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56.svg" ContentType="image/svg"/>
  <Override PartName="/ppt/media/image58.svg" ContentType="image/svg"/>
  <Override PartName="/ppt/media/image60.svg" ContentType="image/svg"/>
  <Override PartName="/ppt/media/image62.svg" ContentType="image/svg"/>
  <Override PartName="/ppt/media/image64.svg" ContentType="image/svg"/>
  <Override PartName="/ppt/media/image66.svg" ContentType="image/svg"/>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8.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3.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6.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90.xml" ContentType="application/vnd.openxmlformats-officedocument.presentationml.notesSlide+xml"/>
  <Override PartName="/ppt/notesSlides/notesSlide196.xml" ContentType="application/vnd.openxmlformats-officedocument.presentationml.notesSlide+xml"/>
  <Override PartName="/ppt/notesSlides/notesSlide20.xml" ContentType="application/vnd.openxmlformats-officedocument.presentationml.notesSlide+xml"/>
  <Override PartName="/ppt/notesSlides/notesSlide23.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3" r:id="rId14"/>
    <p:sldMasterId id="2147483675" r:id="rId15"/>
    <p:sldMasterId id="2147483677" r:id="rId16"/>
    <p:sldMasterId id="2147483679" r:id="rId17"/>
    <p:sldMasterId id="2147483681" r:id="rId18"/>
    <p:sldMasterId id="2147483683" r:id="rId19"/>
    <p:sldMasterId id="2147483685" r:id="rId20"/>
    <p:sldMasterId id="2147483687" r:id="rId21"/>
    <p:sldMasterId id="2147483689" r:id="rId22"/>
    <p:sldMasterId id="2147483691" r:id="rId23"/>
    <p:sldMasterId id="2147483693" r:id="rId24"/>
    <p:sldMasterId id="2147483695" r:id="rId25"/>
  </p:sldMasterIdLst>
  <p:notesMasterIdLst>
    <p:notesMasterId r:id="rId26"/>
  </p:notesMasterIdLst>
  <p:sldIdLst>
    <p:sldId id="256" r:id="rId239"/>
    <p:sldId id="257" r:id="rId240"/>
    <p:sldId id="258" r:id="rId241"/>
    <p:sldId id="259" r:id="rId242"/>
    <p:sldId id="260" r:id="rId243"/>
    <p:sldId id="261" r:id="rId244"/>
    <p:sldId id="262" r:id="rId245"/>
    <p:sldId id="263" r:id="rId246"/>
    <p:sldId id="264" r:id="rId247"/>
    <p:sldId id="265" r:id="rId248"/>
    <p:sldId id="266" r:id="rId249"/>
    <p:sldId id="267" r:id="rId250"/>
    <p:sldId id="268" r:id="rId251"/>
    <p:sldId id="269" r:id="rId252"/>
    <p:sldId id="270" r:id="rId253"/>
    <p:sldId id="271" r:id="rId254"/>
    <p:sldId id="272" r:id="rId255"/>
    <p:sldId id="273" r:id="rId256"/>
    <p:sldId id="274" r:id="rId257"/>
    <p:sldId id="275" r:id="rId258"/>
    <p:sldId id="276" r:id="rId259"/>
    <p:sldId id="277" r:id="rId260"/>
    <p:sldId id="278" r:id="rId261"/>
    <p:sldId id="279" r:id="rId262"/>
    <p:sldId id="280" r:id="rId263"/>
    <p:sldId id="281" r:id="rId264"/>
    <p:sldId id="282" r:id="rId265"/>
    <p:sldId id="283" r:id="rId266"/>
    <p:sldId id="284" r:id="rId267"/>
    <p:sldId id="285" r:id="rId268"/>
    <p:sldId id="286" r:id="rId269"/>
    <p:sldId id="287" r:id="rId270"/>
    <p:sldId id="288" r:id="rId271"/>
    <p:sldId id="289" r:id="rId272"/>
    <p:sldId id="290" r:id="rId273"/>
    <p:sldId id="291" r:id="rId274"/>
    <p:sldId id="292" r:id="rId275"/>
    <p:sldId id="293" r:id="rId276"/>
    <p:sldId id="294" r:id="rId277"/>
    <p:sldId id="295" r:id="rId278"/>
    <p:sldId id="296" r:id="rId279"/>
    <p:sldId id="297" r:id="rId280"/>
    <p:sldId id="298" r:id="rId281"/>
    <p:sldId id="299" r:id="rId282"/>
    <p:sldId id="300" r:id="rId283"/>
    <p:sldId id="301" r:id="rId284"/>
    <p:sldId id="302" r:id="rId285"/>
    <p:sldId id="303" r:id="rId286"/>
    <p:sldId id="304" r:id="rId287"/>
    <p:sldId id="305" r:id="rId288"/>
    <p:sldId id="306" r:id="rId289"/>
    <p:sldId id="307" r:id="rId290"/>
    <p:sldId id="308" r:id="rId291"/>
    <p:sldId id="309" r:id="rId292"/>
    <p:sldId id="310" r:id="rId293"/>
    <p:sldId id="311" r:id="rId294"/>
    <p:sldId id="312" r:id="rId295"/>
    <p:sldId id="313" r:id="rId296"/>
    <p:sldId id="314" r:id="rId297"/>
    <p:sldId id="315" r:id="rId298"/>
    <p:sldId id="316" r:id="rId299"/>
    <p:sldId id="317" r:id="rId300"/>
    <p:sldId id="318" r:id="rId301"/>
    <p:sldId id="319" r:id="rId302"/>
    <p:sldId id="320" r:id="rId303"/>
    <p:sldId id="321" r:id="rId304"/>
    <p:sldId id="322" r:id="rId305"/>
    <p:sldId id="323" r:id="rId306"/>
    <p:sldId id="324" r:id="rId307"/>
    <p:sldId id="325" r:id="rId30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notesMaster" Target="notesMasters/notesMaster1.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slide" Target="slides/slide50.xml"/><Relationship Id="rId77" Type="http://schemas.openxmlformats.org/officeDocument/2006/relationships/slide" Target="slides/slide51.xml"/><Relationship Id="rId78" Type="http://schemas.openxmlformats.org/officeDocument/2006/relationships/slide" Target="slides/slide52.xml"/><Relationship Id="rId79" Type="http://schemas.openxmlformats.org/officeDocument/2006/relationships/slide" Target="slides/slide53.xml"/><Relationship Id="rId80" Type="http://schemas.openxmlformats.org/officeDocument/2006/relationships/slide" Target="slides/slide54.xml"/><Relationship Id="rId81" Type="http://schemas.openxmlformats.org/officeDocument/2006/relationships/slide" Target="slides/slide55.xml"/><Relationship Id="rId82" Type="http://schemas.openxmlformats.org/officeDocument/2006/relationships/slide" Target="slides/slide56.xml"/><Relationship Id="rId83" Type="http://schemas.openxmlformats.org/officeDocument/2006/relationships/slide" Target="slides/slide57.xml"/><Relationship Id="rId84" Type="http://schemas.openxmlformats.org/officeDocument/2006/relationships/slide" Target="slides/slide58.xml"/><Relationship Id="rId85" Type="http://schemas.openxmlformats.org/officeDocument/2006/relationships/slide" Target="slides/slide59.xml"/><Relationship Id="rId86" Type="http://schemas.openxmlformats.org/officeDocument/2006/relationships/slide" Target="slides/slide60.xml"/><Relationship Id="rId87" Type="http://schemas.openxmlformats.org/officeDocument/2006/relationships/slide" Target="slides/slide61.xml"/><Relationship Id="rId88" Type="http://schemas.openxmlformats.org/officeDocument/2006/relationships/slide" Target="slides/slide62.xml"/><Relationship Id="rId89" Type="http://schemas.openxmlformats.org/officeDocument/2006/relationships/slide" Target="slides/slide63.xml"/><Relationship Id="rId90" Type="http://schemas.openxmlformats.org/officeDocument/2006/relationships/slide" Target="slides/slide64.xml"/><Relationship Id="rId91" Type="http://schemas.openxmlformats.org/officeDocument/2006/relationships/slide" Target="slides/slide65.xml"/><Relationship Id="rId92" Type="http://schemas.openxmlformats.org/officeDocument/2006/relationships/slide" Target="slides/slide66.xml"/><Relationship Id="rId93" Type="http://schemas.openxmlformats.org/officeDocument/2006/relationships/slide" Target="slides/slide67.xml"/><Relationship Id="rId94" Type="http://schemas.openxmlformats.org/officeDocument/2006/relationships/slide" Target="slides/slide68.xml"/><Relationship Id="rId95" Type="http://schemas.openxmlformats.org/officeDocument/2006/relationships/slide" Target="slides/slide69.xml"/><Relationship Id="rId96" Type="http://schemas.openxmlformats.org/officeDocument/2006/relationships/slide" Target="slides/slide70.xml"/><Relationship Id="rId97" Type="http://schemas.openxmlformats.org/officeDocument/2006/relationships/slide" Target="slides/slide71.xml"/><Relationship Id="rId98" Type="http://schemas.openxmlformats.org/officeDocument/2006/relationships/slide" Target="slides/slide72.xml"/><Relationship Id="rId99" Type="http://schemas.openxmlformats.org/officeDocument/2006/relationships/slide" Target="slides/slide73.xml"/><Relationship Id="rId100" Type="http://schemas.openxmlformats.org/officeDocument/2006/relationships/slide" Target="slides/slide74.xml"/><Relationship Id="rId101" Type="http://schemas.openxmlformats.org/officeDocument/2006/relationships/slide" Target="slides/slide75.xml"/><Relationship Id="rId102" Type="http://schemas.openxmlformats.org/officeDocument/2006/relationships/slide" Target="slides/slide76.xml"/><Relationship Id="rId103" Type="http://schemas.openxmlformats.org/officeDocument/2006/relationships/slide" Target="slides/slide77.xml"/><Relationship Id="rId104" Type="http://schemas.openxmlformats.org/officeDocument/2006/relationships/slide" Target="slides/slide78.xml"/><Relationship Id="rId105" Type="http://schemas.openxmlformats.org/officeDocument/2006/relationships/slide" Target="slides/slide79.xml"/><Relationship Id="rId106" Type="http://schemas.openxmlformats.org/officeDocument/2006/relationships/slide" Target="slides/slide80.xml"/><Relationship Id="rId107" Type="http://schemas.openxmlformats.org/officeDocument/2006/relationships/slide" Target="slides/slide81.xml"/><Relationship Id="rId108" Type="http://schemas.openxmlformats.org/officeDocument/2006/relationships/slide" Target="slides/slide82.xml"/><Relationship Id="rId109" Type="http://schemas.openxmlformats.org/officeDocument/2006/relationships/slide" Target="slides/slide83.xml"/><Relationship Id="rId110" Type="http://schemas.openxmlformats.org/officeDocument/2006/relationships/slide" Target="slides/slide84.xml"/><Relationship Id="rId111" Type="http://schemas.openxmlformats.org/officeDocument/2006/relationships/slide" Target="slides/slide85.xml"/><Relationship Id="rId112" Type="http://schemas.openxmlformats.org/officeDocument/2006/relationships/slide" Target="slides/slide86.xml"/><Relationship Id="rId113" Type="http://schemas.openxmlformats.org/officeDocument/2006/relationships/slide" Target="slides/slide87.xml"/><Relationship Id="rId114" Type="http://schemas.openxmlformats.org/officeDocument/2006/relationships/slide" Target="slides/slide88.xml"/><Relationship Id="rId115" Type="http://schemas.openxmlformats.org/officeDocument/2006/relationships/slide" Target="slides/slide89.xml"/><Relationship Id="rId116" Type="http://schemas.openxmlformats.org/officeDocument/2006/relationships/slide" Target="slides/slide90.xml"/><Relationship Id="rId117" Type="http://schemas.openxmlformats.org/officeDocument/2006/relationships/slide" Target="slides/slide91.xml"/><Relationship Id="rId118" Type="http://schemas.openxmlformats.org/officeDocument/2006/relationships/slide" Target="slides/slide92.xml"/><Relationship Id="rId119" Type="http://schemas.openxmlformats.org/officeDocument/2006/relationships/slide" Target="slides/slide93.xml"/><Relationship Id="rId120" Type="http://schemas.openxmlformats.org/officeDocument/2006/relationships/slide" Target="slides/slide94.xml"/><Relationship Id="rId121" Type="http://schemas.openxmlformats.org/officeDocument/2006/relationships/slide" Target="slides/slide95.xml"/><Relationship Id="rId122" Type="http://schemas.openxmlformats.org/officeDocument/2006/relationships/slide" Target="slides/slide96.xml"/><Relationship Id="rId123" Type="http://schemas.openxmlformats.org/officeDocument/2006/relationships/slide" Target="slides/slide97.xml"/><Relationship Id="rId124" Type="http://schemas.openxmlformats.org/officeDocument/2006/relationships/slide" Target="slides/slide98.xml"/><Relationship Id="rId125" Type="http://schemas.openxmlformats.org/officeDocument/2006/relationships/slide" Target="slides/slide99.xml"/><Relationship Id="rId126" Type="http://schemas.openxmlformats.org/officeDocument/2006/relationships/slide" Target="slides/slide100.xml"/><Relationship Id="rId127" Type="http://schemas.openxmlformats.org/officeDocument/2006/relationships/slide" Target="slides/slide101.xml"/><Relationship Id="rId128" Type="http://schemas.openxmlformats.org/officeDocument/2006/relationships/slide" Target="slides/slide102.xml"/><Relationship Id="rId129" Type="http://schemas.openxmlformats.org/officeDocument/2006/relationships/slide" Target="slides/slide103.xml"/><Relationship Id="rId130" Type="http://schemas.openxmlformats.org/officeDocument/2006/relationships/slide" Target="slides/slide104.xml"/><Relationship Id="rId131" Type="http://schemas.openxmlformats.org/officeDocument/2006/relationships/slide" Target="slides/slide105.xml"/><Relationship Id="rId132" Type="http://schemas.openxmlformats.org/officeDocument/2006/relationships/slide" Target="slides/slide106.xml"/><Relationship Id="rId133" Type="http://schemas.openxmlformats.org/officeDocument/2006/relationships/slide" Target="slides/slide107.xml"/><Relationship Id="rId134" Type="http://schemas.openxmlformats.org/officeDocument/2006/relationships/slide" Target="slides/slide108.xml"/><Relationship Id="rId135" Type="http://schemas.openxmlformats.org/officeDocument/2006/relationships/slide" Target="slides/slide109.xml"/><Relationship Id="rId136" Type="http://schemas.openxmlformats.org/officeDocument/2006/relationships/slide" Target="slides/slide110.xml"/><Relationship Id="rId137" Type="http://schemas.openxmlformats.org/officeDocument/2006/relationships/slide" Target="slides/slide111.xml"/><Relationship Id="rId138" Type="http://schemas.openxmlformats.org/officeDocument/2006/relationships/slide" Target="slides/slide112.xml"/><Relationship Id="rId139" Type="http://schemas.openxmlformats.org/officeDocument/2006/relationships/slide" Target="slides/slide113.xml"/><Relationship Id="rId140" Type="http://schemas.openxmlformats.org/officeDocument/2006/relationships/slide" Target="slides/slide114.xml"/><Relationship Id="rId141" Type="http://schemas.openxmlformats.org/officeDocument/2006/relationships/slide" Target="slides/slide115.xml"/><Relationship Id="rId142" Type="http://schemas.openxmlformats.org/officeDocument/2006/relationships/slide" Target="slides/slide116.xml"/><Relationship Id="rId143" Type="http://schemas.openxmlformats.org/officeDocument/2006/relationships/slide" Target="slides/slide117.xml"/><Relationship Id="rId144" Type="http://schemas.openxmlformats.org/officeDocument/2006/relationships/slide" Target="slides/slide118.xml"/><Relationship Id="rId145" Type="http://schemas.openxmlformats.org/officeDocument/2006/relationships/slide" Target="slides/slide119.xml"/><Relationship Id="rId146" Type="http://schemas.openxmlformats.org/officeDocument/2006/relationships/slide" Target="slides/slide120.xml"/><Relationship Id="rId147" Type="http://schemas.openxmlformats.org/officeDocument/2006/relationships/slide" Target="slides/slide121.xml"/><Relationship Id="rId148" Type="http://schemas.openxmlformats.org/officeDocument/2006/relationships/slide" Target="slides/slide122.xml"/><Relationship Id="rId149" Type="http://schemas.openxmlformats.org/officeDocument/2006/relationships/slide" Target="slides/slide123.xml"/><Relationship Id="rId150" Type="http://schemas.openxmlformats.org/officeDocument/2006/relationships/slide" Target="slides/slide124.xml"/><Relationship Id="rId151" Type="http://schemas.openxmlformats.org/officeDocument/2006/relationships/slide" Target="slides/slide125.xml"/><Relationship Id="rId152" Type="http://schemas.openxmlformats.org/officeDocument/2006/relationships/slide" Target="slides/slide126.xml"/><Relationship Id="rId153" Type="http://schemas.openxmlformats.org/officeDocument/2006/relationships/slide" Target="slides/slide127.xml"/><Relationship Id="rId154" Type="http://schemas.openxmlformats.org/officeDocument/2006/relationships/slide" Target="slides/slide128.xml"/><Relationship Id="rId155" Type="http://schemas.openxmlformats.org/officeDocument/2006/relationships/slide" Target="slides/slide129.xml"/><Relationship Id="rId156" Type="http://schemas.openxmlformats.org/officeDocument/2006/relationships/slide" Target="slides/slide130.xml"/><Relationship Id="rId157" Type="http://schemas.openxmlformats.org/officeDocument/2006/relationships/slide" Target="slides/slide131.xml"/><Relationship Id="rId158" Type="http://schemas.openxmlformats.org/officeDocument/2006/relationships/slide" Target="slides/slide132.xml"/><Relationship Id="rId159" Type="http://schemas.openxmlformats.org/officeDocument/2006/relationships/slide" Target="slides/slide133.xml"/><Relationship Id="rId160" Type="http://schemas.openxmlformats.org/officeDocument/2006/relationships/slide" Target="slides/slide134.xml"/><Relationship Id="rId161" Type="http://schemas.openxmlformats.org/officeDocument/2006/relationships/slide" Target="slides/slide135.xml"/><Relationship Id="rId162" Type="http://schemas.openxmlformats.org/officeDocument/2006/relationships/slide" Target="slides/slide136.xml"/><Relationship Id="rId163" Type="http://schemas.openxmlformats.org/officeDocument/2006/relationships/slide" Target="slides/slide137.xml"/><Relationship Id="rId164" Type="http://schemas.openxmlformats.org/officeDocument/2006/relationships/slide" Target="slides/slide138.xml"/><Relationship Id="rId165" Type="http://schemas.openxmlformats.org/officeDocument/2006/relationships/slide" Target="slides/slide139.xml"/><Relationship Id="rId166" Type="http://schemas.openxmlformats.org/officeDocument/2006/relationships/slide" Target="slides/slide140.xml"/><Relationship Id="rId167" Type="http://schemas.openxmlformats.org/officeDocument/2006/relationships/slide" Target="slides/slide141.xml"/><Relationship Id="rId168" Type="http://schemas.openxmlformats.org/officeDocument/2006/relationships/slide" Target="slides/slide142.xml"/><Relationship Id="rId169" Type="http://schemas.openxmlformats.org/officeDocument/2006/relationships/slide" Target="slides/slide143.xml"/><Relationship Id="rId170" Type="http://schemas.openxmlformats.org/officeDocument/2006/relationships/slide" Target="slides/slide144.xml"/><Relationship Id="rId171" Type="http://schemas.openxmlformats.org/officeDocument/2006/relationships/slide" Target="slides/slide145.xml"/><Relationship Id="rId172" Type="http://schemas.openxmlformats.org/officeDocument/2006/relationships/slide" Target="slides/slide146.xml"/><Relationship Id="rId173" Type="http://schemas.openxmlformats.org/officeDocument/2006/relationships/slide" Target="slides/slide147.xml"/><Relationship Id="rId174" Type="http://schemas.openxmlformats.org/officeDocument/2006/relationships/slide" Target="slides/slide148.xml"/><Relationship Id="rId175" Type="http://schemas.openxmlformats.org/officeDocument/2006/relationships/slide" Target="slides/slide149.xml"/><Relationship Id="rId176" Type="http://schemas.openxmlformats.org/officeDocument/2006/relationships/slide" Target="slides/slide150.xml"/><Relationship Id="rId177" Type="http://schemas.openxmlformats.org/officeDocument/2006/relationships/slide" Target="slides/slide151.xml"/><Relationship Id="rId178" Type="http://schemas.openxmlformats.org/officeDocument/2006/relationships/slide" Target="slides/slide152.xml"/><Relationship Id="rId179" Type="http://schemas.openxmlformats.org/officeDocument/2006/relationships/slide" Target="slides/slide153.xml"/><Relationship Id="rId180" Type="http://schemas.openxmlformats.org/officeDocument/2006/relationships/slide" Target="slides/slide154.xml"/><Relationship Id="rId181" Type="http://schemas.openxmlformats.org/officeDocument/2006/relationships/slide" Target="slides/slide155.xml"/><Relationship Id="rId182" Type="http://schemas.openxmlformats.org/officeDocument/2006/relationships/slide" Target="slides/slide156.xml"/><Relationship Id="rId183" Type="http://schemas.openxmlformats.org/officeDocument/2006/relationships/slide" Target="slides/slide157.xml"/><Relationship Id="rId184" Type="http://schemas.openxmlformats.org/officeDocument/2006/relationships/slide" Target="slides/slide158.xml"/><Relationship Id="rId185" Type="http://schemas.openxmlformats.org/officeDocument/2006/relationships/slide" Target="slides/slide159.xml"/><Relationship Id="rId186" Type="http://schemas.openxmlformats.org/officeDocument/2006/relationships/slide" Target="slides/slide160.xml"/><Relationship Id="rId187" Type="http://schemas.openxmlformats.org/officeDocument/2006/relationships/slide" Target="slides/slide161.xml"/><Relationship Id="rId188" Type="http://schemas.openxmlformats.org/officeDocument/2006/relationships/slide" Target="slides/slide162.xml"/><Relationship Id="rId189" Type="http://schemas.openxmlformats.org/officeDocument/2006/relationships/slide" Target="slides/slide163.xml"/><Relationship Id="rId190" Type="http://schemas.openxmlformats.org/officeDocument/2006/relationships/slide" Target="slides/slide164.xml"/><Relationship Id="rId191" Type="http://schemas.openxmlformats.org/officeDocument/2006/relationships/slide" Target="slides/slide165.xml"/><Relationship Id="rId192" Type="http://schemas.openxmlformats.org/officeDocument/2006/relationships/slide" Target="slides/slide166.xml"/><Relationship Id="rId193" Type="http://schemas.openxmlformats.org/officeDocument/2006/relationships/slide" Target="slides/slide167.xml"/><Relationship Id="rId194" Type="http://schemas.openxmlformats.org/officeDocument/2006/relationships/slide" Target="slides/slide168.xml"/><Relationship Id="rId195" Type="http://schemas.openxmlformats.org/officeDocument/2006/relationships/slide" Target="slides/slide169.xml"/><Relationship Id="rId196" Type="http://schemas.openxmlformats.org/officeDocument/2006/relationships/slide" Target="slides/slide170.xml"/><Relationship Id="rId197" Type="http://schemas.openxmlformats.org/officeDocument/2006/relationships/slide" Target="slides/slide171.xml"/><Relationship Id="rId198" Type="http://schemas.openxmlformats.org/officeDocument/2006/relationships/slide" Target="slides/slide172.xml"/><Relationship Id="rId199" Type="http://schemas.openxmlformats.org/officeDocument/2006/relationships/slide" Target="slides/slide173.xml"/><Relationship Id="rId200" Type="http://schemas.openxmlformats.org/officeDocument/2006/relationships/slide" Target="slides/slide174.xml"/><Relationship Id="rId201" Type="http://schemas.openxmlformats.org/officeDocument/2006/relationships/slide" Target="slides/slide175.xml"/><Relationship Id="rId202" Type="http://schemas.openxmlformats.org/officeDocument/2006/relationships/slide" Target="slides/slide176.xml"/><Relationship Id="rId203" Type="http://schemas.openxmlformats.org/officeDocument/2006/relationships/slide" Target="slides/slide177.xml"/><Relationship Id="rId204" Type="http://schemas.openxmlformats.org/officeDocument/2006/relationships/slide" Target="slides/slide178.xml"/><Relationship Id="rId205" Type="http://schemas.openxmlformats.org/officeDocument/2006/relationships/slide" Target="slides/slide179.xml"/><Relationship Id="rId206" Type="http://schemas.openxmlformats.org/officeDocument/2006/relationships/slide" Target="slides/slide180.xml"/><Relationship Id="rId207" Type="http://schemas.openxmlformats.org/officeDocument/2006/relationships/slide" Target="slides/slide181.xml"/><Relationship Id="rId208" Type="http://schemas.openxmlformats.org/officeDocument/2006/relationships/slide" Target="slides/slide182.xml"/><Relationship Id="rId209" Type="http://schemas.openxmlformats.org/officeDocument/2006/relationships/slide" Target="slides/slide183.xml"/><Relationship Id="rId210" Type="http://schemas.openxmlformats.org/officeDocument/2006/relationships/slide" Target="slides/slide184.xml"/><Relationship Id="rId211" Type="http://schemas.openxmlformats.org/officeDocument/2006/relationships/slide" Target="slides/slide185.xml"/><Relationship Id="rId212" Type="http://schemas.openxmlformats.org/officeDocument/2006/relationships/slide" Target="slides/slide186.xml"/><Relationship Id="rId213" Type="http://schemas.openxmlformats.org/officeDocument/2006/relationships/slide" Target="slides/slide187.xml"/><Relationship Id="rId214" Type="http://schemas.openxmlformats.org/officeDocument/2006/relationships/slide" Target="slides/slide188.xml"/><Relationship Id="rId215" Type="http://schemas.openxmlformats.org/officeDocument/2006/relationships/slide" Target="slides/slide189.xml"/><Relationship Id="rId216" Type="http://schemas.openxmlformats.org/officeDocument/2006/relationships/slide" Target="slides/slide190.xml"/><Relationship Id="rId217" Type="http://schemas.openxmlformats.org/officeDocument/2006/relationships/slide" Target="slides/slide191.xml"/><Relationship Id="rId218" Type="http://schemas.openxmlformats.org/officeDocument/2006/relationships/slide" Target="slides/slide192.xml"/><Relationship Id="rId219" Type="http://schemas.openxmlformats.org/officeDocument/2006/relationships/slide" Target="slides/slide193.xml"/><Relationship Id="rId220" Type="http://schemas.openxmlformats.org/officeDocument/2006/relationships/slide" Target="slides/slide194.xml"/><Relationship Id="rId221" Type="http://schemas.openxmlformats.org/officeDocument/2006/relationships/slide" Target="slides/slide195.xml"/><Relationship Id="rId222" Type="http://schemas.openxmlformats.org/officeDocument/2006/relationships/slide" Target="slides/slide196.xml"/><Relationship Id="rId223" Type="http://schemas.openxmlformats.org/officeDocument/2006/relationships/slide" Target="slides/slide197.xml"/><Relationship Id="rId224" Type="http://schemas.openxmlformats.org/officeDocument/2006/relationships/slide" Target="slides/slide198.xml"/><Relationship Id="rId225" Type="http://schemas.openxmlformats.org/officeDocument/2006/relationships/slide" Target="slides/slide199.xml"/><Relationship Id="rId226" Type="http://schemas.openxmlformats.org/officeDocument/2006/relationships/slide" Target="slides/slide200.xml"/><Relationship Id="rId227" Type="http://schemas.openxmlformats.org/officeDocument/2006/relationships/slide" Target="slides/slide201.xml"/><Relationship Id="rId228" Type="http://schemas.openxmlformats.org/officeDocument/2006/relationships/slide" Target="slides/slide202.xml"/><Relationship Id="rId229" Type="http://schemas.openxmlformats.org/officeDocument/2006/relationships/slide" Target="slides/slide203.xml"/><Relationship Id="rId230" Type="http://schemas.openxmlformats.org/officeDocument/2006/relationships/slide" Target="slides/slide204.xml"/><Relationship Id="rId231" Type="http://schemas.openxmlformats.org/officeDocument/2006/relationships/slide" Target="slides/slide205.xml"/><Relationship Id="rId232" Type="http://schemas.openxmlformats.org/officeDocument/2006/relationships/slide" Target="slides/slide206.xml"/><Relationship Id="rId233" Type="http://schemas.openxmlformats.org/officeDocument/2006/relationships/slide" Target="slides/slide207.xml"/><Relationship Id="rId234" Type="http://schemas.openxmlformats.org/officeDocument/2006/relationships/slide" Target="slides/slide208.xml"/><Relationship Id="rId235" Type="http://schemas.openxmlformats.org/officeDocument/2006/relationships/slide" Target="slides/slide209.xml"/><Relationship Id="rId236" Type="http://schemas.openxmlformats.org/officeDocument/2006/relationships/slide" Target="slides/slide210.xml"/><Relationship Id="rId237" Type="http://schemas.openxmlformats.org/officeDocument/2006/relationships/slide" Target="slides/slide211.xml"/><Relationship Id="rId238" Type="http://schemas.openxmlformats.org/officeDocument/2006/relationships/presProps" Target="presProps.xml"/><Relationship Id="rId239" Type="http://schemas.openxmlformats.org/officeDocument/2006/relationships/slide" Target="slides/slide1.xml"/><Relationship Id="rId240" Type="http://schemas.openxmlformats.org/officeDocument/2006/relationships/slide" Target="slides/slide2.xml"/><Relationship Id="rId241" Type="http://schemas.openxmlformats.org/officeDocument/2006/relationships/slide" Target="slides/slide3.xml"/><Relationship Id="rId242" Type="http://schemas.openxmlformats.org/officeDocument/2006/relationships/slide" Target="slides/slide4.xml"/><Relationship Id="rId243" Type="http://schemas.openxmlformats.org/officeDocument/2006/relationships/slide" Target="slides/slide5.xml"/><Relationship Id="rId244" Type="http://schemas.openxmlformats.org/officeDocument/2006/relationships/slide" Target="slides/slide6.xml"/><Relationship Id="rId245" Type="http://schemas.openxmlformats.org/officeDocument/2006/relationships/slide" Target="slides/slide7.xml"/><Relationship Id="rId246" Type="http://schemas.openxmlformats.org/officeDocument/2006/relationships/slide" Target="slides/slide8.xml"/><Relationship Id="rId247" Type="http://schemas.openxmlformats.org/officeDocument/2006/relationships/slide" Target="slides/slide9.xml"/><Relationship Id="rId248" Type="http://schemas.openxmlformats.org/officeDocument/2006/relationships/slide" Target="slides/slide10.xml"/><Relationship Id="rId249" Type="http://schemas.openxmlformats.org/officeDocument/2006/relationships/slide" Target="slides/slide11.xml"/><Relationship Id="rId250" Type="http://schemas.openxmlformats.org/officeDocument/2006/relationships/slide" Target="slides/slide12.xml"/><Relationship Id="rId251" Type="http://schemas.openxmlformats.org/officeDocument/2006/relationships/slide" Target="slides/slide13.xml"/><Relationship Id="rId252" Type="http://schemas.openxmlformats.org/officeDocument/2006/relationships/slide" Target="slides/slide14.xml"/><Relationship Id="rId253" Type="http://schemas.openxmlformats.org/officeDocument/2006/relationships/slide" Target="slides/slide15.xml"/><Relationship Id="rId254" Type="http://schemas.openxmlformats.org/officeDocument/2006/relationships/slide" Target="slides/slide16.xml"/><Relationship Id="rId255" Type="http://schemas.openxmlformats.org/officeDocument/2006/relationships/slide" Target="slides/slide17.xml"/><Relationship Id="rId256" Type="http://schemas.openxmlformats.org/officeDocument/2006/relationships/slide" Target="slides/slide18.xml"/><Relationship Id="rId257" Type="http://schemas.openxmlformats.org/officeDocument/2006/relationships/slide" Target="slides/slide19.xml"/><Relationship Id="rId258" Type="http://schemas.openxmlformats.org/officeDocument/2006/relationships/slide" Target="slides/slide20.xml"/><Relationship Id="rId259" Type="http://schemas.openxmlformats.org/officeDocument/2006/relationships/slide" Target="slides/slide21.xml"/><Relationship Id="rId260" Type="http://schemas.openxmlformats.org/officeDocument/2006/relationships/slide" Target="slides/slide22.xml"/><Relationship Id="rId261" Type="http://schemas.openxmlformats.org/officeDocument/2006/relationships/slide" Target="slides/slide23.xml"/><Relationship Id="rId262" Type="http://schemas.openxmlformats.org/officeDocument/2006/relationships/slide" Target="slides/slide24.xml"/><Relationship Id="rId263" Type="http://schemas.openxmlformats.org/officeDocument/2006/relationships/slide" Target="slides/slide25.xml"/><Relationship Id="rId264" Type="http://schemas.openxmlformats.org/officeDocument/2006/relationships/slide" Target="slides/slide26.xml"/><Relationship Id="rId265" Type="http://schemas.openxmlformats.org/officeDocument/2006/relationships/slide" Target="slides/slide27.xml"/><Relationship Id="rId266" Type="http://schemas.openxmlformats.org/officeDocument/2006/relationships/slide" Target="slides/slide28.xml"/><Relationship Id="rId267" Type="http://schemas.openxmlformats.org/officeDocument/2006/relationships/slide" Target="slides/slide29.xml"/><Relationship Id="rId268" Type="http://schemas.openxmlformats.org/officeDocument/2006/relationships/slide" Target="slides/slide30.xml"/><Relationship Id="rId269" Type="http://schemas.openxmlformats.org/officeDocument/2006/relationships/slide" Target="slides/slide31.xml"/><Relationship Id="rId270" Type="http://schemas.openxmlformats.org/officeDocument/2006/relationships/slide" Target="slides/slide32.xml"/><Relationship Id="rId271" Type="http://schemas.openxmlformats.org/officeDocument/2006/relationships/slide" Target="slides/slide33.xml"/><Relationship Id="rId272" Type="http://schemas.openxmlformats.org/officeDocument/2006/relationships/slide" Target="slides/slide34.xml"/><Relationship Id="rId273" Type="http://schemas.openxmlformats.org/officeDocument/2006/relationships/slide" Target="slides/slide35.xml"/><Relationship Id="rId274" Type="http://schemas.openxmlformats.org/officeDocument/2006/relationships/slide" Target="slides/slide36.xml"/><Relationship Id="rId275" Type="http://schemas.openxmlformats.org/officeDocument/2006/relationships/slide" Target="slides/slide37.xml"/><Relationship Id="rId276" Type="http://schemas.openxmlformats.org/officeDocument/2006/relationships/slide" Target="slides/slide38.xml"/><Relationship Id="rId277" Type="http://schemas.openxmlformats.org/officeDocument/2006/relationships/slide" Target="slides/slide39.xml"/><Relationship Id="rId278" Type="http://schemas.openxmlformats.org/officeDocument/2006/relationships/slide" Target="slides/slide40.xml"/><Relationship Id="rId279" Type="http://schemas.openxmlformats.org/officeDocument/2006/relationships/slide" Target="slides/slide41.xml"/><Relationship Id="rId280" Type="http://schemas.openxmlformats.org/officeDocument/2006/relationships/slide" Target="slides/slide42.xml"/><Relationship Id="rId281" Type="http://schemas.openxmlformats.org/officeDocument/2006/relationships/slide" Target="slides/slide43.xml"/><Relationship Id="rId282" Type="http://schemas.openxmlformats.org/officeDocument/2006/relationships/slide" Target="slides/slide44.xml"/><Relationship Id="rId283" Type="http://schemas.openxmlformats.org/officeDocument/2006/relationships/slide" Target="slides/slide45.xml"/><Relationship Id="rId284" Type="http://schemas.openxmlformats.org/officeDocument/2006/relationships/slide" Target="slides/slide46.xml"/><Relationship Id="rId285" Type="http://schemas.openxmlformats.org/officeDocument/2006/relationships/slide" Target="slides/slide47.xml"/><Relationship Id="rId286" Type="http://schemas.openxmlformats.org/officeDocument/2006/relationships/slide" Target="slides/slide48.xml"/><Relationship Id="rId287" Type="http://schemas.openxmlformats.org/officeDocument/2006/relationships/slide" Target="slides/slide49.xml"/><Relationship Id="rId288" Type="http://schemas.openxmlformats.org/officeDocument/2006/relationships/slide" Target="slides/slide50.xml"/><Relationship Id="rId289" Type="http://schemas.openxmlformats.org/officeDocument/2006/relationships/slide" Target="slides/slide51.xml"/><Relationship Id="rId290" Type="http://schemas.openxmlformats.org/officeDocument/2006/relationships/slide" Target="slides/slide52.xml"/><Relationship Id="rId291" Type="http://schemas.openxmlformats.org/officeDocument/2006/relationships/slide" Target="slides/slide53.xml"/><Relationship Id="rId292" Type="http://schemas.openxmlformats.org/officeDocument/2006/relationships/slide" Target="slides/slide54.xml"/><Relationship Id="rId293" Type="http://schemas.openxmlformats.org/officeDocument/2006/relationships/slide" Target="slides/slide55.xml"/><Relationship Id="rId294" Type="http://schemas.openxmlformats.org/officeDocument/2006/relationships/slide" Target="slides/slide56.xml"/><Relationship Id="rId295" Type="http://schemas.openxmlformats.org/officeDocument/2006/relationships/slide" Target="slides/slide57.xml"/><Relationship Id="rId296" Type="http://schemas.openxmlformats.org/officeDocument/2006/relationships/slide" Target="slides/slide58.xml"/><Relationship Id="rId297" Type="http://schemas.openxmlformats.org/officeDocument/2006/relationships/slide" Target="slides/slide59.xml"/><Relationship Id="rId298" Type="http://schemas.openxmlformats.org/officeDocument/2006/relationships/slide" Target="slides/slide60.xml"/><Relationship Id="rId299" Type="http://schemas.openxmlformats.org/officeDocument/2006/relationships/slide" Target="slides/slide61.xml"/><Relationship Id="rId300" Type="http://schemas.openxmlformats.org/officeDocument/2006/relationships/slide" Target="slides/slide62.xml"/><Relationship Id="rId301" Type="http://schemas.openxmlformats.org/officeDocument/2006/relationships/slide" Target="slides/slide63.xml"/><Relationship Id="rId302" Type="http://schemas.openxmlformats.org/officeDocument/2006/relationships/slide" Target="slides/slide64.xml"/><Relationship Id="rId303" Type="http://schemas.openxmlformats.org/officeDocument/2006/relationships/slide" Target="slides/slide65.xml"/><Relationship Id="rId304" Type="http://schemas.openxmlformats.org/officeDocument/2006/relationships/slide" Target="slides/slide66.xml"/><Relationship Id="rId305" Type="http://schemas.openxmlformats.org/officeDocument/2006/relationships/slide" Target="slides/slide67.xml"/><Relationship Id="rId306" Type="http://schemas.openxmlformats.org/officeDocument/2006/relationships/slide" Target="slides/slide68.xml"/><Relationship Id="rId307" Type="http://schemas.openxmlformats.org/officeDocument/2006/relationships/slide" Target="slides/slide69.xml"/><Relationship Id="rId308"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800" noProof="1"/>
            <a:t>Not 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800" noProof="1"/>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800" noProof="1"/>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800" noProof="1"/>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800" noProof="1"/>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800" noProof="1"/>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700" b="0" i="0" noProof="1">
              <a:latin typeface="Open Sans" pitchFamily="2" charset="0"/>
              <a:ea typeface="Open Sans" pitchFamily="2" charset="0"/>
              <a:cs typeface="Open Sans" pitchFamily="2" charset="0"/>
            </a:rPr>
            <a:t>Not </a:t>
          </a:r>
          <a:br>
            <a:rPr lang="en-US" sz="700" b="0" i="0" noProof="1">
              <a:latin typeface="Open Sans" pitchFamily="2" charset="0"/>
              <a:ea typeface="Open Sans" pitchFamily="2" charset="0"/>
              <a:cs typeface="Open Sans" pitchFamily="2" charset="0"/>
            </a:rPr>
          </a:br>
          <a:r>
            <a:rPr lang="en-US" sz="700" b="0" i="0" noProof="1">
              <a:latin typeface="Open Sans" pitchFamily="2" charset="0"/>
              <a:ea typeface="Open Sans" pitchFamily="2" charset="0"/>
              <a:cs typeface="Open Sans" pitchFamily="2" charset="0"/>
            </a:rPr>
            <a:t>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700" b="0" i="0" noProof="1">
              <a:latin typeface="Open Sans" pitchFamily="2" charset="0"/>
              <a:ea typeface="Open Sans" pitchFamily="2" charset="0"/>
              <a:cs typeface="Open Sans" pitchFamily="2" charset="0"/>
            </a:rPr>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700" b="0" i="0" noProof="1">
              <a:latin typeface="Open Sans" pitchFamily="2" charset="0"/>
              <a:ea typeface="Open Sans" pitchFamily="2" charset="0"/>
              <a:cs typeface="Open Sans" pitchFamily="2" charset="0"/>
            </a:rPr>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700" b="0" i="0" noProof="1">
              <a:latin typeface="Open Sans" pitchFamily="2" charset="0"/>
              <a:ea typeface="Open Sans" pitchFamily="2" charset="0"/>
              <a:cs typeface="Open Sans" pitchFamily="2" charset="0"/>
            </a:rPr>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700" b="0" i="0" noProof="1">
              <a:latin typeface="Open Sans" pitchFamily="2" charset="0"/>
              <a:ea typeface="Open Sans" pitchFamily="2" charset="0"/>
              <a:cs typeface="Open Sans" pitchFamily="2" charset="0"/>
            </a:rPr>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700" b="0" i="0" noProof="1">
              <a:latin typeface="Open Sans" pitchFamily="2" charset="0"/>
              <a:ea typeface="Open Sans" pitchFamily="2" charset="0"/>
              <a:cs typeface="Open Sans" pitchFamily="2" charset="0"/>
            </a:rPr>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068706-0395-419E-AAB7-5501ECEA962B}" type="doc">
      <dgm:prSet loTypeId="urn:microsoft.com/office/officeart/2005/8/layout/hProcess9" loCatId="process" qsTypeId="urn:microsoft.com/office/officeart/2005/8/quickstyle/simple1" qsCatId="simple" csTypeId="urn:microsoft.com/office/officeart/2005/8/colors/accent5_3" csCatId="accent5" phldr="1"/>
      <dgm:spPr/>
    </dgm:pt>
    <dgm:pt modelId="{73A8F9F1-FDBF-4C42-A6D7-F82F764392E1}">
      <dgm:prSet phldrT="[Text]" custT="1"/>
      <dgm:spPr/>
      <dgm:t>
        <a:bodyPr/>
        <a:lstStyle/>
        <a:p>
          <a:r>
            <a:rPr lang="en-US" sz="1100" noProof="1"/>
            <a:t>Preparation</a:t>
          </a:r>
        </a:p>
      </dgm:t>
    </dgm:pt>
    <dgm:pt modelId="{3FD5943D-E07A-49BA-ADD2-05636CB3918C}" type="parTrans" cxnId="{414B963C-B41D-4C9E-9FA8-77A26B4B1116}">
      <dgm:prSet/>
      <dgm:spPr/>
      <dgm:t>
        <a:bodyPr/>
        <a:lstStyle/>
        <a:p>
          <a:endParaRPr lang="en-DE"/>
        </a:p>
      </dgm:t>
    </dgm:pt>
    <dgm:pt modelId="{80A7277F-4FEA-4B24-BE74-D80760729AE4}" type="sibTrans" cxnId="{414B963C-B41D-4C9E-9FA8-77A26B4B1116}">
      <dgm:prSet/>
      <dgm:spPr/>
      <dgm:t>
        <a:bodyPr/>
        <a:lstStyle/>
        <a:p>
          <a:endParaRPr lang="en-DE"/>
        </a:p>
      </dgm:t>
    </dgm:pt>
    <dgm:pt modelId="{78414BC2-16A0-4216-A628-2BE4764A0608}">
      <dgm:prSet phldrT="[Text]" custT="1"/>
      <dgm:spPr/>
      <dgm:t>
        <a:bodyPr/>
        <a:lstStyle/>
        <a:p>
          <a:r>
            <a:rPr lang="en-US" sz="1100" noProof="1"/>
            <a:t>Creation of Foundations</a:t>
          </a:r>
        </a:p>
      </dgm:t>
    </dgm:pt>
    <dgm:pt modelId="{627B4AF1-47F6-4BF4-B339-BAA1ED6DE911}" type="parTrans" cxnId="{027B6BC9-D57F-49C8-8A6C-0A3646D2A376}">
      <dgm:prSet/>
      <dgm:spPr/>
      <dgm:t>
        <a:bodyPr/>
        <a:lstStyle/>
        <a:p>
          <a:endParaRPr lang="en-DE"/>
        </a:p>
      </dgm:t>
    </dgm:pt>
    <dgm:pt modelId="{E81D14E9-E6C5-4F02-87EE-B7DD7DCBAD43}" type="sibTrans" cxnId="{027B6BC9-D57F-49C8-8A6C-0A3646D2A376}">
      <dgm:prSet/>
      <dgm:spPr/>
      <dgm:t>
        <a:bodyPr/>
        <a:lstStyle/>
        <a:p>
          <a:endParaRPr lang="en-DE"/>
        </a:p>
      </dgm:t>
    </dgm:pt>
    <dgm:pt modelId="{760731FC-6406-4CA6-B6AC-8EEDA85AA7E2}">
      <dgm:prSet phldrT="[Text]" custT="1"/>
      <dgm:spPr/>
      <dgm:t>
        <a:bodyPr/>
        <a:lstStyle/>
        <a:p>
          <a:r>
            <a:rPr lang="en-US" sz="1100" noProof="1"/>
            <a:t>Migration Legacy Applications</a:t>
          </a:r>
        </a:p>
      </dgm:t>
    </dgm:pt>
    <dgm:pt modelId="{262CC4CE-E5C3-4F12-A283-7EDA675A8D99}" type="parTrans" cxnId="{9BEB9747-F0ED-4E68-81A6-722F74F3397B}">
      <dgm:prSet/>
      <dgm:spPr/>
      <dgm:t>
        <a:bodyPr/>
        <a:lstStyle/>
        <a:p>
          <a:endParaRPr lang="en-DE"/>
        </a:p>
      </dgm:t>
    </dgm:pt>
    <dgm:pt modelId="{4EC1320D-1150-46CE-B77B-A759F1EDBEDB}" type="sibTrans" cxnId="{9BEB9747-F0ED-4E68-81A6-722F74F3397B}">
      <dgm:prSet/>
      <dgm:spPr/>
      <dgm:t>
        <a:bodyPr/>
        <a:lstStyle/>
        <a:p>
          <a:endParaRPr lang="en-DE"/>
        </a:p>
      </dgm:t>
    </dgm:pt>
    <dgm:pt modelId="{ED0003DB-85EB-4641-9A48-5A18F672713B}">
      <dgm:prSet phldrT="[Text]" custT="1"/>
      <dgm:spPr/>
      <dgm:t>
        <a:bodyPr/>
        <a:lstStyle/>
        <a:p>
          <a:r>
            <a:rPr lang="en-US" sz="1100" noProof="1"/>
            <a:t>Implementation new Application</a:t>
          </a:r>
        </a:p>
      </dgm:t>
    </dgm:pt>
    <dgm:pt modelId="{0748040A-94AC-4897-9052-2E7C63E9BEBC}" type="parTrans" cxnId="{0B7CA8AF-A757-4B52-8BA7-FB6F55B3648D}">
      <dgm:prSet/>
      <dgm:spPr/>
      <dgm:t>
        <a:bodyPr/>
        <a:lstStyle/>
        <a:p>
          <a:endParaRPr lang="en-DE"/>
        </a:p>
      </dgm:t>
    </dgm:pt>
    <dgm:pt modelId="{FB20BB65-A0E4-4D17-94E0-DB88BE603094}" type="sibTrans" cxnId="{0B7CA8AF-A757-4B52-8BA7-FB6F55B3648D}">
      <dgm:prSet/>
      <dgm:spPr/>
      <dgm:t>
        <a:bodyPr/>
        <a:lstStyle/>
        <a:p>
          <a:endParaRPr lang="en-DE"/>
        </a:p>
      </dgm:t>
    </dgm:pt>
    <dgm:pt modelId="{F42DFFBB-6854-4380-B42A-9358A19EACB4}">
      <dgm:prSet phldrT="[Text]" custT="1"/>
      <dgm:spPr/>
      <dgm:t>
        <a:bodyPr/>
        <a:lstStyle/>
        <a:p>
          <a:r>
            <a:rPr lang="en-US" sz="1100" noProof="1"/>
            <a:t>Operations and Knowledgesharing</a:t>
          </a:r>
        </a:p>
      </dgm:t>
    </dgm:pt>
    <dgm:pt modelId="{444C6206-1492-42D1-AFBD-53FFE327942B}" type="parTrans" cxnId="{28C2ED31-56F9-42AB-81A8-2D8CC31F2842}">
      <dgm:prSet/>
      <dgm:spPr/>
      <dgm:t>
        <a:bodyPr/>
        <a:lstStyle/>
        <a:p>
          <a:endParaRPr lang="en-DE"/>
        </a:p>
      </dgm:t>
    </dgm:pt>
    <dgm:pt modelId="{C998D3F3-71E7-4129-9EA4-79821F42F023}" type="sibTrans" cxnId="{28C2ED31-56F9-42AB-81A8-2D8CC31F2842}">
      <dgm:prSet/>
      <dgm:spPr/>
      <dgm:t>
        <a:bodyPr/>
        <a:lstStyle/>
        <a:p>
          <a:endParaRPr lang="en-DE"/>
        </a:p>
      </dgm:t>
    </dgm:pt>
    <dgm:pt modelId="{0F80A72D-8B7C-4788-966F-222D4771319F}" type="pres">
      <dgm:prSet presAssocID="{28068706-0395-419E-AAB7-5501ECEA962B}" presName="CompostProcess" presStyleCnt="0">
        <dgm:presLayoutVars>
          <dgm:dir/>
          <dgm:resizeHandles val="exact"/>
        </dgm:presLayoutVars>
      </dgm:prSet>
      <dgm:spPr/>
    </dgm:pt>
    <dgm:pt modelId="{A0B643AB-AFF4-4983-A7EE-683E7540462D}" type="pres">
      <dgm:prSet presAssocID="{28068706-0395-419E-AAB7-5501ECEA962B}" presName="arrow" presStyleLbl="bgShp" presStyleIdx="0" presStyleCnt="1"/>
      <dgm:spPr/>
    </dgm:pt>
    <dgm:pt modelId="{932EC00F-A92C-4841-A785-CE6F020F9A1F}" type="pres">
      <dgm:prSet presAssocID="{28068706-0395-419E-AAB7-5501ECEA962B}" presName="linearProcess" presStyleCnt="0"/>
      <dgm:spPr/>
    </dgm:pt>
    <dgm:pt modelId="{B40536D7-93B8-4E73-B4AF-8D73F5ECE4DB}" type="pres">
      <dgm:prSet presAssocID="{73A8F9F1-FDBF-4C42-A6D7-F82F764392E1}" presName="textNode" presStyleLbl="node1" presStyleIdx="0" presStyleCnt="5">
        <dgm:presLayoutVars>
          <dgm:bulletEnabled val="1"/>
        </dgm:presLayoutVars>
      </dgm:prSet>
      <dgm:spPr/>
    </dgm:pt>
    <dgm:pt modelId="{AF71395D-EF2C-444A-83CB-0F93E5DFC744}" type="pres">
      <dgm:prSet presAssocID="{80A7277F-4FEA-4B24-BE74-D80760729AE4}" presName="sibTrans" presStyleCnt="0"/>
      <dgm:spPr/>
    </dgm:pt>
    <dgm:pt modelId="{3FE0F0D2-C5E2-473C-9FFD-417FD930B358}" type="pres">
      <dgm:prSet presAssocID="{78414BC2-16A0-4216-A628-2BE4764A0608}" presName="textNode" presStyleLbl="node1" presStyleIdx="1" presStyleCnt="5">
        <dgm:presLayoutVars>
          <dgm:bulletEnabled val="1"/>
        </dgm:presLayoutVars>
      </dgm:prSet>
      <dgm:spPr/>
    </dgm:pt>
    <dgm:pt modelId="{5FED280C-CE9E-44F6-ADB1-A57432425A38}" type="pres">
      <dgm:prSet presAssocID="{E81D14E9-E6C5-4F02-87EE-B7DD7DCBAD43}" presName="sibTrans" presStyleCnt="0"/>
      <dgm:spPr/>
    </dgm:pt>
    <dgm:pt modelId="{600064B7-7C33-4B5C-B6BC-3A293A274DD4}" type="pres">
      <dgm:prSet presAssocID="{760731FC-6406-4CA6-B6AC-8EEDA85AA7E2}" presName="textNode" presStyleLbl="node1" presStyleIdx="2" presStyleCnt="5">
        <dgm:presLayoutVars>
          <dgm:bulletEnabled val="1"/>
        </dgm:presLayoutVars>
      </dgm:prSet>
      <dgm:spPr/>
    </dgm:pt>
    <dgm:pt modelId="{FE4D1289-C92A-43A3-A788-5DD909487F44}" type="pres">
      <dgm:prSet presAssocID="{4EC1320D-1150-46CE-B77B-A759F1EDBEDB}" presName="sibTrans" presStyleCnt="0"/>
      <dgm:spPr/>
    </dgm:pt>
    <dgm:pt modelId="{0D15E4D8-A528-4007-8C8E-7AF63792EBA1}" type="pres">
      <dgm:prSet presAssocID="{ED0003DB-85EB-4641-9A48-5A18F672713B}" presName="textNode" presStyleLbl="node1" presStyleIdx="3" presStyleCnt="5">
        <dgm:presLayoutVars>
          <dgm:bulletEnabled val="1"/>
        </dgm:presLayoutVars>
      </dgm:prSet>
      <dgm:spPr/>
    </dgm:pt>
    <dgm:pt modelId="{C433BE26-CB7B-4778-BC9D-B795F7A81BE9}" type="pres">
      <dgm:prSet presAssocID="{FB20BB65-A0E4-4D17-94E0-DB88BE603094}" presName="sibTrans" presStyleCnt="0"/>
      <dgm:spPr/>
    </dgm:pt>
    <dgm:pt modelId="{79DD94FE-B8D7-419F-8E99-BBA6D63EB2B5}" type="pres">
      <dgm:prSet presAssocID="{F42DFFBB-6854-4380-B42A-9358A19EACB4}" presName="textNode" presStyleLbl="node1" presStyleIdx="4" presStyleCnt="5">
        <dgm:presLayoutVars>
          <dgm:bulletEnabled val="1"/>
        </dgm:presLayoutVars>
      </dgm:prSet>
      <dgm:spPr/>
    </dgm:pt>
  </dgm:ptLst>
  <dgm:cxnLst>
    <dgm:cxn modelId="{1055AC29-27D4-4E05-9242-AE4534EBA5DA}" type="presOf" srcId="{F42DFFBB-6854-4380-B42A-9358A19EACB4}" destId="{79DD94FE-B8D7-419F-8E99-BBA6D63EB2B5}" srcOrd="0" destOrd="0" presId="urn:microsoft.com/office/officeart/2005/8/layout/hProcess9"/>
    <dgm:cxn modelId="{D07A1D30-C1C8-481C-A2EA-B7720F3E9205}" type="presOf" srcId="{73A8F9F1-FDBF-4C42-A6D7-F82F764392E1}" destId="{B40536D7-93B8-4E73-B4AF-8D73F5ECE4DB}" srcOrd="0" destOrd="0" presId="urn:microsoft.com/office/officeart/2005/8/layout/hProcess9"/>
    <dgm:cxn modelId="{28C2ED31-56F9-42AB-81A8-2D8CC31F2842}" srcId="{28068706-0395-419E-AAB7-5501ECEA962B}" destId="{F42DFFBB-6854-4380-B42A-9358A19EACB4}" srcOrd="4" destOrd="0" parTransId="{444C6206-1492-42D1-AFBD-53FFE327942B}" sibTransId="{C998D3F3-71E7-4129-9EA4-79821F42F023}"/>
    <dgm:cxn modelId="{414B963C-B41D-4C9E-9FA8-77A26B4B1116}" srcId="{28068706-0395-419E-AAB7-5501ECEA962B}" destId="{73A8F9F1-FDBF-4C42-A6D7-F82F764392E1}" srcOrd="0" destOrd="0" parTransId="{3FD5943D-E07A-49BA-ADD2-05636CB3918C}" sibTransId="{80A7277F-4FEA-4B24-BE74-D80760729AE4}"/>
    <dgm:cxn modelId="{9BEB9747-F0ED-4E68-81A6-722F74F3397B}" srcId="{28068706-0395-419E-AAB7-5501ECEA962B}" destId="{760731FC-6406-4CA6-B6AC-8EEDA85AA7E2}" srcOrd="2" destOrd="0" parTransId="{262CC4CE-E5C3-4F12-A283-7EDA675A8D99}" sibTransId="{4EC1320D-1150-46CE-B77B-A759F1EDBEDB}"/>
    <dgm:cxn modelId="{27245C6E-58A5-4DCA-AADE-180BFA868F0E}" type="presOf" srcId="{78414BC2-16A0-4216-A628-2BE4764A0608}" destId="{3FE0F0D2-C5E2-473C-9FFD-417FD930B358}" srcOrd="0" destOrd="0" presId="urn:microsoft.com/office/officeart/2005/8/layout/hProcess9"/>
    <dgm:cxn modelId="{39EF5F84-2BA8-4BC9-9ABD-7A3E6E93EEFA}" type="presOf" srcId="{760731FC-6406-4CA6-B6AC-8EEDA85AA7E2}" destId="{600064B7-7C33-4B5C-B6BC-3A293A274DD4}" srcOrd="0" destOrd="0" presId="urn:microsoft.com/office/officeart/2005/8/layout/hProcess9"/>
    <dgm:cxn modelId="{071C9D88-A67F-4D43-8414-73E3CE8BF04C}" type="presOf" srcId="{ED0003DB-85EB-4641-9A48-5A18F672713B}" destId="{0D15E4D8-A528-4007-8C8E-7AF63792EBA1}" srcOrd="0" destOrd="0" presId="urn:microsoft.com/office/officeart/2005/8/layout/hProcess9"/>
    <dgm:cxn modelId="{0B7CA8AF-A757-4B52-8BA7-FB6F55B3648D}" srcId="{28068706-0395-419E-AAB7-5501ECEA962B}" destId="{ED0003DB-85EB-4641-9A48-5A18F672713B}" srcOrd="3" destOrd="0" parTransId="{0748040A-94AC-4897-9052-2E7C63E9BEBC}" sibTransId="{FB20BB65-A0E4-4D17-94E0-DB88BE603094}"/>
    <dgm:cxn modelId="{64301ABA-B3EA-4785-9FFE-2487321611EB}" type="presOf" srcId="{28068706-0395-419E-AAB7-5501ECEA962B}" destId="{0F80A72D-8B7C-4788-966F-222D4771319F}" srcOrd="0" destOrd="0" presId="urn:microsoft.com/office/officeart/2005/8/layout/hProcess9"/>
    <dgm:cxn modelId="{027B6BC9-D57F-49C8-8A6C-0A3646D2A376}" srcId="{28068706-0395-419E-AAB7-5501ECEA962B}" destId="{78414BC2-16A0-4216-A628-2BE4764A0608}" srcOrd="1" destOrd="0" parTransId="{627B4AF1-47F6-4BF4-B339-BAA1ED6DE911}" sibTransId="{E81D14E9-E6C5-4F02-87EE-B7DD7DCBAD43}"/>
    <dgm:cxn modelId="{B3ABA5E8-7EA4-45E7-AF4B-FBF20AC59928}" type="presParOf" srcId="{0F80A72D-8B7C-4788-966F-222D4771319F}" destId="{A0B643AB-AFF4-4983-A7EE-683E7540462D}" srcOrd="0" destOrd="0" presId="urn:microsoft.com/office/officeart/2005/8/layout/hProcess9"/>
    <dgm:cxn modelId="{1FA46BEC-5334-49C0-B67E-91EE0224D9FF}" type="presParOf" srcId="{0F80A72D-8B7C-4788-966F-222D4771319F}" destId="{932EC00F-A92C-4841-A785-CE6F020F9A1F}" srcOrd="1" destOrd="0" presId="urn:microsoft.com/office/officeart/2005/8/layout/hProcess9"/>
    <dgm:cxn modelId="{3DB6FF28-61A1-4957-AD78-7236EBB83CC3}" type="presParOf" srcId="{932EC00F-A92C-4841-A785-CE6F020F9A1F}" destId="{B40536D7-93B8-4E73-B4AF-8D73F5ECE4DB}" srcOrd="0" destOrd="0" presId="urn:microsoft.com/office/officeart/2005/8/layout/hProcess9"/>
    <dgm:cxn modelId="{83CD0505-D2D3-4AA7-A754-E69933CBDCA6}" type="presParOf" srcId="{932EC00F-A92C-4841-A785-CE6F020F9A1F}" destId="{AF71395D-EF2C-444A-83CB-0F93E5DFC744}" srcOrd="1" destOrd="0" presId="urn:microsoft.com/office/officeart/2005/8/layout/hProcess9"/>
    <dgm:cxn modelId="{BB280183-412B-49FC-B348-28532896ADBA}" type="presParOf" srcId="{932EC00F-A92C-4841-A785-CE6F020F9A1F}" destId="{3FE0F0D2-C5E2-473C-9FFD-417FD930B358}" srcOrd="2" destOrd="0" presId="urn:microsoft.com/office/officeart/2005/8/layout/hProcess9"/>
    <dgm:cxn modelId="{0F5EFAF1-DE1D-443E-B7AC-17CE508EE3E4}" type="presParOf" srcId="{932EC00F-A92C-4841-A785-CE6F020F9A1F}" destId="{5FED280C-CE9E-44F6-ADB1-A57432425A38}" srcOrd="3" destOrd="0" presId="urn:microsoft.com/office/officeart/2005/8/layout/hProcess9"/>
    <dgm:cxn modelId="{765E10D8-D1F0-47A5-9502-3487983C39C9}" type="presParOf" srcId="{932EC00F-A92C-4841-A785-CE6F020F9A1F}" destId="{600064B7-7C33-4B5C-B6BC-3A293A274DD4}" srcOrd="4" destOrd="0" presId="urn:microsoft.com/office/officeart/2005/8/layout/hProcess9"/>
    <dgm:cxn modelId="{948381EE-ADED-4603-B4F5-BC7A3F803A22}" type="presParOf" srcId="{932EC00F-A92C-4841-A785-CE6F020F9A1F}" destId="{FE4D1289-C92A-43A3-A788-5DD909487F44}" srcOrd="5" destOrd="0" presId="urn:microsoft.com/office/officeart/2005/8/layout/hProcess9"/>
    <dgm:cxn modelId="{070856C1-1C42-4063-A32D-E56BB06E27E6}" type="presParOf" srcId="{932EC00F-A92C-4841-A785-CE6F020F9A1F}" destId="{0D15E4D8-A528-4007-8C8E-7AF63792EBA1}" srcOrd="6" destOrd="0" presId="urn:microsoft.com/office/officeart/2005/8/layout/hProcess9"/>
    <dgm:cxn modelId="{FE38875E-2806-4408-A0CD-CCDF3C2B5D0A}" type="presParOf" srcId="{932EC00F-A92C-4841-A785-CE6F020F9A1F}" destId="{C433BE26-CB7B-4778-BC9D-B795F7A81BE9}" srcOrd="7" destOrd="0" presId="urn:microsoft.com/office/officeart/2005/8/layout/hProcess9"/>
    <dgm:cxn modelId="{6E03E12C-0BAA-4ABE-AF91-4B774E1827DB}" type="presParOf" srcId="{932EC00F-A92C-4841-A785-CE6F020F9A1F}" destId="{79DD94FE-B8D7-419F-8E99-BBA6D63EB2B5}" srcOrd="8"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748654"/>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Not Cloud-Ready</a:t>
          </a:r>
        </a:p>
      </dsp:txBody>
      <dsp:txXfrm>
        <a:off x="287153" y="1748654"/>
        <a:ext cx="850036" cy="566690"/>
      </dsp:txXfrm>
    </dsp:sp>
    <dsp:sp modelId="{BDB786B8-0437-F141-90F3-88E53891BACA}">
      <dsp:nvSpPr>
        <dsp:cNvPr id="0" name=""/>
        <dsp:cNvSpPr/>
      </dsp:nvSpPr>
      <dsp:spPr>
        <a:xfrm>
          <a:off x="1278862" y="1748654"/>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Cloud-Ready</a:t>
          </a:r>
        </a:p>
      </dsp:txBody>
      <dsp:txXfrm>
        <a:off x="1562207" y="1748654"/>
        <a:ext cx="850036" cy="566690"/>
      </dsp:txXfrm>
    </dsp:sp>
    <dsp:sp modelId="{313E9E7B-549C-864E-ABB8-D835731CEFF1}">
      <dsp:nvSpPr>
        <dsp:cNvPr id="0" name=""/>
        <dsp:cNvSpPr/>
      </dsp:nvSpPr>
      <dsp:spPr>
        <a:xfrm>
          <a:off x="2553916" y="1748654"/>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Cloud-Capable</a:t>
          </a:r>
        </a:p>
      </dsp:txBody>
      <dsp:txXfrm>
        <a:off x="2837261" y="1748654"/>
        <a:ext cx="850036" cy="566690"/>
      </dsp:txXfrm>
    </dsp:sp>
    <dsp:sp modelId="{824C2469-C044-CB46-8DCF-1B1F97C506CE}">
      <dsp:nvSpPr>
        <dsp:cNvPr id="0" name=""/>
        <dsp:cNvSpPr/>
      </dsp:nvSpPr>
      <dsp:spPr>
        <a:xfrm>
          <a:off x="3828970" y="1748654"/>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Cloud-Defined</a:t>
          </a:r>
        </a:p>
      </dsp:txBody>
      <dsp:txXfrm>
        <a:off x="4112315" y="1748654"/>
        <a:ext cx="850036" cy="566690"/>
      </dsp:txXfrm>
    </dsp:sp>
    <dsp:sp modelId="{B20C72B3-3D54-EA4A-88D9-1386D54D187B}">
      <dsp:nvSpPr>
        <dsp:cNvPr id="0" name=""/>
        <dsp:cNvSpPr/>
      </dsp:nvSpPr>
      <dsp:spPr>
        <a:xfrm>
          <a:off x="5104024" y="1748654"/>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Cloud-Optimized</a:t>
          </a:r>
        </a:p>
      </dsp:txBody>
      <dsp:txXfrm>
        <a:off x="5387369" y="1748654"/>
        <a:ext cx="850036" cy="566690"/>
      </dsp:txXfrm>
    </dsp:sp>
    <dsp:sp modelId="{B3CD1287-38D2-0743-AEA0-C7148A35672E}">
      <dsp:nvSpPr>
        <dsp:cNvPr id="0" name=""/>
        <dsp:cNvSpPr/>
      </dsp:nvSpPr>
      <dsp:spPr>
        <a:xfrm>
          <a:off x="6379078" y="1748654"/>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Cloud-Native</a:t>
          </a:r>
        </a:p>
      </dsp:txBody>
      <dsp:txXfrm>
        <a:off x="6662423" y="1748654"/>
        <a:ext cx="850036" cy="566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252133"/>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Not </a:t>
          </a:r>
          <a:br>
            <a:rPr lang="de-DE" sz="700" b="0" i="0" kern="1200" noProof="1">
              <a:latin typeface="Open Sans" pitchFamily="2" charset="0"/>
              <a:ea typeface="Open Sans" pitchFamily="2" charset="0"/>
              <a:cs typeface="Open Sans" pitchFamily="2" charset="0"/>
            </a:rPr>
          </a:br>
          <a:r>
            <a:rPr lang="de-DE" sz="700" b="0" i="0" kern="1200" noProof="1">
              <a:latin typeface="Open Sans" pitchFamily="2" charset="0"/>
              <a:ea typeface="Open Sans" pitchFamily="2" charset="0"/>
              <a:cs typeface="Open Sans" pitchFamily="2" charset="0"/>
            </a:rPr>
            <a:t>Cloud-Ready</a:t>
          </a:r>
        </a:p>
      </dsp:txBody>
      <dsp:txXfrm>
        <a:off x="287153" y="1252133"/>
        <a:ext cx="850036" cy="566690"/>
      </dsp:txXfrm>
    </dsp:sp>
    <dsp:sp modelId="{BDB786B8-0437-F141-90F3-88E53891BACA}">
      <dsp:nvSpPr>
        <dsp:cNvPr id="0" name=""/>
        <dsp:cNvSpPr/>
      </dsp:nvSpPr>
      <dsp:spPr>
        <a:xfrm>
          <a:off x="1278862" y="1252133"/>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Cloud-Ready</a:t>
          </a:r>
        </a:p>
      </dsp:txBody>
      <dsp:txXfrm>
        <a:off x="1562207" y="1252133"/>
        <a:ext cx="850036" cy="566690"/>
      </dsp:txXfrm>
    </dsp:sp>
    <dsp:sp modelId="{313E9E7B-549C-864E-ABB8-D835731CEFF1}">
      <dsp:nvSpPr>
        <dsp:cNvPr id="0" name=""/>
        <dsp:cNvSpPr/>
      </dsp:nvSpPr>
      <dsp:spPr>
        <a:xfrm>
          <a:off x="2553916" y="1252133"/>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Cloud-Capable</a:t>
          </a:r>
        </a:p>
      </dsp:txBody>
      <dsp:txXfrm>
        <a:off x="2837261" y="1252133"/>
        <a:ext cx="850036" cy="566690"/>
      </dsp:txXfrm>
    </dsp:sp>
    <dsp:sp modelId="{824C2469-C044-CB46-8DCF-1B1F97C506CE}">
      <dsp:nvSpPr>
        <dsp:cNvPr id="0" name=""/>
        <dsp:cNvSpPr/>
      </dsp:nvSpPr>
      <dsp:spPr>
        <a:xfrm>
          <a:off x="3828970" y="1252133"/>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Cloud-Defined</a:t>
          </a:r>
        </a:p>
      </dsp:txBody>
      <dsp:txXfrm>
        <a:off x="4112315" y="1252133"/>
        <a:ext cx="850036" cy="566690"/>
      </dsp:txXfrm>
    </dsp:sp>
    <dsp:sp modelId="{B20C72B3-3D54-EA4A-88D9-1386D54D187B}">
      <dsp:nvSpPr>
        <dsp:cNvPr id="0" name=""/>
        <dsp:cNvSpPr/>
      </dsp:nvSpPr>
      <dsp:spPr>
        <a:xfrm>
          <a:off x="5104024" y="1252133"/>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Cloud-Optimized</a:t>
          </a:r>
        </a:p>
      </dsp:txBody>
      <dsp:txXfrm>
        <a:off x="5387369" y="1252133"/>
        <a:ext cx="850036" cy="566690"/>
      </dsp:txXfrm>
    </dsp:sp>
    <dsp:sp modelId="{B3CD1287-38D2-0743-AEA0-C7148A35672E}">
      <dsp:nvSpPr>
        <dsp:cNvPr id="0" name=""/>
        <dsp:cNvSpPr/>
      </dsp:nvSpPr>
      <dsp:spPr>
        <a:xfrm>
          <a:off x="6379078" y="1252133"/>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Cloud-Native</a:t>
          </a:r>
        </a:p>
      </dsp:txBody>
      <dsp:txXfrm>
        <a:off x="6662423" y="1252133"/>
        <a:ext cx="850036" cy="566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643AB-AFF4-4983-A7EE-683E7540462D}">
      <dsp:nvSpPr>
        <dsp:cNvPr id="0" name=""/>
        <dsp:cNvSpPr/>
      </dsp:nvSpPr>
      <dsp:spPr>
        <a:xfrm>
          <a:off x="634578" y="0"/>
          <a:ext cx="7191884" cy="26984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536D7-93B8-4E73-B4AF-8D73F5ECE4DB}">
      <dsp:nvSpPr>
        <dsp:cNvPr id="0" name=""/>
        <dsp:cNvSpPr/>
      </dsp:nvSpPr>
      <dsp:spPr>
        <a:xfrm>
          <a:off x="2478" y="809539"/>
          <a:ext cx="1492249" cy="1079385"/>
        </a:xfrm>
        <a:prstGeom prst="round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Preparation</a:t>
          </a:r>
        </a:p>
      </dsp:txBody>
      <dsp:txXfrm>
        <a:off x="55169" y="862230"/>
        <a:ext cx="1386867" cy="974003"/>
      </dsp:txXfrm>
    </dsp:sp>
    <dsp:sp modelId="{3FE0F0D2-C5E2-473C-9FFD-417FD930B358}">
      <dsp:nvSpPr>
        <dsp:cNvPr id="0" name=""/>
        <dsp:cNvSpPr/>
      </dsp:nvSpPr>
      <dsp:spPr>
        <a:xfrm>
          <a:off x="1743436" y="809539"/>
          <a:ext cx="1492249" cy="1079385"/>
        </a:xfrm>
        <a:prstGeom prst="roundRect">
          <a:avLst/>
        </a:prstGeom>
        <a:solidFill>
          <a:schemeClr val="accent5">
            <a:shade val="80000"/>
            <a:hueOff val="68160"/>
            <a:satOff val="-17290"/>
            <a:lumOff val="9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Creation of Foundations</a:t>
          </a:r>
        </a:p>
      </dsp:txBody>
      <dsp:txXfrm>
        <a:off x="1796127" y="862230"/>
        <a:ext cx="1386867" cy="974003"/>
      </dsp:txXfrm>
    </dsp:sp>
    <dsp:sp modelId="{600064B7-7C33-4B5C-B6BC-3A293A274DD4}">
      <dsp:nvSpPr>
        <dsp:cNvPr id="0" name=""/>
        <dsp:cNvSpPr/>
      </dsp:nvSpPr>
      <dsp:spPr>
        <a:xfrm>
          <a:off x="3484395" y="809539"/>
          <a:ext cx="1492249" cy="1079385"/>
        </a:xfrm>
        <a:prstGeom prst="roundRect">
          <a:avLst/>
        </a:prstGeom>
        <a:solidFill>
          <a:schemeClr val="accent5">
            <a:shade val="80000"/>
            <a:hueOff val="136321"/>
            <a:satOff val="-34581"/>
            <a:lumOff val="1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Migration Legacy Applications</a:t>
          </a:r>
        </a:p>
      </dsp:txBody>
      <dsp:txXfrm>
        <a:off x="3537086" y="862230"/>
        <a:ext cx="1386867" cy="974003"/>
      </dsp:txXfrm>
    </dsp:sp>
    <dsp:sp modelId="{0D15E4D8-A528-4007-8C8E-7AF63792EBA1}">
      <dsp:nvSpPr>
        <dsp:cNvPr id="0" name=""/>
        <dsp:cNvSpPr/>
      </dsp:nvSpPr>
      <dsp:spPr>
        <a:xfrm>
          <a:off x="5225353" y="809539"/>
          <a:ext cx="1492249" cy="1079385"/>
        </a:xfrm>
        <a:prstGeom prst="roundRect">
          <a:avLst/>
        </a:prstGeom>
        <a:solidFill>
          <a:schemeClr val="accent5">
            <a:shade val="80000"/>
            <a:hueOff val="204481"/>
            <a:satOff val="-51872"/>
            <a:lumOff val="28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Implementation new Application</a:t>
          </a:r>
        </a:p>
      </dsp:txBody>
      <dsp:txXfrm>
        <a:off x="5278044" y="862230"/>
        <a:ext cx="1386867" cy="974003"/>
      </dsp:txXfrm>
    </dsp:sp>
    <dsp:sp modelId="{79DD94FE-B8D7-419F-8E99-BBA6D63EB2B5}">
      <dsp:nvSpPr>
        <dsp:cNvPr id="0" name=""/>
        <dsp:cNvSpPr/>
      </dsp:nvSpPr>
      <dsp:spPr>
        <a:xfrm>
          <a:off x="6966311" y="809539"/>
          <a:ext cx="1492249" cy="1079385"/>
        </a:xfrm>
        <a:prstGeom prst="roundRect">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Operations and Knowledgesharing</a:t>
          </a:r>
        </a:p>
      </dsp:txBody>
      <dsp:txXfrm>
        <a:off x="7019002" y="862230"/>
        <a:ext cx="1386867" cy="9740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trike="noStrike" u="none">
                <a:solidFill>
                  <a:srgbClr val="000000"/>
                </a:solidFill>
                <a:uFillTx/>
                <a:latin typeface="Arial"/>
              </a:rPr>
              <a:t>Click to move the slide</a:t>
            </a:r>
            <a:endParaRPr b="0" lang="en-US" sz="1400" strike="noStrike" u="none">
              <a:solidFill>
                <a:srgbClr val="000000"/>
              </a:solidFill>
              <a:uFillTx/>
              <a:latin typeface="Arial"/>
            </a:endParaRPr>
          </a:p>
        </p:txBody>
      </p:sp>
      <p:sp>
        <p:nvSpPr>
          <p:cNvPr id="8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8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6" name="PlaceHolder 4"/>
          <p:cNvSpPr>
            <a:spLocks noGrp="1"/>
          </p:cNvSpPr>
          <p:nvPr>
            <p:ph type="dt" idx="1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7" name="PlaceHolder 5"/>
          <p:cNvSpPr>
            <a:spLocks noGrp="1"/>
          </p:cNvSpPr>
          <p:nvPr>
            <p:ph type="ftr" idx="13"/>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8" name="PlaceHolder 6"/>
          <p:cNvSpPr>
            <a:spLocks noGrp="1"/>
          </p:cNvSpPr>
          <p:nvPr>
            <p:ph type="sldNum" idx="1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33E76208-9913-4703-B742-7B3521A152A4}"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hyperlink" Target="https://neuvector.com/network-security/kubernetes-networking/" TargetMode="External"/><Relationship Id="rId2" Type="http://schemas.openxmlformats.org/officeDocument/2006/relationships/slide" Target="../slides/slide108.xml"/><Relationship Id="rId3"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hyperlink" Target="https://neuvector.com/network-security/advanced-kubernetes-networking/" TargetMode="External"/><Relationship Id="rId2" Type="http://schemas.openxmlformats.org/officeDocument/2006/relationships/slide" Target="../slides/slide109.xml"/><Relationship Id="rId3"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hyperlink" Target="https://neuvector.com/network-security/advanced-kubernetes-networking/" TargetMode="External"/><Relationship Id="rId2" Type="http://schemas.openxmlformats.org/officeDocument/2006/relationships/slide" Target="../slides/slide110.xml"/><Relationship Id="rId3"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5.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hyperlink" Target="https://d33wubrfki0l68.cloudfront.net/f84b022686eac86ba972feae8dabf6af8d1dc263/de78f/images/nav_logo.svg" TargetMode="External"/><Relationship Id="rId2" Type="http://schemas.openxmlformats.org/officeDocument/2006/relationships/hyperlink" Target="https://commons.wikimedia.org/w/index.php?curid=63238145" TargetMode="External"/><Relationship Id="rId3"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38933557" TargetMode="External"/><Relationship Id="rId5" Type="http://schemas.openxmlformats.org/officeDocument/2006/relationships/hyperlink" Target="http://www.openstack.org/brand/openstack-logo/logo-download/" TargetMode="External"/><Relationship Id="rId6" Type="http://schemas.openxmlformats.org/officeDocument/2006/relationships/hyperlink" Target="https://commons.wikimedia.org/w/index.php?curid=40339150" TargetMode="External"/><Relationship Id="rId7" Type="http://schemas.openxmlformats.org/officeDocument/2006/relationships/slide" Target="../slides/slide78.xml"/><Relationship Id="rId8"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3.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92.xml.rels><?xml version='1.0' encoding='UTF-8' standalone='yes'?>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hyperlink" Target="https://d33wubrfki0l68.cloudfront.net/f84b022686eac86ba972feae8dabf6af8d1dc263/de78f/images/nav_logo.svg" TargetMode="External"/><Relationship Id="rId2" Type="http://schemas.openxmlformats.org/officeDocument/2006/relationships/hyperlink" Target="https://commons.wikimedia.org/w/index.php?curid=63238145" TargetMode="External"/><Relationship Id="rId3"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38933557" TargetMode="External"/><Relationship Id="rId5" Type="http://schemas.openxmlformats.org/officeDocument/2006/relationships/hyperlink" Target="http://www.openstack.org/brand/openstack-logo/logo-download/" TargetMode="External"/><Relationship Id="rId6" Type="http://schemas.openxmlformats.org/officeDocument/2006/relationships/hyperlink" Target="https://commons.wikimedia.org/w/index.php?curid=40339150" TargetMode="External"/><Relationship Id="rId7" Type="http://schemas.openxmlformats.org/officeDocument/2006/relationships/slide" Target="../slides/slide93.xml"/><Relationship Id="rId8"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380880" y="685800"/>
            <a:ext cx="6095520" cy="3428640"/>
          </a:xfrm>
          <a:prstGeom prst="rect">
            <a:avLst/>
          </a:prstGeom>
          <a:ln w="0">
            <a:noFill/>
          </a:ln>
        </p:spPr>
      </p:sp>
      <p:sp>
        <p:nvSpPr>
          <p:cNvPr id="70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5" name="PlaceHolder 3"/>
          <p:cNvSpPr>
            <a:spLocks noGrp="1"/>
          </p:cNvSpPr>
          <p:nvPr>
            <p:ph type="sldNum" idx="2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A0BB5818-D464-46F3-99B6-3FF0CD7DB983}"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380880" y="685800"/>
            <a:ext cx="6095520" cy="3428640"/>
          </a:xfrm>
          <a:prstGeom prst="rect">
            <a:avLst/>
          </a:prstGeom>
          <a:ln w="0">
            <a:noFill/>
          </a:ln>
        </p:spPr>
      </p:sp>
      <p:sp>
        <p:nvSpPr>
          <p:cNvPr id="7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Arial"/>
                <a:ea typeface="Arial"/>
              </a:rPr>
              <a:t> </a:t>
            </a:r>
            <a:endParaRPr b="0" lang="en-US" sz="1100" strike="noStrike" u="none">
              <a:solidFill>
                <a:srgbClr val="000000"/>
              </a:solidFill>
              <a:uFillTx/>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380880" y="685800"/>
            <a:ext cx="6095520" cy="3428640"/>
          </a:xfrm>
          <a:prstGeom prst="rect">
            <a:avLst/>
          </a:prstGeom>
          <a:ln w="0">
            <a:noFill/>
          </a:ln>
        </p:spPr>
      </p:sp>
      <p:sp>
        <p:nvSpPr>
          <p:cNvPr id="76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68" name="PlaceHolder 3"/>
          <p:cNvSpPr>
            <a:spLocks noGrp="1"/>
          </p:cNvSpPr>
          <p:nvPr>
            <p:ph type="sldNum" idx="2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71D4CD92-7BFA-4847-9215-DBEDB8D3BD9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380880" y="685800"/>
            <a:ext cx="6095520" cy="3428640"/>
          </a:xfrm>
          <a:prstGeom prst="rect">
            <a:avLst/>
          </a:prstGeom>
          <a:ln w="0">
            <a:noFill/>
          </a:ln>
        </p:spPr>
      </p:sp>
      <p:sp>
        <p:nvSpPr>
          <p:cNvPr id="7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71" name="PlaceHolder 3"/>
          <p:cNvSpPr>
            <a:spLocks noGrp="1"/>
          </p:cNvSpPr>
          <p:nvPr>
            <p:ph type="sldNum" idx="2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24CCD727-35EB-4467-A7AE-5B501036C7A3}"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80880" y="685800"/>
            <a:ext cx="6095520" cy="3428640"/>
          </a:xfrm>
          <a:prstGeom prst="rect">
            <a:avLst/>
          </a:prstGeom>
          <a:ln w="0">
            <a:noFill/>
          </a:ln>
        </p:spPr>
      </p:sp>
      <p:sp>
        <p:nvSpPr>
          <p:cNvPr id="77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Image: </a:t>
            </a:r>
            <a:r>
              <a:rPr b="0" lang="de-DE" sz="1100" strike="noStrike" u="sng">
                <a:solidFill>
                  <a:srgbClr val="000000"/>
                </a:solidFill>
                <a:uFillTx/>
                <a:latin typeface="Arial"/>
                <a:ea typeface="Arial"/>
                <a:hlinkClick r:id="rId1"/>
              </a:rPr>
              <a:t>https://neuvector.com/network-security/kubernetes-networking/</a:t>
            </a:r>
            <a:endParaRPr b="0" lang="en-US" sz="1100" strike="noStrike" u="none">
              <a:solidFill>
                <a:srgbClr val="000000"/>
              </a:solidFill>
              <a:uFillTx/>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380880" y="685800"/>
            <a:ext cx="6095520" cy="3428640"/>
          </a:xfrm>
          <a:prstGeom prst="rect">
            <a:avLst/>
          </a:prstGeom>
          <a:ln w="0">
            <a:noFill/>
          </a:ln>
        </p:spPr>
      </p:sp>
      <p:sp>
        <p:nvSpPr>
          <p:cNvPr id="77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sng">
                <a:solidFill>
                  <a:srgbClr val="000000"/>
                </a:solidFill>
                <a:uFillTx/>
                <a:latin typeface="Arial"/>
                <a:ea typeface="Arial"/>
                <a:hlinkClick r:id="rId1"/>
              </a:rPr>
              <a:t>https://neuvector.com/network-security/advanced-kubernetes-networking/</a:t>
            </a:r>
            <a:endParaRPr b="0" lang="en-US" sz="11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380880" y="685800"/>
            <a:ext cx="6095520" cy="3428640"/>
          </a:xfrm>
          <a:prstGeom prst="rect">
            <a:avLst/>
          </a:prstGeom>
          <a:ln w="0">
            <a:noFill/>
          </a:ln>
        </p:spPr>
      </p:sp>
      <p:sp>
        <p:nvSpPr>
          <p:cNvPr id="70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8" name="PlaceHolder 3"/>
          <p:cNvSpPr>
            <a:spLocks noGrp="1"/>
          </p:cNvSpPr>
          <p:nvPr>
            <p:ph type="sldNum" idx="2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B79CF36E-A4D0-4263-8DAD-65CC31E062BB}"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380880" y="685800"/>
            <a:ext cx="6095520" cy="3428640"/>
          </a:xfrm>
          <a:prstGeom prst="rect">
            <a:avLst/>
          </a:prstGeom>
          <a:ln w="0">
            <a:noFill/>
          </a:ln>
        </p:spPr>
      </p:sp>
      <p:sp>
        <p:nvSpPr>
          <p:cNvPr id="77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sng">
                <a:solidFill>
                  <a:srgbClr val="000000"/>
                </a:solidFill>
                <a:uFillTx/>
                <a:latin typeface="Arial"/>
                <a:ea typeface="Arial"/>
                <a:hlinkClick r:id="rId1"/>
              </a:rPr>
              <a:t>https://neuvector.com/network-security/advanced-kubernetes-networking/</a:t>
            </a:r>
            <a:endParaRPr b="0" lang="en-US" sz="1100" strike="noStrike" u="none">
              <a:solidFill>
                <a:srgbClr val="000000"/>
              </a:solidFill>
              <a:uFillTx/>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380880" y="685800"/>
            <a:ext cx="6095520" cy="3428640"/>
          </a:xfrm>
          <a:prstGeom prst="rect">
            <a:avLst/>
          </a:prstGeom>
          <a:ln w="0">
            <a:noFill/>
          </a:ln>
        </p:spPr>
      </p:sp>
      <p:sp>
        <p:nvSpPr>
          <p:cNvPr id="77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Flannel:</a:t>
            </a:r>
            <a:br>
              <a:rPr sz="1100"/>
            </a:br>
            <a:r>
              <a:rPr b="0" lang="de-DE" sz="1100" strike="noStrike" u="none">
                <a:solidFill>
                  <a:srgbClr val="000000"/>
                </a:solidFill>
                <a:uFillTx/>
                <a:latin typeface="Arial"/>
                <a:ea typeface="Arial"/>
              </a:rPr>
              <a:t>Simple, robust, limitations with multiple networks, most often used network</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Calico:</a:t>
            </a:r>
            <a:br>
              <a:rPr sz="1100"/>
            </a:br>
            <a:r>
              <a:rPr b="0" lang="de-DE" sz="1100" strike="noStrike" u="none">
                <a:solidFill>
                  <a:srgbClr val="000000"/>
                </a:solidFill>
                <a:uFillTx/>
                <a:latin typeface="Arial"/>
                <a:ea typeface="Arial"/>
              </a:rPr>
              <a:t>Technically not an overlay networks, instead configures routing between systems, uses BorderGatewayProtocol, used with other overlay networks for multi-network networking</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Canal</a:t>
            </a:r>
            <a:br>
              <a:rPr sz="1100"/>
            </a:br>
            <a:r>
              <a:rPr b="0" lang="de-DE" sz="1100" strike="noStrike" u="none">
                <a:solidFill>
                  <a:srgbClr val="000000"/>
                </a:solidFill>
                <a:uFillTx/>
                <a:latin typeface="Arial"/>
                <a:ea typeface="Arial"/>
              </a:rPr>
              <a:t>Based on Flannel, includes Calico components, support network security policies</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Multus</a:t>
            </a:r>
            <a:br>
              <a:rPr sz="1100"/>
            </a:br>
            <a:r>
              <a:rPr b="0" lang="de-DE" sz="1100" strike="noStrike" u="none">
                <a:solidFill>
                  <a:srgbClr val="000000"/>
                </a:solidFill>
                <a:uFillTx/>
                <a:latin typeface="Arial"/>
                <a:ea typeface="Arial"/>
              </a:rPr>
              <a:t>Orchestrates multiple interfaces, allows to have multiple networks with ease</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Weave</a:t>
            </a:r>
            <a:br>
              <a:rPr sz="1100"/>
            </a:br>
            <a:r>
              <a:rPr b="0" lang="de-DE" sz="1100" strike="noStrike" u="none">
                <a:solidFill>
                  <a:srgbClr val="000000"/>
                </a:solidFill>
                <a:uFillTx/>
                <a:latin typeface="Arial"/>
                <a:ea typeface="Arial"/>
              </a:rPr>
              <a:t>Mesh-Overlay-Network, allows for flexible routing, intelligent routing, commercial solution</a:t>
            </a:r>
            <a:endParaRPr b="0" lang="en-US" sz="1100" strike="noStrike" u="none">
              <a:solidFill>
                <a:srgbClr val="000000"/>
              </a:solidFill>
              <a:uFillTx/>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380880" y="685800"/>
            <a:ext cx="6095520" cy="3428640"/>
          </a:xfrm>
          <a:prstGeom prst="rect">
            <a:avLst/>
          </a:prstGeom>
          <a:ln w="0">
            <a:noFill/>
          </a:ln>
        </p:spPr>
      </p:sp>
      <p:sp>
        <p:nvSpPr>
          <p:cNvPr id="78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2" name="PlaceHolder 3"/>
          <p:cNvSpPr>
            <a:spLocks noGrp="1"/>
          </p:cNvSpPr>
          <p:nvPr>
            <p:ph type="sldNum" idx="2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ABBF4A64-5701-434E-B802-CFD85E4C648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380880" y="685800"/>
            <a:ext cx="6095520" cy="3428640"/>
          </a:xfrm>
          <a:prstGeom prst="rect">
            <a:avLst/>
          </a:prstGeom>
          <a:ln w="0">
            <a:noFill/>
          </a:ln>
        </p:spPr>
      </p:sp>
      <p:sp>
        <p:nvSpPr>
          <p:cNvPr id="78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5" name="PlaceHolder 3"/>
          <p:cNvSpPr>
            <a:spLocks noGrp="1"/>
          </p:cNvSpPr>
          <p:nvPr>
            <p:ph type="sldNum" idx="3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038D01F-AC57-4FFF-B90B-C81FC176C794}"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380880" y="685800"/>
            <a:ext cx="6095520" cy="3428640"/>
          </a:xfrm>
          <a:prstGeom prst="rect">
            <a:avLst/>
          </a:prstGeom>
          <a:ln w="0">
            <a:noFill/>
          </a:ln>
        </p:spPr>
      </p:sp>
      <p:sp>
        <p:nvSpPr>
          <p:cNvPr id="78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88" name="PlaceHolder 3"/>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8D1E7334-9E71-41A5-9546-3AC7ECF97EF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380880" y="685800"/>
            <a:ext cx="6095520" cy="3428640"/>
          </a:xfrm>
          <a:prstGeom prst="rect">
            <a:avLst/>
          </a:prstGeom>
          <a:ln w="0">
            <a:noFill/>
          </a:ln>
        </p:spPr>
      </p:sp>
      <p:sp>
        <p:nvSpPr>
          <p:cNvPr id="79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1" name="PlaceHolder 3"/>
          <p:cNvSpPr>
            <a:spLocks noGrp="1"/>
          </p:cNvSpPr>
          <p:nvPr>
            <p:ph type="sldNum" idx="3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7C0F814-C6D8-44A7-97C7-1B7249F01215}"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380880" y="685800"/>
            <a:ext cx="6095520" cy="3428640"/>
          </a:xfrm>
          <a:prstGeom prst="rect">
            <a:avLst/>
          </a:prstGeom>
          <a:ln w="0">
            <a:noFill/>
          </a:ln>
        </p:spPr>
      </p:sp>
      <p:sp>
        <p:nvSpPr>
          <p:cNvPr id="7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4" name="PlaceHolder 3"/>
          <p:cNvSpPr>
            <a:spLocks noGrp="1"/>
          </p:cNvSpPr>
          <p:nvPr>
            <p:ph type="sldNum" idx="3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DD1E6DFF-AF85-413C-B9A9-6AB5FDD2354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380880" y="685800"/>
            <a:ext cx="6095520" cy="3428640"/>
          </a:xfrm>
          <a:prstGeom prst="rect">
            <a:avLst/>
          </a:prstGeom>
          <a:ln w="0">
            <a:noFill/>
          </a:ln>
        </p:spPr>
      </p:sp>
      <p:sp>
        <p:nvSpPr>
          <p:cNvPr id="79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797" name="PlaceHolder 3"/>
          <p:cNvSpPr>
            <a:spLocks noGrp="1"/>
          </p:cNvSpPr>
          <p:nvPr>
            <p:ph type="sldNum" idx="3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A8F4520-8F50-48C8-8BEF-A4C56E96E4B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380880" y="685800"/>
            <a:ext cx="6095520" cy="3428640"/>
          </a:xfrm>
          <a:prstGeom prst="rect">
            <a:avLst/>
          </a:prstGeom>
          <a:ln w="0">
            <a:noFill/>
          </a:ln>
        </p:spPr>
      </p:sp>
      <p:sp>
        <p:nvSpPr>
          <p:cNvPr id="79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0" name="PlaceHolder 3"/>
          <p:cNvSpPr>
            <a:spLocks noGrp="1"/>
          </p:cNvSpPr>
          <p:nvPr>
            <p:ph type="sldNum" idx="3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54EC4898-0065-42FF-A85E-2BA72C84715B}"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380880" y="685800"/>
            <a:ext cx="6095520" cy="3428640"/>
          </a:xfrm>
          <a:prstGeom prst="rect">
            <a:avLst/>
          </a:prstGeom>
          <a:ln w="0">
            <a:noFill/>
          </a:ln>
        </p:spPr>
      </p:sp>
      <p:sp>
        <p:nvSpPr>
          <p:cNvPr id="80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3" name="PlaceHolder 3"/>
          <p:cNvSpPr>
            <a:spLocks noGrp="1"/>
          </p:cNvSpPr>
          <p:nvPr>
            <p:ph type="sldNum" idx="3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9E92A071-30D9-46F6-9D82-7ECEE964D27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380880" y="685800"/>
            <a:ext cx="6095520" cy="3428640"/>
          </a:xfrm>
          <a:prstGeom prst="rect">
            <a:avLst/>
          </a:prstGeom>
          <a:ln w="0">
            <a:noFill/>
          </a:ln>
        </p:spPr>
      </p:sp>
      <p:sp>
        <p:nvSpPr>
          <p:cNvPr id="80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6" name="PlaceHolder 3"/>
          <p:cNvSpPr>
            <a:spLocks noGrp="1"/>
          </p:cNvSpPr>
          <p:nvPr>
            <p:ph type="sldNum" idx="3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1440604F-BE25-4485-BFDB-6F15B0EC1ECA}"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380880" y="685800"/>
            <a:ext cx="6095520" cy="3428640"/>
          </a:xfrm>
          <a:prstGeom prst="rect">
            <a:avLst/>
          </a:prstGeom>
          <a:ln w="0">
            <a:noFill/>
          </a:ln>
        </p:spPr>
      </p:sp>
      <p:sp>
        <p:nvSpPr>
          <p:cNvPr id="80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09" name="PlaceHolder 3"/>
          <p:cNvSpPr>
            <a:spLocks noGrp="1"/>
          </p:cNvSpPr>
          <p:nvPr>
            <p:ph type="sldNum" idx="3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E5DDB7A7-182D-4C1B-A7AF-F84BAB6F59AC}"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380880" y="685800"/>
            <a:ext cx="6095520" cy="3428640"/>
          </a:xfrm>
          <a:prstGeom prst="rect">
            <a:avLst/>
          </a:prstGeom>
          <a:ln w="0">
            <a:noFill/>
          </a:ln>
        </p:spPr>
      </p:sp>
      <p:sp>
        <p:nvSpPr>
          <p:cNvPr id="81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12" name="PlaceHolder 3"/>
          <p:cNvSpPr>
            <a:spLocks noGrp="1"/>
          </p:cNvSpPr>
          <p:nvPr>
            <p:ph type="sldNum" idx="3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0526F74F-6789-4FB8-B9EA-A491702825FE}"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380880" y="685800"/>
            <a:ext cx="6095520" cy="3428640"/>
          </a:xfrm>
          <a:prstGeom prst="rect">
            <a:avLst/>
          </a:prstGeom>
          <a:ln w="0">
            <a:noFill/>
          </a:ln>
        </p:spPr>
      </p:sp>
      <p:sp>
        <p:nvSpPr>
          <p:cNvPr id="8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15" name="PlaceHolder 3"/>
          <p:cNvSpPr>
            <a:spLocks noGrp="1"/>
          </p:cNvSpPr>
          <p:nvPr>
            <p:ph type="sldNum" idx="4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7BB041D-7FC5-4A13-A3E2-12BEB4BC713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380880" y="685800"/>
            <a:ext cx="6095520" cy="3428640"/>
          </a:xfrm>
          <a:prstGeom prst="rect">
            <a:avLst/>
          </a:prstGeom>
          <a:ln w="0">
            <a:noFill/>
          </a:ln>
        </p:spPr>
      </p:sp>
      <p:sp>
        <p:nvSpPr>
          <p:cNvPr id="71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 sz="1100" strike="noStrike" u="none">
                <a:solidFill>
                  <a:srgbClr val="000000"/>
                </a:solidFill>
                <a:uFillTx/>
                <a:latin typeface="Open Sans"/>
                <a:ea typeface="Open Sans"/>
              </a:rPr>
              <a:t>IaaS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Infrastructure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VMs and Docker-Container</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pPr>
            <a:r>
              <a:rPr b="0" lang="de" sz="1100" strike="noStrike" u="none">
                <a:solidFill>
                  <a:srgbClr val="000000"/>
                </a:solidFill>
                <a:uFillTx/>
                <a:latin typeface="Open Sans"/>
                <a:ea typeface="Open Sans"/>
              </a:rPr>
              <a:t>Automated Provisioning</a:t>
            </a:r>
            <a:endParaRPr b="0" lang="en-US" sz="1100" strike="noStrike" u="none">
              <a:solidFill>
                <a:srgbClr val="000000"/>
              </a:solidFill>
              <a:uFillTx/>
              <a:latin typeface="Arial"/>
            </a:endParaRPr>
          </a:p>
          <a:p>
            <a:pPr marL="285840" indent="-21600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Platform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APIs for Other Services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Container and Middleware for Developers</a:t>
            </a:r>
            <a:endParaRPr b="0" lang="en-US" sz="1100" strike="noStrike" u="none">
              <a:solidFill>
                <a:srgbClr val="000000"/>
              </a:solidFill>
              <a:uFillTx/>
              <a:latin typeface="Arial"/>
            </a:endParaRPr>
          </a:p>
          <a:p>
            <a:pPr marL="285840" indent="-21600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SAaS</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Software As A Service</a:t>
            </a:r>
            <a:endParaRPr b="0" lang="en-US" sz="1100" strike="noStrike" u="none">
              <a:solidFill>
                <a:srgbClr val="000000"/>
              </a:solidFill>
              <a:uFillTx/>
              <a:latin typeface="Arial"/>
            </a:endParaRPr>
          </a:p>
          <a:p>
            <a:pPr lvl="1" marL="285840" indent="-2858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Complete Applikations and Modules</a:t>
            </a:r>
            <a:endParaRPr b="0" lang="en-US" sz="1100" strike="noStrike" u="none">
              <a:solidFill>
                <a:srgbClr val="000000"/>
              </a:solidFill>
              <a:uFillTx/>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380880" y="685800"/>
            <a:ext cx="6095520" cy="3428640"/>
          </a:xfrm>
          <a:prstGeom prst="rect">
            <a:avLst/>
          </a:prstGeom>
          <a:ln w="0">
            <a:noFill/>
          </a:ln>
        </p:spPr>
      </p:sp>
      <p:sp>
        <p:nvSpPr>
          <p:cNvPr id="81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200" strike="noStrike" u="none">
                <a:solidFill>
                  <a:schemeClr val="dk1"/>
                </a:solidFill>
                <a:uFillTx/>
                <a:latin typeface="+mn-lt"/>
                <a:ea typeface="+mn-ea"/>
              </a:rPr>
              <a:t>Default: Catch-all namespace for all objects not belonging to kube public or kube system namespace. The default namespace is used to hold the default set of Pods, Services, and Deployments used by the cluster.</a:t>
            </a:r>
            <a:endParaRPr b="0" lang="en-US" sz="1200" strike="noStrike" u="none">
              <a:solidFill>
                <a:srgbClr val="000000"/>
              </a:solidFill>
              <a:uFillTx/>
              <a:latin typeface="Arial"/>
            </a:endParaRPr>
          </a:p>
          <a:p>
            <a:pPr marL="457200" indent="-298440">
              <a:lnSpc>
                <a:spcPct val="100000"/>
              </a:lnSpc>
              <a:buClr>
                <a:srgbClr val="000000"/>
              </a:buClr>
              <a:buFont typeface="Arial"/>
              <a:buChar char="●"/>
            </a:pPr>
            <a:r>
              <a:rPr b="0" lang="en-US" sz="1200" strike="noStrike" u="none">
                <a:solidFill>
                  <a:schemeClr val="dk1"/>
                </a:solidFill>
                <a:uFillTx/>
                <a:latin typeface="+mn-lt"/>
                <a:ea typeface="+mn-ea"/>
              </a:rPr>
              <a:t>Kube-public: Namespace for resources which are publicly available/readable by all</a:t>
            </a:r>
            <a:endParaRPr b="0" lang="en-US" sz="1200" strike="noStrike" u="none">
              <a:solidFill>
                <a:srgbClr val="000000"/>
              </a:solidFill>
              <a:uFillTx/>
              <a:latin typeface="Arial"/>
            </a:endParaRPr>
          </a:p>
          <a:p>
            <a:pPr marL="457200" indent="-298440">
              <a:lnSpc>
                <a:spcPct val="100000"/>
              </a:lnSpc>
              <a:buClr>
                <a:srgbClr val="000000"/>
              </a:buClr>
              <a:buFont typeface="Arial"/>
              <a:buChar char="●"/>
            </a:pPr>
            <a:r>
              <a:rPr b="0" lang="en-US" sz="1200" strike="noStrike" u="none">
                <a:solidFill>
                  <a:schemeClr val="dk1"/>
                </a:solidFill>
                <a:uFillTx/>
                <a:latin typeface="+mn-lt"/>
                <a:ea typeface="+mn-ea"/>
              </a:rPr>
              <a:t>Kube-system: Namespace for objects/resources created by Kubernetes system</a:t>
            </a:r>
            <a:endParaRPr b="0" lang="en-US" sz="12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p:txBody>
      </p:sp>
      <p:sp>
        <p:nvSpPr>
          <p:cNvPr id="818" name="PlaceHolder 3"/>
          <p:cNvSpPr>
            <a:spLocks noGrp="1"/>
          </p:cNvSpPr>
          <p:nvPr>
            <p:ph type="sldNum" idx="4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F881E89-CDC9-4DA7-94FD-980F049EC46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380880" y="685800"/>
            <a:ext cx="6095520" cy="3428640"/>
          </a:xfrm>
          <a:prstGeom prst="rect">
            <a:avLst/>
          </a:prstGeom>
          <a:ln w="0">
            <a:noFill/>
          </a:ln>
        </p:spPr>
      </p:sp>
      <p:sp>
        <p:nvSpPr>
          <p:cNvPr id="8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1" name="PlaceHolder 3"/>
          <p:cNvSpPr>
            <a:spLocks noGrp="1"/>
          </p:cNvSpPr>
          <p:nvPr>
            <p:ph type="sldNum" idx="4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95E308BC-4B55-4761-A717-48D75BF3FCF0}"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380880" y="685800"/>
            <a:ext cx="6095520" cy="3428640"/>
          </a:xfrm>
          <a:prstGeom prst="rect">
            <a:avLst/>
          </a:prstGeom>
          <a:ln w="0">
            <a:noFill/>
          </a:ln>
        </p:spPr>
      </p:sp>
      <p:sp>
        <p:nvSpPr>
          <p:cNvPr id="82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4" name="PlaceHolder 3"/>
          <p:cNvSpPr>
            <a:spLocks noGrp="1"/>
          </p:cNvSpPr>
          <p:nvPr>
            <p:ph type="sldNum" idx="4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43AB92A5-497C-45E2-8005-CDEAF99FF487}"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380880" y="685800"/>
            <a:ext cx="6095520" cy="3428640"/>
          </a:xfrm>
          <a:prstGeom prst="rect">
            <a:avLst/>
          </a:prstGeom>
          <a:ln w="0">
            <a:noFill/>
          </a:ln>
        </p:spPr>
      </p:sp>
      <p:sp>
        <p:nvSpPr>
          <p:cNvPr id="8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27"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0196ED55-97FE-4747-80E2-3B4D20A6DEED}"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380880" y="685800"/>
            <a:ext cx="6095520" cy="3428640"/>
          </a:xfrm>
          <a:prstGeom prst="rect">
            <a:avLst/>
          </a:prstGeom>
          <a:ln w="0">
            <a:noFill/>
          </a:ln>
        </p:spPr>
      </p:sp>
      <p:sp>
        <p:nvSpPr>
          <p:cNvPr id="82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0"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37C08A2F-B8C5-44D8-8344-08019B8F261F}"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380880" y="685800"/>
            <a:ext cx="6095520" cy="3428640"/>
          </a:xfrm>
          <a:prstGeom prst="rect">
            <a:avLst/>
          </a:prstGeom>
          <a:ln w="0">
            <a:noFill/>
          </a:ln>
        </p:spPr>
      </p:sp>
      <p:sp>
        <p:nvSpPr>
          <p:cNvPr id="8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3"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BAB0A7BC-D619-48FD-B573-DBF81441E141}"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380880" y="685800"/>
            <a:ext cx="6095520" cy="3428640"/>
          </a:xfrm>
          <a:prstGeom prst="rect">
            <a:avLst/>
          </a:prstGeom>
          <a:ln w="0">
            <a:noFill/>
          </a:ln>
        </p:spPr>
      </p:sp>
      <p:sp>
        <p:nvSpPr>
          <p:cNvPr id="83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6"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84213D2B-523D-42BB-A547-CFC577DD76B1}"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380880" y="685800"/>
            <a:ext cx="6095520" cy="3428640"/>
          </a:xfrm>
          <a:prstGeom prst="rect">
            <a:avLst/>
          </a:prstGeom>
          <a:ln w="0">
            <a:noFill/>
          </a:ln>
        </p:spPr>
      </p:sp>
      <p:sp>
        <p:nvSpPr>
          <p:cNvPr id="8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39"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78DD4D3C-64F1-4A34-BC36-2926C6A32F53}"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0880" y="685800"/>
            <a:ext cx="6095520" cy="3428640"/>
          </a:xfrm>
          <a:prstGeom prst="rect">
            <a:avLst/>
          </a:prstGeom>
          <a:ln w="0">
            <a:noFill/>
          </a:ln>
        </p:spPr>
      </p:sp>
      <p:sp>
        <p:nvSpPr>
          <p:cNvPr id="84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42" name="PlaceHolder 3"/>
          <p:cNvSpPr>
            <a:spLocks noGrp="1"/>
          </p:cNvSpPr>
          <p:nvPr>
            <p:ph type="sldNum" idx="49"/>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CAB7ECCF-9266-484F-9063-90587023A60B}"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380880" y="685800"/>
            <a:ext cx="6095520" cy="3428640"/>
          </a:xfrm>
          <a:prstGeom prst="rect">
            <a:avLst/>
          </a:prstGeom>
          <a:ln w="0">
            <a:noFill/>
          </a:ln>
        </p:spPr>
      </p:sp>
      <p:sp>
        <p:nvSpPr>
          <p:cNvPr id="8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845" name="PlaceHolder 3"/>
          <p:cNvSpPr>
            <a:spLocks noGrp="1"/>
          </p:cNvSpPr>
          <p:nvPr>
            <p:ph type="sldNum" idx="50"/>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1400" strike="noStrike" u="none">
                <a:solidFill>
                  <a:srgbClr val="000000"/>
                </a:solidFill>
                <a:uFillTx/>
                <a:latin typeface="Arial"/>
                <a:ea typeface="Arial"/>
              </a:defRPr>
            </a:lvl1pPr>
          </a:lstStyle>
          <a:p>
            <a:pPr indent="0">
              <a:lnSpc>
                <a:spcPct val="100000"/>
              </a:lnSpc>
              <a:buNone/>
            </a:pPr>
            <a:fld id="{F1D41B34-1941-46A7-8C2C-6F1B32696A85}" type="slidenum">
              <a:rPr b="0" lang="en-US" sz="1400" strike="noStrike" u="none">
                <a:solidFill>
                  <a:srgbClr val="000000"/>
                </a:solidFill>
                <a:uFillTx/>
                <a:latin typeface="Arial"/>
                <a:ea typeface="Arial"/>
              </a:rPr>
              <a:t>&lt;number&gt;</a:t>
            </a:fld>
            <a:endParaRPr b="0" lang="en-US" sz="1400" strike="noStrike" u="none">
              <a:solidFill>
                <a:srgbClr val="000000"/>
              </a:solidFill>
              <a:uFillTx/>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380880" y="685800"/>
            <a:ext cx="6095520" cy="3428640"/>
          </a:xfrm>
          <a:prstGeom prst="rect">
            <a:avLst/>
          </a:prstGeom>
          <a:ln w="0">
            <a:noFill/>
          </a:ln>
        </p:spPr>
      </p:sp>
      <p:sp>
        <p:nvSpPr>
          <p:cNvPr id="84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Alena Darmel: https://www.pexels.com/photo/keys-inserted-in-the-lock-of-a-door-7641991/</a:t>
            </a:r>
            <a:endParaRPr b="0" lang="en-US" sz="1100" strike="noStrike" u="none">
              <a:solidFill>
                <a:srgbClr val="000000"/>
              </a:solidFill>
              <a:uFillTx/>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380880" y="685800"/>
            <a:ext cx="6095520" cy="3428640"/>
          </a:xfrm>
          <a:prstGeom prst="rect">
            <a:avLst/>
          </a:prstGeom>
          <a:ln w="0">
            <a:noFill/>
          </a:ln>
        </p:spPr>
      </p:sp>
      <p:sp>
        <p:nvSpPr>
          <p:cNvPr id="84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Oleksandr P: https://www.pexels.com/photo/hand-pointing-at-computer-screen-7444597/</a:t>
            </a:r>
            <a:endParaRPr b="0" lang="en-US" sz="1100" strike="noStrike" u="none">
              <a:solidFill>
                <a:srgbClr val="000000"/>
              </a:solidFill>
              <a:uFillTx/>
              <a:latin typeface="Arial"/>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380880" y="685800"/>
            <a:ext cx="6095520" cy="3428640"/>
          </a:xfrm>
          <a:prstGeom prst="rect">
            <a:avLst/>
          </a:prstGeom>
          <a:ln w="0">
            <a:noFill/>
          </a:ln>
        </p:spPr>
      </p:sp>
      <p:sp>
        <p:nvSpPr>
          <p:cNvPr id="85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RDNE Stock project: https://www.pexels.com/photo/medals-tied-on-a-trophy-7005693/</a:t>
            </a:r>
            <a:endParaRPr b="0" lang="en-US" sz="1100" strike="noStrike" u="none">
              <a:solidFill>
                <a:srgbClr val="000000"/>
              </a:solidFill>
              <a:uFillTx/>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0880" y="685800"/>
            <a:ext cx="6095520" cy="3428640"/>
          </a:xfrm>
          <a:prstGeom prst="rect">
            <a:avLst/>
          </a:prstGeom>
          <a:ln w="0">
            <a:noFill/>
          </a:ln>
        </p:spPr>
      </p:sp>
      <p:sp>
        <p:nvSpPr>
          <p:cNvPr id="85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Yifan Tang: https://www.pexels.com/photo/black-and-gray-camera-on-metal-post-13260043/</a:t>
            </a:r>
            <a:endParaRPr b="0" lang="en-US" sz="1100" strike="noStrike" u="none">
              <a:solidFill>
                <a:srgbClr val="000000"/>
              </a:solidFill>
              <a:uFillTx/>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380880" y="685800"/>
            <a:ext cx="6095520" cy="3428640"/>
          </a:xfrm>
          <a:prstGeom prst="rect">
            <a:avLst/>
          </a:prstGeom>
          <a:ln w="0">
            <a:noFill/>
          </a:ln>
        </p:spPr>
      </p:sp>
      <p:sp>
        <p:nvSpPr>
          <p:cNvPr id="85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58760" indent="0">
              <a:lnSpc>
                <a:spcPct val="200000"/>
              </a:lnSpc>
              <a:buNone/>
              <a:tabLst>
                <a:tab algn="l" pos="0"/>
              </a:tabLst>
            </a:pPr>
            <a:r>
              <a:rPr b="0" lang="de-DE" sz="1100" strike="noStrike" u="none">
                <a:solidFill>
                  <a:srgbClr val="000000"/>
                </a:solidFill>
                <a:uFillTx/>
                <a:latin typeface="Open Sans"/>
                <a:ea typeface="Open Sans"/>
              </a:rPr>
              <a:t>Nicht-Cloudfähig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festverdrahtete Abhängigkeiten zu anderen Systemen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basiert auf nicht mehr unterstützten Software-Plattformen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basiert auf grafischen Oberflächen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erweiterte Privilegien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Altsysteme (Hosts, etc.)</a:t>
            </a:r>
            <a:endParaRPr b="0" lang="en-US" sz="1100" strike="noStrike" u="none">
              <a:solidFill>
                <a:srgbClr val="000000"/>
              </a:solidFill>
              <a:uFillTx/>
              <a:latin typeface="Arial"/>
            </a:endParaRPr>
          </a:p>
          <a:p>
            <a:pPr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externalisierte und konfigurierbare Abhängigkeiten </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virtuellen Maschinen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supporteten Technologiestack</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erfordert keine weiterführenden Rechte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läuft auf x64-Plattformen mit modernen Betriebssystem-Plattformen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hat aktiven Support durch Hersteller und / oder Team</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Für die Applikation existieren Maintenance- und Sicherheitsprozesse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Bezug auf Datenschutz- und -Sicherheit in Clouds betrieben werden</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Cloud-Gesteuert</a:t>
            </a:r>
            <a:endParaRPr b="0" lang="en-US" sz="1100" strike="noStrike" u="none">
              <a:solidFill>
                <a:srgbClr val="000000"/>
              </a:solidFill>
              <a:uFillTx/>
              <a:latin typeface="Arial"/>
            </a:endParaRPr>
          </a:p>
          <a:p>
            <a:pPr marL="285840" indent="-17136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Aufbauend auf Reifegrad Cloud-Fähig: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automatisch ausgerollt werden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mit automatischen Betriebstools überwacht werden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in unabhängige Blöcke aufgeteilt </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verfügt über aktuellen Technologie-Stack</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verfügt über auch in der Zukunft gewährleisteten Support</a:t>
            </a:r>
            <a:endParaRPr b="0" lang="en-US" sz="1100" strike="noStrike" u="none">
              <a:solidFill>
                <a:srgbClr val="000000"/>
              </a:solidFill>
              <a:uFillTx/>
              <a:latin typeface="Arial"/>
            </a:endParaRPr>
          </a:p>
          <a:p>
            <a:pPr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Cloud-Definiert</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Cloud-Gesteuert: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exponiert fachliche Metriken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schreibt Standard-Fehler- und Ausgabe-Logs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Daten (Sitzungen, etc.) externalisiert speichern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Containern laufen</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Cloud-Optimiert</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Cloud-Definiert: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wird in Containern bereitgestellt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Kubernetes oder anderen Orchestratoren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exponiert Gesundheits- und Zustandsinformationen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kann in mehreren parallelen Instanzen laufen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reagiert auf Start- und Stop-Anforderungen der Betriebsumgebung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Applikationsanbieter sorgt für kontiniuerliche Updates von Applikation und Container-OS</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a:p>
            <a:pPr marL="158760" indent="0">
              <a:lnSpc>
                <a:spcPct val="200000"/>
              </a:lnSpc>
              <a:buNone/>
              <a:tabLst>
                <a:tab algn="l" pos="0"/>
              </a:tabLst>
            </a:pPr>
            <a:r>
              <a:rPr b="0" lang="de-DE" sz="1100" strike="noStrike" u="none">
                <a:solidFill>
                  <a:srgbClr val="000000"/>
                </a:solidFill>
                <a:uFillTx/>
                <a:latin typeface="Open Sans"/>
                <a:ea typeface="Open Sans"/>
              </a:rPr>
              <a:t>Cloud-Nativ</a:t>
            </a:r>
            <a:endParaRPr b="0" lang="en-US" sz="1100" strike="noStrike" u="none">
              <a:solidFill>
                <a:srgbClr val="000000"/>
              </a:solidFill>
              <a:uFillTx/>
              <a:latin typeface="Arial"/>
            </a:endParaRPr>
          </a:p>
          <a:p>
            <a:pPr marL="114480" indent="0">
              <a:lnSpc>
                <a:spcPct val="200000"/>
              </a:lnSpc>
              <a:buNone/>
              <a:tabLst>
                <a:tab algn="l" pos="0"/>
              </a:tabLst>
            </a:pPr>
            <a:r>
              <a:rPr b="0" lang="de-DE" sz="1100" strike="noStrike" u="none">
                <a:solidFill>
                  <a:srgbClr val="000000"/>
                </a:solidFill>
                <a:uFillTx/>
                <a:latin typeface="Open Sans"/>
                <a:ea typeface="Open Sans"/>
              </a:rPr>
              <a:t>Aufbauend auf Reifegrad Cloud-Optimiert: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in kleine, unabhängige Dienste zerlegt (Microservices)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Dienste sind fachlich voneinander getrennt</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resilient und kann mit Infrastruktur- und Komponentenausfällen umgehen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unterstützt automatische Skalierungen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unterstützt Zero-Downtime-Operations und –Deployments</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de-DE" sz="1100" strike="noStrike" u="none">
                <a:solidFill>
                  <a:srgbClr val="000000"/>
                </a:solidFill>
                <a:uFillTx/>
                <a:latin typeface="Open Sans"/>
                <a:ea typeface="Open Sans"/>
              </a:rPr>
              <a:t>Applikation ist vendor-agnostisch aufgebaut</a:t>
            </a:r>
            <a:endParaRPr b="0" lang="en-US" sz="1100" strike="noStrike" u="none">
              <a:solidFill>
                <a:srgbClr val="000000"/>
              </a:solidFill>
              <a:uFillTx/>
              <a:latin typeface="Arial"/>
            </a:endParaRPr>
          </a:p>
          <a:p>
            <a:pPr marL="158760" indent="0">
              <a:lnSpc>
                <a:spcPct val="200000"/>
              </a:lnSpc>
              <a:buNone/>
              <a:tabLst>
                <a:tab algn="l" pos="0"/>
              </a:tabLst>
            </a:pPr>
            <a:endParaRPr b="0" lang="en-US" sz="1100" strike="noStrike" u="none">
              <a:solidFill>
                <a:srgbClr val="000000"/>
              </a:solidFill>
              <a:uFillTx/>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380880" y="685800"/>
            <a:ext cx="6095520" cy="3428640"/>
          </a:xfrm>
          <a:prstGeom prst="rect">
            <a:avLst/>
          </a:prstGeom>
          <a:ln w="0">
            <a:noFill/>
          </a:ln>
        </p:spPr>
      </p:sp>
      <p:sp>
        <p:nvSpPr>
          <p:cNvPr id="85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58760" indent="0">
              <a:lnSpc>
                <a:spcPct val="100000"/>
              </a:lnSpc>
              <a:buNone/>
              <a:tabLst>
                <a:tab algn="l" pos="0"/>
              </a:tabLst>
            </a:pPr>
            <a:r>
              <a:rPr b="0" lang="en-GB" sz="1100" strike="noStrike" u="none">
                <a:solidFill>
                  <a:srgbClr val="000000"/>
                </a:solidFill>
                <a:uFillTx/>
                <a:latin typeface="Open Sans"/>
                <a:ea typeface="Open Sans"/>
              </a:rPr>
              <a:t>Vorbereitung</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Bestandsaufnahme aktueller Entwicklungs- und Betriebsansätze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Weitergabe grundlegender Ansätze an Architekten und Lead-Developer</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Identifikation von Multiplikatoren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Aufzeigen von möglichen Erlös- und Betriebsmodellen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Schaffung von Grundlagen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Gemeinsame Definition Zielarchitekturen für ausgewählte Applikationen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Mitarbeit bei Anforderungen Cloud-Infrastrukturen und –Governance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Migrationsansätze und Planung für Migration auf Azure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Implementierung PoC für Teile der Zielarchitekturen</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Skilling und Enablement Entwickler für Zielarchitekturen und Ansätze</a:t>
            </a:r>
            <a:endParaRPr b="0" lang="en-US" sz="1100" strike="noStrike" u="none">
              <a:solidFill>
                <a:srgbClr val="000000"/>
              </a:solidFill>
              <a:uFillTx/>
              <a:latin typeface="Arial"/>
            </a:endParaRPr>
          </a:p>
          <a:p>
            <a:pPr marL="457200" indent="-298440">
              <a:lnSpc>
                <a:spcPct val="200000"/>
              </a:lnSpc>
              <a:buClr>
                <a:srgbClr val="000000"/>
              </a:buClr>
              <a:buFont typeface="Arial"/>
              <a:buChar char="●"/>
              <a:tabLst>
                <a:tab algn="l" pos="0"/>
              </a:tabLst>
            </a:pPr>
            <a:r>
              <a:rPr b="0" lang="en-DE" sz="1100" strike="noStrike" u="none">
                <a:solidFill>
                  <a:srgbClr val="000000"/>
                </a:solidFill>
                <a:uFillTx/>
                <a:latin typeface="Open Sans"/>
                <a:ea typeface="Open Sans"/>
              </a:rPr>
              <a:t>Einführung von DevOps-Mindsets und agilen Vorgehensweisen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Migration Altapplikation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Analyse Ausgangsarchitektur</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konkreter Zielarchitekturen und -Ansätze für Software, Infrastruktur, Betrieb, Governance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GB" sz="1100" strike="noStrike" u="none">
                <a:solidFill>
                  <a:srgbClr val="000000"/>
                </a:solidFill>
                <a:uFillTx/>
                <a:latin typeface="Open Sans"/>
                <a:ea typeface="Open Sans"/>
              </a:rPr>
              <a:t>Erarbeitung Anbindung Legacy-Applikationen und -Infrastrukturen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Projektplan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Lead-Architektur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Aufsetzen und Skilling Betriebsteam und Integration externes Developer-Team</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Implementierung Neuapplikation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Requirements-Engineering</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konkreter Zielarchitekturen und -Ansätze für Software, Infrastruktur, Betrieb, Governance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Erarbeitung Projektplan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Lead-Architektur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Einführung GitOps- und DevOps-Ansätze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Inbetriebnahme und initiale Betriebsunterstützung</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a:p>
            <a:pPr marL="158760" indent="0">
              <a:lnSpc>
                <a:spcPct val="100000"/>
              </a:lnSpc>
              <a:buNone/>
              <a:tabLst>
                <a:tab algn="l" pos="0"/>
              </a:tabLst>
            </a:pPr>
            <a:r>
              <a:rPr b="0" lang="en-GB" sz="1100" strike="noStrike" u="none">
                <a:solidFill>
                  <a:srgbClr val="000000"/>
                </a:solidFill>
                <a:uFillTx/>
                <a:latin typeface="Open Sans"/>
                <a:ea typeface="Open Sans"/>
              </a:rPr>
              <a:t>Betrieb und Knowledgesharing</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Initialer Betrieb von Lösung durch dediziertes Betriebsteam</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Übernahme von SLAs und Betriebsveranwortung für Applikationen und Infrastrukturen</a:t>
            </a:r>
            <a:br>
              <a:rPr sz="1100"/>
            </a:br>
            <a:r>
              <a:rPr b="0" lang="en-DE" sz="1100" strike="noStrike" u="none">
                <a:solidFill>
                  <a:srgbClr val="000000"/>
                </a:solidFill>
                <a:uFillTx/>
                <a:latin typeface="Open Sans"/>
              </a:rPr>
              <a:t>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Schulung von Mitarbeitenden und Entscheidern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Nach Einführung von Azure als zentraler Cloud-Plattform: Enablement MA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en-DE" sz="1100" strike="noStrike" u="none">
                <a:solidFill>
                  <a:srgbClr val="000000"/>
                </a:solidFill>
                <a:uFillTx/>
                <a:latin typeface="Open Sans"/>
                <a:ea typeface="Open Sans"/>
              </a:rPr>
              <a:t>Zum Abschluss: Dokumentation und Übergabe an Kunden</a:t>
            </a:r>
            <a:endParaRPr b="0" lang="en-US" sz="1100" strike="noStrike" u="none">
              <a:solidFill>
                <a:srgbClr val="000000"/>
              </a:solidFill>
              <a:uFillTx/>
              <a:latin typeface="Arial"/>
            </a:endParaRPr>
          </a:p>
          <a:p>
            <a:pPr marL="15876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380880" y="685800"/>
            <a:ext cx="6095520" cy="3428640"/>
          </a:xfrm>
          <a:prstGeom prst="rect">
            <a:avLst/>
          </a:prstGeom>
          <a:ln w="0">
            <a:noFill/>
          </a:ln>
        </p:spPr>
      </p:sp>
      <p:sp>
        <p:nvSpPr>
          <p:cNvPr id="71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https://pixabay.com/photos/forklift-warehouse-machine-worker-835340/</a:t>
            </a:r>
            <a:endParaRPr b="0" lang="en-US" sz="1100" strike="noStrike" u="none">
              <a:solidFill>
                <a:srgbClr val="000000"/>
              </a:solidFill>
              <a:uFillTx/>
              <a:latin typeface="Arial"/>
            </a:endParaRPr>
          </a:p>
          <a:p>
            <a:pPr indent="0">
              <a:lnSpc>
                <a:spcPct val="100000"/>
              </a:lnSpc>
              <a:buNone/>
            </a:pP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Erklärung Lift &amp; Shift-Ansatz als Door-Opener</a:t>
            </a: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Limitierungen ansprechen</a:t>
            </a:r>
            <a:endParaRPr b="0" lang="en-US" sz="1100" strike="noStrike" u="none">
              <a:solidFill>
                <a:srgbClr val="000000"/>
              </a:solidFill>
              <a:uFillTx/>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sldImg"/>
          </p:nvPr>
        </p:nvSpPr>
        <p:spPr>
          <a:xfrm>
            <a:off x="380880" y="685800"/>
            <a:ext cx="6095520" cy="3428640"/>
          </a:xfrm>
          <a:prstGeom prst="rect">
            <a:avLst/>
          </a:prstGeom>
          <a:ln w="0">
            <a:noFill/>
          </a:ln>
        </p:spPr>
      </p:sp>
      <p:sp>
        <p:nvSpPr>
          <p:cNvPr id="7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95% aller AWS-Kunden beklagen lt. einer Gartner-Studie zu hohe Infrastrukturkosten nach einem Jahr...</a:t>
            </a:r>
            <a:endParaRPr b="0" lang="en-US" sz="1100" strike="noStrike" u="none">
              <a:solidFill>
                <a:srgbClr val="000000"/>
              </a:solidFill>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380880" y="685800"/>
            <a:ext cx="6095520" cy="3428640"/>
          </a:xfrm>
          <a:prstGeom prst="rect">
            <a:avLst/>
          </a:prstGeom>
          <a:ln w="0">
            <a:noFill/>
          </a:ln>
        </p:spPr>
      </p:sp>
      <p:sp>
        <p:nvSpPr>
          <p:cNvPr id="71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30% des Erfolgs im Cloud-Umfeld ist Technologie</a:t>
            </a:r>
            <a:endParaRPr b="0" lang="en-US" sz="1100" strike="noStrike" u="none">
              <a:solidFill>
                <a:srgbClr val="000000"/>
              </a:solidFill>
              <a:uFillTx/>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380880" y="685800"/>
            <a:ext cx="6095520" cy="3428640"/>
          </a:xfrm>
          <a:prstGeom prst="rect">
            <a:avLst/>
          </a:prstGeom>
          <a:ln w="0">
            <a:noFill/>
          </a:ln>
        </p:spPr>
      </p:sp>
      <p:sp>
        <p:nvSpPr>
          <p:cNvPr id="71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70% und mehr Betriebskostenersparnis möglich</a:t>
            </a:r>
            <a:endParaRPr b="0" lang="en-US"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380880" y="685800"/>
            <a:ext cx="6095520" cy="3428640"/>
          </a:xfrm>
          <a:prstGeom prst="rect">
            <a:avLst/>
          </a:prstGeom>
          <a:ln w="0">
            <a:noFill/>
          </a:ln>
        </p:spPr>
      </p:sp>
      <p:sp>
        <p:nvSpPr>
          <p:cNvPr id="69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deployment</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time-to-market</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Faster reaction times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Better scalability</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24/7 availability</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More automatization</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Rollbacks and Quality of Service</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Lower costs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pPr>
            <a:r>
              <a:rPr b="0" lang="de" sz="1800" strike="noStrike" u="none">
                <a:solidFill>
                  <a:schemeClr val="dk2"/>
                </a:solidFill>
                <a:uFillTx/>
                <a:latin typeface="Open Sans"/>
                <a:ea typeface="Open Sans"/>
              </a:rPr>
              <a:t>...</a:t>
            </a:r>
            <a:endParaRPr b="0" lang="en-US" sz="1800" strike="noStrike" u="none">
              <a:solidFill>
                <a:srgbClr val="000000"/>
              </a:solidFill>
              <a:uFillTx/>
              <a:latin typeface="Arial"/>
            </a:endParaRPr>
          </a:p>
          <a:p>
            <a:pPr indent="0">
              <a:lnSpc>
                <a:spcPct val="100000"/>
              </a:lnSpc>
              <a:spcBef>
                <a:spcPts val="1599"/>
              </a:spcBef>
              <a:buNone/>
              <a:tabLst>
                <a:tab algn="l" pos="0"/>
              </a:tabLst>
            </a:pPr>
            <a:endParaRPr b="0" lang="en-US" sz="1100" strike="noStrike" u="none">
              <a:solidFill>
                <a:srgbClr val="000000"/>
              </a:solidFill>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380880" y="685800"/>
            <a:ext cx="6095520" cy="3428640"/>
          </a:xfrm>
          <a:prstGeom prst="rect">
            <a:avLst/>
          </a:prstGeom>
          <a:ln w="0">
            <a:noFill/>
          </a:ln>
        </p:spPr>
      </p:sp>
      <p:sp>
        <p:nvSpPr>
          <p:cNvPr id="7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100" strike="noStrike" u="none">
                <a:solidFill>
                  <a:srgbClr val="000000"/>
                </a:solidFill>
                <a:uFillTx/>
                <a:latin typeface="Open Sans"/>
                <a:ea typeface="Open Sans"/>
              </a:rPr>
              <a:t>DevOps as technical approach:</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Technical Approach using CI/CD</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Automated build- and deployment pipeline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de" sz="1100" strike="noStrike" u="none">
                <a:solidFill>
                  <a:srgbClr val="000000"/>
                </a:solidFill>
                <a:uFillTx/>
                <a:latin typeface="Open Sans"/>
                <a:ea typeface="Open Sans"/>
              </a:rPr>
              <a:t>DevOps as cultural approach:</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Bringing together development and operations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Understanding the different needs and 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Interacting as early as possible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Integrating with each other</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Integrating with technical components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more “Throwing-over-the-fence”-approaches!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Communication!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Culture of understanding and taking each other seriously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t>
            </a:r>
            <a:r>
              <a:rPr b="0" lang="de" sz="1100" strike="noStrike" u="none">
                <a:solidFill>
                  <a:srgbClr val="000000"/>
                </a:solidFill>
                <a:uFillTx/>
                <a:latin typeface="Open Sans"/>
                <a:ea typeface="Open Sans"/>
              </a:rPr>
              <a:t>You build it, you run it”-mentality (Joint approach) </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Preservation and transformation of knowledge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Deep integration of Software, Middleware and Infrastructure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de" sz="1100" strike="noStrike" u="none">
                <a:solidFill>
                  <a:srgbClr val="000000"/>
                </a:solidFill>
                <a:uFillTx/>
                <a:latin typeface="Open Sans"/>
                <a:ea typeface="Open Sans"/>
              </a:rPr>
              <a:t>The cultural aspect is at least as important as the technical aspect!</a:t>
            </a:r>
            <a:endParaRPr b="0" lang="en-US" sz="1100" strike="noStrike" u="none">
              <a:solidFill>
                <a:srgbClr val="000000"/>
              </a:solidFill>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380880" y="685800"/>
            <a:ext cx="6095520" cy="3428640"/>
          </a:xfrm>
          <a:prstGeom prst="rect">
            <a:avLst/>
          </a:prstGeom>
          <a:ln w="0">
            <a:noFill/>
          </a:ln>
        </p:spPr>
      </p:sp>
      <p:sp>
        <p:nvSpPr>
          <p:cNvPr id="72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100" strike="noStrike" u="none">
                <a:solidFill>
                  <a:srgbClr val="000000"/>
                </a:solidFill>
                <a:uFillTx/>
                <a:latin typeface="Open Sans"/>
                <a:ea typeface="Open Sans"/>
              </a:rPr>
              <a:t>Automatization</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SSHing anymore!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No manual approaches to problems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Ansible, Teraform and Scripting instead of classical administrational approaches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If something goes wrong: </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Rollback to the previous version - for software and infrastructure!</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Download and analyze the logs</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Create a new version</a:t>
            </a:r>
            <a:endParaRPr b="0" lang="en-US" sz="1100" strike="noStrike" u="none">
              <a:solidFill>
                <a:srgbClr val="000000"/>
              </a:solidFill>
              <a:uFillTx/>
              <a:latin typeface="Arial"/>
            </a:endParaRPr>
          </a:p>
          <a:p>
            <a:pPr lvl="1" marL="9144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Deploy automatically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Reusability instead of one-time changes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Automatic deployments instead of manual ones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Proactivity instead of reactivity</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Goal: Automated Deployment &amp; Automated Operations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Experts instead of engineers</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Imagine a Robot plant instead a manufactury or an Assembly line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The less human interaction, the faster and cheaper an operation will be</a:t>
            </a:r>
            <a:endParaRPr b="0" lang="en-US" sz="1100" strike="noStrike" u="none">
              <a:solidFill>
                <a:srgbClr val="000000"/>
              </a:solidFill>
              <a:uFillTx/>
              <a:latin typeface="Arial"/>
            </a:endParaRPr>
          </a:p>
          <a:p>
            <a:pPr marL="457200" indent="-298440">
              <a:lnSpc>
                <a:spcPct val="100000"/>
              </a:lnSpc>
              <a:buClr>
                <a:srgbClr val="000000"/>
              </a:buClr>
              <a:buFont typeface="Arial"/>
              <a:buChar char="●"/>
              <a:tabLst>
                <a:tab algn="l" pos="0"/>
              </a:tabLst>
            </a:pPr>
            <a:r>
              <a:rPr b="0" lang="de" sz="1100" strike="noStrike" u="none">
                <a:solidFill>
                  <a:srgbClr val="000000"/>
                </a:solidFill>
                <a:uFillTx/>
                <a:latin typeface="Open Sans"/>
                <a:ea typeface="Open Sans"/>
              </a:rPr>
              <a:t>Save up to 70% of costs!</a:t>
            </a:r>
            <a:endParaRPr b="0" lang="en-US" sz="1100" strike="noStrike" u="none">
              <a:solidFill>
                <a:srgbClr val="000000"/>
              </a:solidFill>
              <a:uFillTx/>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380880" y="685800"/>
            <a:ext cx="6095520" cy="3428640"/>
          </a:xfrm>
          <a:prstGeom prst="rect">
            <a:avLst/>
          </a:prstGeom>
          <a:ln w="0">
            <a:noFill/>
          </a:ln>
        </p:spPr>
      </p:sp>
      <p:sp>
        <p:nvSpPr>
          <p:cNvPr id="72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sldImg"/>
          </p:nvPr>
        </p:nvSpPr>
        <p:spPr>
          <a:xfrm>
            <a:off x="380880" y="685800"/>
            <a:ext cx="6095520" cy="3428640"/>
          </a:xfrm>
          <a:prstGeom prst="rect">
            <a:avLst/>
          </a:prstGeom>
          <a:ln w="0">
            <a:noFill/>
          </a:ln>
        </p:spPr>
      </p:sp>
      <p:sp>
        <p:nvSpPr>
          <p:cNvPr id="7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panumas nikhomkhai: https://www.pexels.com/photo/close-up-photo-of-mining-rig-1148820/</a:t>
            </a:r>
            <a:endParaRPr b="0" lang="en-US" sz="11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Img"/>
          </p:nvPr>
        </p:nvSpPr>
        <p:spPr>
          <a:xfrm>
            <a:off x="380880" y="685800"/>
            <a:ext cx="6095520" cy="3428640"/>
          </a:xfrm>
          <a:prstGeom prst="rect">
            <a:avLst/>
          </a:prstGeom>
          <a:ln w="0">
            <a:noFill/>
          </a:ln>
        </p:spPr>
      </p:sp>
      <p:sp>
        <p:nvSpPr>
          <p:cNvPr id="6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95% aller AWS-Kunden beklagen lt. einer Gartner-Studie zu hohe Infrastrukturkosten nach einem Jahr...</a:t>
            </a:r>
            <a:endParaRPr b="0" lang="en-US" sz="1100" strike="noStrike" u="none">
              <a:solidFill>
                <a:srgbClr val="000000"/>
              </a:solidFill>
              <a:uFillTx/>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380880" y="685800"/>
            <a:ext cx="6095520" cy="3428640"/>
          </a:xfrm>
          <a:prstGeom prst="rect">
            <a:avLst/>
          </a:prstGeom>
          <a:ln w="0">
            <a:noFill/>
          </a:ln>
        </p:spPr>
      </p:sp>
      <p:sp>
        <p:nvSpPr>
          <p:cNvPr id="7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Pixabay: https://www.pexels.com/photo/question-mark-on-chalk-board-356079/</a:t>
            </a:r>
            <a:endParaRPr b="0" lang="en-US" sz="1100" strike="noStrike" u="none">
              <a:solidFill>
                <a:srgbClr val="000000"/>
              </a:solidFill>
              <a:uFillTx/>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380880" y="685800"/>
            <a:ext cx="6095520" cy="3428640"/>
          </a:xfrm>
          <a:prstGeom prst="rect">
            <a:avLst/>
          </a:prstGeom>
          <a:ln w="0">
            <a:noFill/>
          </a:ln>
        </p:spPr>
      </p:sp>
      <p:sp>
        <p:nvSpPr>
          <p:cNvPr id="7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380880" y="685800"/>
            <a:ext cx="6095520" cy="3428640"/>
          </a:xfrm>
          <a:prstGeom prst="rect">
            <a:avLst/>
          </a:prstGeom>
          <a:ln w="0">
            <a:noFill/>
          </a:ln>
        </p:spPr>
      </p:sp>
      <p:sp>
        <p:nvSpPr>
          <p:cNvPr id="7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380880" y="685800"/>
            <a:ext cx="6095520" cy="3428640"/>
          </a:xfrm>
          <a:prstGeom prst="rect">
            <a:avLst/>
          </a:prstGeom>
          <a:ln w="0">
            <a:noFill/>
          </a:ln>
        </p:spPr>
      </p:sp>
      <p:sp>
        <p:nvSpPr>
          <p:cNvPr id="7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380880" y="685800"/>
            <a:ext cx="6095520" cy="3428640"/>
          </a:xfrm>
          <a:prstGeom prst="rect">
            <a:avLst/>
          </a:prstGeom>
          <a:ln w="0">
            <a:noFill/>
          </a:ln>
        </p:spPr>
      </p:sp>
      <p:sp>
        <p:nvSpPr>
          <p:cNvPr id="7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380880" y="685800"/>
            <a:ext cx="6095520" cy="3428640"/>
          </a:xfrm>
          <a:prstGeom prst="rect">
            <a:avLst/>
          </a:prstGeom>
          <a:ln w="0">
            <a:noFill/>
          </a:ln>
        </p:spPr>
      </p:sp>
      <p:sp>
        <p:nvSpPr>
          <p:cNvPr id="7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380880" y="685800"/>
            <a:ext cx="6095520" cy="3428640"/>
          </a:xfrm>
          <a:prstGeom prst="rect">
            <a:avLst/>
          </a:prstGeom>
          <a:ln w="0">
            <a:noFill/>
          </a:ln>
        </p:spPr>
      </p:sp>
      <p:sp>
        <p:nvSpPr>
          <p:cNvPr id="7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Canva Sans"/>
                <a:ea typeface="Arial"/>
              </a:rPr>
              <a:t>Photo by Roman Kaiuk🇺🇦: https://www.pexels.com/photo/close-up-shot-of-a-crown-3948710/</a:t>
            </a:r>
            <a:endParaRPr b="0" lang="en-US" sz="1100" strike="noStrike" u="none">
              <a:solidFill>
                <a:srgbClr val="000000"/>
              </a:solidFill>
              <a:uFillTx/>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Konkrete Anwendungsfälle in Telekom-Umgebung</a:t>
            </a:r>
          </a:p>
          <a:p>
            <a:r>
              <a:t>- Pattern-Kombinationen in realen Systemen</a:t>
            </a:r>
          </a:p>
          <a:p>
            <a:r>
              <a:t>- Diskussion: Welche Erfahrungen haben Teilnehmer?</a:t>
            </a:r>
          </a:p>
          <a:p>
            <a:r>
              <a:t>- Überleitung zu Implementierungs-Workshop</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Entscheidungshilfe für Pattern-Auswahl</a:t>
            </a:r>
          </a:p>
          <a:p>
            <a:r>
              <a:t>- Überschneidungen und Unterschiede diskutieren</a:t>
            </a:r>
          </a:p>
          <a:p>
            <a:r>
              <a:t>- Kombinationsmöglichkeiten erwähnen</a:t>
            </a:r>
          </a:p>
          <a:p>
            <a:r>
              <a:t>- Telekom-Kontext: Welche Patterns wo einsetzen?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Überblick über alle 7 Structural Patterns</a:t>
            </a:r>
          </a:p>
          <a:p>
            <a:r>
              <a:t>- Fokus auf Objektbeziehungen und -zusammensetzung</a:t>
            </a:r>
          </a:p>
          <a:p>
            <a:r>
              <a:t>- Unterschied zu Creational Patterns erklären</a:t>
            </a:r>
          </a:p>
          <a:p>
            <a:r>
              <a:t>- Telekom-Kontext: Legacy-Integration, Service-Orchestrierung</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Entscheidungsbaum interaktiv durchgehen</a:t>
            </a:r>
          </a:p>
          <a:p>
            <a:r>
              <a:t>- Teilnehmer eigene Beispiele finden lassen</a:t>
            </a:r>
          </a:p>
          <a:p>
            <a:r>
              <a:t>- Pattern-Kombinationen erwähnen</a:t>
            </a:r>
          </a:p>
          <a:p>
            <a:r>
              <a:t>- Telekom-Kontext: Welche Patterns wo einsetzen?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Abstract Factory für Service-Bundles erklären</a:t>
            </a:r>
          </a:p>
          <a:p>
            <a:r>
              <a:t>- Konsistenz zwischen verwandten Services betonen</a:t>
            </a:r>
          </a:p>
          <a:p>
            <a:r>
              <a:t>- Unterschied zu Factory Method verdeutlichen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Bezug zu realen Telekom-Services herstellen</a:t>
            </a:r>
          </a:p>
          <a:p>
            <a:r>
              <a:t>- Template Method Pattern Integration zeigen</a:t>
            </a:r>
          </a:p>
          <a:p>
            <a:r>
              <a:t>- Skalierbarkeit für neue Services betonen</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Code-Smells identifizieren lassen</a:t>
            </a:r>
          </a:p>
          <a:p>
            <a:r>
              <a:t>- Long Method, Switch Statement, Duplicate Code</a:t>
            </a:r>
          </a:p>
          <a:p>
            <a:r>
              <a:t>- Open/Closed Principle Verletzung zeigen</a:t>
            </a:r>
          </a:p>
          <a:p>
            <a:r>
              <a:t>- Zeitrahmen: ca. 7 Minuten</a:t>
            </a:r>
          </a:p>
        </p:txBody>
      </p:sp>
      <p:sp>
        <p:nvSpPr>
          <p:cNvPr id="4" name="Slide Number Placeholder 3"/>
          <p:cNvSpPr>
            <a:spLocks noGrp="1"/>
          </p:cNvSpPr>
          <p:nvPr>
            <p:ph type="sldNum" idx="14"/>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Überblick über alle 5 Creational Patterns</a:t>
            </a:r>
          </a:p>
          <a:p>
            <a:r>
              <a:t>- Gemeinsame Ziele betonen: Entkopplung, Flexibilität</a:t>
            </a:r>
          </a:p>
          <a:p>
            <a:r>
              <a:t>- Unterschiedliche Einsatzgebiete kurz erwähnen</a:t>
            </a:r>
          </a:p>
          <a:p>
            <a:r>
              <a:t>- Telekom-Kontext: Verschiedene Service-Typen, Kunden-Kategorien</a:t>
            </a:r>
          </a:p>
          <a:p>
            <a:r>
              <a:t>- Zeitrahmen: ca. 5 Minuten</a:t>
            </a:r>
          </a:p>
        </p:txBody>
      </p:sp>
      <p:sp>
        <p:nvSpPr>
          <p:cNvPr id="4" name="Slide Number Placeholder 3"/>
          <p:cNvSpPr>
            <a:spLocks noGrp="1"/>
          </p:cNvSpPr>
          <p:nvPr>
            <p:ph type="sldNum" idx="14"/>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Interaktiven Charakter des Trainings betonen</a:t>
            </a:r>
          </a:p>
          <a:p>
            <a:r>
              <a:t>- Teilnehmer ermutigen, eigene Beispiele einzubringen</a:t>
            </a:r>
          </a:p>
          <a:p>
            <a:r>
              <a:t>- Laptop/IDE-Setup für Hands-on Sessions erwähnen</a:t>
            </a:r>
          </a:p>
          <a:p>
            <a:r>
              <a:t>- Zeitrahmen: ca. 3 Minuten</a:t>
            </a:r>
          </a:p>
        </p:txBody>
      </p:sp>
      <p:sp>
        <p:nvSpPr>
          <p:cNvPr id="4" name="Slide Number Placeholder 3"/>
          <p:cNvSpPr>
            <a:spLocks noGrp="1"/>
          </p:cNvSpPr>
          <p:nvPr>
            <p:ph type="sldNum" idx="14"/>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380880" y="685800"/>
            <a:ext cx="6095520" cy="3428640"/>
          </a:xfrm>
          <a:prstGeom prst="rect">
            <a:avLst/>
          </a:prstGeom>
          <a:ln w="0">
            <a:noFill/>
          </a:ln>
        </p:spPr>
      </p:sp>
      <p:sp>
        <p:nvSpPr>
          <p:cNvPr id="69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696"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219B4802-220B-4496-BAC6-D954A9B7A455}"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Persönliche Vorstellung anpassen</a:t>
            </a:r>
          </a:p>
          <a:p>
            <a:r>
              <a:t>- Eigene Erfahrungen mit Telekom-Projekten erwähnen</a:t>
            </a:r>
          </a:p>
          <a:p>
            <a:r>
              <a:t>- Interaktion fördern: 'Was ist eure Erfahrung mit Architektur-Patterns?'</a:t>
            </a:r>
          </a:p>
          <a:p>
            <a:r>
              <a:t>- Zeitrahmen: 3-5 Minuten</a:t>
            </a:r>
          </a:p>
        </p:txBody>
      </p:sp>
      <p:sp>
        <p:nvSpPr>
          <p:cNvPr id="4" name="Slide Number Placeholder 3"/>
          <p:cNvSpPr>
            <a:spLocks noGrp="1"/>
          </p:cNvSpPr>
          <p:nvPr>
            <p:ph type="sldNum" idx="14"/>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Betonen Sie die praktische Anwendung der Prinzipien</a:t>
            </a:r>
          </a:p>
          <a:p>
            <a:r>
              <a:t>- Verweisen Sie auf die Telekom-spezifischen Beispiele</a:t>
            </a:r>
          </a:p>
          <a:p>
            <a:r>
              <a:t>- Erwähnen Sie, dass alle Konzepte mit Code-Beispielen unterlegt sind</a:t>
            </a:r>
          </a:p>
          <a:p>
            <a:r>
              <a:t>- Zeitrahmen: ca. 5 Minuten</a:t>
            </a:r>
          </a:p>
        </p:txBody>
      </p:sp>
      <p:sp>
        <p:nvSpPr>
          <p:cNvPr id="4" name="Slide Number Placeholder 3"/>
          <p:cNvSpPr>
            <a:spLocks noGrp="1"/>
          </p:cNvSpPr>
          <p:nvPr>
            <p:ph type="sldNum" idx="14"/>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380880" y="685800"/>
            <a:ext cx="6095520" cy="3428640"/>
          </a:xfrm>
          <a:prstGeom prst="rect">
            <a:avLst/>
          </a:prstGeom>
          <a:ln w="0">
            <a:noFill/>
          </a:ln>
        </p:spPr>
      </p:sp>
      <p:sp>
        <p:nvSpPr>
          <p:cNvPr id="7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43" name="PlaceHolder 3"/>
          <p:cNvSpPr>
            <a:spLocks noGrp="1"/>
          </p:cNvSpPr>
          <p:nvPr>
            <p:ph type="sldNum" idx="2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119F8A75-1040-4D8C-9C46-A3FF97E2A5B6}"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Unterschied anhand Telekom-Beispielen erklären</a:t>
            </a:r>
          </a:p>
          <a:p>
            <a:r>
              <a:t>- Microservices (Architektur) vs. Service-Implementation (Design)</a:t>
            </a:r>
          </a:p>
          <a:p>
            <a:r>
              <a:t>- Kosten von Architektur-Änderungen vs. Design-Änderungen</a:t>
            </a:r>
          </a:p>
          <a:p>
            <a:r>
              <a:t>- Zeitrahmen: ca. 7-8 Minuten</a:t>
            </a:r>
          </a:p>
        </p:txBody>
      </p:sp>
      <p:sp>
        <p:nvSpPr>
          <p:cNvPr id="4" name="Slide Number Placeholder 3"/>
          <p:cNvSpPr>
            <a:spLocks noGrp="1"/>
          </p:cNvSpPr>
          <p:nvPr>
            <p:ph type="sldNum" idx="14"/>
          </p:nvPr>
        </p:nvSpPr>
        <p:spPr/>
      </p:sp>
    </p:spTree>
  </p:cSld>
  <p:clrMapOvr>
    <a:masterClrMapping/>
  </p:clrMapOvr>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Code-Smells anhand von Telekom-Beispielen erklären</a:t>
            </a:r>
          </a:p>
          <a:p>
            <a:r>
              <a:t>- Interaktion: 'Welche Code-Smells habt ihr schon erlebt?'</a:t>
            </a:r>
          </a:p>
          <a:p>
            <a:r>
              <a:t>- Refactoring-Techniken als Lösung erwähnen</a:t>
            </a:r>
          </a:p>
          <a:p>
            <a:r>
              <a:t>- Überleitung zu Design Patterns als Lösungsansatz</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380880" y="685800"/>
            <a:ext cx="6095520" cy="3428640"/>
          </a:xfrm>
          <a:prstGeom prst="rect">
            <a:avLst/>
          </a:prstGeom>
          <a:ln w="0">
            <a:noFill/>
          </a:ln>
        </p:spPr>
      </p:sp>
      <p:sp>
        <p:nvSpPr>
          <p:cNvPr id="74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100" strike="noStrike" u="none">
                <a:solidFill>
                  <a:srgbClr val="00519e"/>
                </a:solidFill>
                <a:uFillTx/>
                <a:latin typeface="Open Sans"/>
                <a:ea typeface="Open Sans"/>
              </a:rPr>
              <a:t>Historically grown</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rgbClr val="4b4b4b"/>
                </a:solidFill>
                <a:uFillTx/>
                <a:latin typeface="Open Sans"/>
                <a:ea typeface="Open Sans"/>
              </a:rPr>
              <a:t>Old Technologies</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Old Approaches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Hard to modernize</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Maintainability?</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Scalability</a:t>
            </a:r>
            <a:r>
              <a:rPr b="0" lang="de" sz="1100" strike="noStrike" u="none">
                <a:solidFill>
                  <a:srgbClr val="4b4b4b"/>
                </a:solidFill>
                <a:uFillTx/>
                <a:latin typeface="Open Sans"/>
                <a:ea typeface="Open Sans"/>
              </a:rPr>
              <a:t>?</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rgbClr val="00519e"/>
                </a:solidFill>
                <a:uFillTx/>
                <a:latin typeface="Open Sans"/>
                <a:ea typeface="Open Sans"/>
              </a:rPr>
              <a:t>Typical approaches</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chemeClr val="dk1"/>
                </a:solidFill>
                <a:uFillTx/>
                <a:latin typeface="Open Sans"/>
                <a:ea typeface="Open Sans"/>
              </a:rPr>
              <a:t>Hard coded relationships between components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No borders between domains and functionalities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rgbClr val="4b4b4b"/>
                </a:solidFill>
                <a:uFillTx/>
                <a:latin typeface="Open Sans"/>
                <a:ea typeface="Open Sans"/>
              </a:rPr>
              <a:t>„</a:t>
            </a:r>
            <a:r>
              <a:rPr b="0" lang="de" sz="1100" strike="noStrike" u="none">
                <a:solidFill>
                  <a:srgbClr val="4b4b4b"/>
                </a:solidFill>
                <a:uFillTx/>
                <a:latin typeface="Open Sans"/>
                <a:ea typeface="Open Sans"/>
              </a:rPr>
              <a:t>All in One“-Approach</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chemeClr val="dk1"/>
                </a:solidFill>
                <a:uFillTx/>
                <a:latin typeface="Open Sans"/>
                <a:ea typeface="Open Sans"/>
              </a:rPr>
              <a:t>Usually...</a:t>
            </a:r>
            <a:endParaRPr b="0" lang="en-US" sz="1100" strike="noStrike" u="none">
              <a:solidFill>
                <a:srgbClr val="000000"/>
              </a:solidFill>
              <a:uFillTx/>
              <a:latin typeface="Arial"/>
            </a:endParaRPr>
          </a:p>
          <a:p>
            <a:pPr marL="457200" indent="-343080">
              <a:lnSpc>
                <a:spcPct val="115000"/>
              </a:lnSpc>
              <a:spcBef>
                <a:spcPts val="400"/>
              </a:spcBef>
              <a:buClr>
                <a:srgbClr val="000000"/>
              </a:buClr>
              <a:buFont typeface="Trebuchet MS"/>
              <a:buChar char="●"/>
              <a:tabLst>
                <a:tab algn="l" pos="0"/>
              </a:tabLst>
            </a:pPr>
            <a:r>
              <a:rPr b="0" lang="de" sz="1100" strike="noStrike" u="none">
                <a:solidFill>
                  <a:srgbClr val="4b4b4b"/>
                </a:solidFill>
                <a:uFillTx/>
                <a:latin typeface="Open Sans"/>
                <a:ea typeface="Open Sans"/>
              </a:rPr>
              <a:t>Huge</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Monolithic</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Run on generic platforms (Java EE, MS IIS)</a:t>
            </a:r>
            <a:endParaRPr b="0" lang="en-US" sz="11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100" strike="noStrike" u="none">
                <a:solidFill>
                  <a:schemeClr val="dk1"/>
                </a:solidFill>
                <a:uFillTx/>
                <a:latin typeface="Open Sans"/>
                <a:ea typeface="Open Sans"/>
              </a:rPr>
              <a:t>Expensive</a:t>
            </a:r>
            <a:r>
              <a:rPr b="0" lang="de" sz="1100" strike="noStrike" u="none">
                <a:solidFill>
                  <a:srgbClr val="4b4b4b"/>
                </a:solidFill>
                <a:uFillTx/>
                <a:latin typeface="Open Sans"/>
                <a:ea typeface="Open Sans"/>
              </a:rPr>
              <a:t> Deployment</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Expensive Operations</a:t>
            </a:r>
            <a:endParaRPr b="0" lang="en-US" sz="1100" strike="noStrike" u="none">
              <a:solidFill>
                <a:srgbClr val="000000"/>
              </a:solidFill>
              <a:uFillTx/>
              <a:latin typeface="Arial"/>
            </a:endParaRPr>
          </a:p>
          <a:p>
            <a:pPr marL="457200" indent="-343080">
              <a:lnSpc>
                <a:spcPct val="115000"/>
              </a:lnSpc>
              <a:buClr>
                <a:srgbClr val="4b4b4b"/>
              </a:buClr>
              <a:buFont typeface="Trebuchet MS"/>
              <a:buChar char="●"/>
              <a:tabLst>
                <a:tab algn="l" pos="0"/>
              </a:tabLst>
            </a:pPr>
            <a:r>
              <a:rPr b="0" lang="de" sz="1100" strike="noStrike" u="none">
                <a:solidFill>
                  <a:srgbClr val="4b4b4b"/>
                </a:solidFill>
                <a:uFillTx/>
                <a:latin typeface="Open Sans"/>
                <a:ea typeface="Open Sans"/>
              </a:rPr>
              <a:t>Change-Prevention instead of Change-Affirmation</a:t>
            </a:r>
            <a:endParaRPr b="0" lang="en-US" sz="1100" strike="noStrike" u="none">
              <a:solidFill>
                <a:srgbClr val="000000"/>
              </a:solidFill>
              <a:uFillTx/>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380880" y="685800"/>
            <a:ext cx="6095520" cy="3428640"/>
          </a:xfrm>
          <a:prstGeom prst="rect">
            <a:avLst/>
          </a:prstGeom>
          <a:ln w="0">
            <a:noFill/>
          </a:ln>
        </p:spPr>
      </p:sp>
      <p:sp>
        <p:nvSpPr>
          <p:cNvPr id="74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100" strike="noStrike" u="none">
                <a:solidFill>
                  <a:srgbClr val="00519e"/>
                </a:solidFill>
                <a:uFillTx/>
                <a:latin typeface="Open Sans"/>
                <a:ea typeface="Open Sans"/>
              </a:rPr>
              <a:t>Verticals</a:t>
            </a:r>
            <a:endParaRPr b="0" lang="en-US" sz="1100" strike="noStrike" u="none">
              <a:solidFill>
                <a:srgbClr val="000000"/>
              </a:solidFill>
              <a:uFillTx/>
              <a:latin typeface="Arial"/>
            </a:endParaRPr>
          </a:p>
          <a:p>
            <a:pPr marL="457200" indent="-298440">
              <a:lnSpc>
                <a:spcPct val="115000"/>
              </a:lnSpc>
              <a:spcBef>
                <a:spcPts val="400"/>
              </a:spcBef>
              <a:buClr>
                <a:srgbClr val="000000"/>
              </a:buClr>
              <a:buFont typeface="Arial"/>
              <a:buChar char="●"/>
              <a:tabLst>
                <a:tab algn="l" pos="0"/>
              </a:tabLst>
            </a:pPr>
            <a:r>
              <a:rPr b="0" lang="de" sz="1100" strike="noStrike" u="none">
                <a:solidFill>
                  <a:schemeClr val="dk1"/>
                </a:solidFill>
                <a:uFillTx/>
                <a:latin typeface="Open Sans"/>
                <a:ea typeface="Open Sans"/>
              </a:rPr>
              <a:t>Separation of systems</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de" sz="1100" strike="noStrike" u="none">
                <a:solidFill>
                  <a:srgbClr val="4b4b4b"/>
                </a:solidFill>
                <a:uFillTx/>
                <a:latin typeface="Open Sans"/>
                <a:ea typeface="Open Sans"/>
              </a:rPr>
              <a:t>Separated parts to be developed independently</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de" sz="1100" strike="noStrike" u="none">
                <a:solidFill>
                  <a:srgbClr val="4b4b4b"/>
                </a:solidFill>
                <a:uFillTx/>
                <a:latin typeface="Open Sans"/>
                <a:ea typeface="Open Sans"/>
              </a:rPr>
              <a:t>Modularity allows for simplified Development, Deployment and Operations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Still huge blocks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Still huge risks w.r.t. scalability and maintenance</a:t>
            </a:r>
            <a:endParaRPr b="0" lang="en-US" sz="1100" strike="noStrike" u="none">
              <a:solidFill>
                <a:srgbClr val="000000"/>
              </a:solidFill>
              <a:uFillTx/>
              <a:latin typeface="Arial"/>
            </a:endParaRPr>
          </a:p>
          <a:p>
            <a:pPr indent="0">
              <a:lnSpc>
                <a:spcPct val="100000"/>
              </a:lnSpc>
              <a:spcBef>
                <a:spcPts val="400"/>
              </a:spcBef>
              <a:buNone/>
              <a:tabLst>
                <a:tab algn="l" pos="0"/>
              </a:tabLst>
            </a:pPr>
            <a:endParaRPr b="0" lang="en-US" sz="1800" strike="noStrike" u="none">
              <a:solidFill>
                <a:srgbClr val="000000"/>
              </a:solidFill>
              <a:uFillTx/>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380880" y="685800"/>
            <a:ext cx="6095520" cy="3428640"/>
          </a:xfrm>
          <a:prstGeom prst="rect">
            <a:avLst/>
          </a:prstGeom>
          <a:ln w="0">
            <a:noFill/>
          </a:ln>
        </p:spPr>
      </p:sp>
      <p:sp>
        <p:nvSpPr>
          <p:cNvPr id="74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1800" strike="noStrike" u="none">
                <a:solidFill>
                  <a:schemeClr val="dk2"/>
                </a:solidFill>
                <a:uFillTx/>
                <a:latin typeface="Open Sans"/>
                <a:ea typeface="Open Sans"/>
              </a:rPr>
              <a:t>Microservices:</a:t>
            </a:r>
            <a:endParaRPr b="0" lang="en-US" sz="18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Small services instead of monolithic approache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Single Purpose Principle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Defined Interface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Loosely coupled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Communication via HTTP / HTTPS or Queues</a:t>
            </a:r>
            <a:endParaRPr b="0" lang="en-US" sz="1100" strike="noStrike" u="none">
              <a:solidFill>
                <a:srgbClr val="000000"/>
              </a:solidFill>
              <a:uFillTx/>
              <a:latin typeface="Arial"/>
            </a:endParaRPr>
          </a:p>
          <a:p>
            <a:pPr indent="0">
              <a:lnSpc>
                <a:spcPct val="115000"/>
              </a:lnSpc>
              <a:spcBef>
                <a:spcPts val="400"/>
              </a:spcBef>
              <a:buNone/>
              <a:tabLst>
                <a:tab algn="l" pos="0"/>
              </a:tabLst>
            </a:pPr>
            <a:endParaRPr b="0" lang="en-US" sz="1100" strike="noStrike" u="none">
              <a:solidFill>
                <a:srgbClr val="000000"/>
              </a:solidFill>
              <a:uFillTx/>
              <a:latin typeface="Arial"/>
            </a:endParaRPr>
          </a:p>
          <a:p>
            <a:pPr indent="0">
              <a:lnSpc>
                <a:spcPct val="115000"/>
              </a:lnSpc>
              <a:spcBef>
                <a:spcPts val="400"/>
              </a:spcBef>
              <a:buNone/>
              <a:tabLst>
                <a:tab algn="l" pos="0"/>
              </a:tabLst>
            </a:pPr>
            <a:r>
              <a:rPr b="0" lang="de" sz="1100" strike="noStrike" u="none">
                <a:solidFill>
                  <a:srgbClr val="00519e"/>
                </a:solidFill>
                <a:uFillTx/>
                <a:latin typeface="Open Sans"/>
                <a:ea typeface="Open Sans"/>
              </a:rPr>
              <a:t>Advantages</a:t>
            </a:r>
            <a:endParaRPr b="0" lang="en-US" sz="1100" strike="noStrike" u="none">
              <a:solidFill>
                <a:srgbClr val="000000"/>
              </a:solidFill>
              <a:uFillTx/>
              <a:latin typeface="Arial"/>
            </a:endParaRPr>
          </a:p>
          <a:p>
            <a:pPr marL="457200" indent="-298440">
              <a:lnSpc>
                <a:spcPct val="115000"/>
              </a:lnSpc>
              <a:spcBef>
                <a:spcPts val="400"/>
              </a:spcBef>
              <a:buClr>
                <a:srgbClr val="4b4b4b"/>
              </a:buClr>
              <a:buFont typeface="Arial"/>
              <a:buChar char="●"/>
              <a:tabLst>
                <a:tab algn="l" pos="0"/>
              </a:tabLst>
            </a:pPr>
            <a:r>
              <a:rPr b="0" lang="de" sz="1100" strike="noStrike" u="none">
                <a:solidFill>
                  <a:srgbClr val="4b4b4b"/>
                </a:solidFill>
                <a:uFillTx/>
                <a:latin typeface="Open Sans"/>
                <a:ea typeface="Open Sans"/>
              </a:rPr>
              <a:t>Only one functional task per service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Provisioning on-demand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Scalability on-demand</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Fault-Tolerance and Fail-Over-Mechanisms</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Simplified Deployment</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Testable</a:t>
            </a:r>
            <a:endParaRPr b="0" lang="en-US" sz="1100" strike="noStrike" u="none">
              <a:solidFill>
                <a:srgbClr val="000000"/>
              </a:solidFill>
              <a:uFillTx/>
              <a:latin typeface="Arial"/>
            </a:endParaRPr>
          </a:p>
          <a:p>
            <a:pPr marL="457200" indent="-298440">
              <a:lnSpc>
                <a:spcPct val="115000"/>
              </a:lnSpc>
              <a:buClr>
                <a:srgbClr val="4b4b4b"/>
              </a:buClr>
              <a:buFont typeface="Arial"/>
              <a:buChar char="●"/>
              <a:tabLst>
                <a:tab algn="l" pos="0"/>
              </a:tabLst>
            </a:pPr>
            <a:r>
              <a:rPr b="0" lang="de" sz="1100" strike="noStrike" u="none">
                <a:solidFill>
                  <a:srgbClr val="4b4b4b"/>
                </a:solidFill>
                <a:uFillTx/>
                <a:latin typeface="Open Sans"/>
                <a:ea typeface="Open Sans"/>
              </a:rPr>
              <a:t>Exchangeability</a:t>
            </a:r>
            <a:endParaRPr b="0" lang="en-US" sz="1100" strike="noStrike" u="none">
              <a:solidFill>
                <a:srgbClr val="000000"/>
              </a:solidFill>
              <a:uFillTx/>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380880" y="685800"/>
            <a:ext cx="6095520" cy="3428640"/>
          </a:xfrm>
          <a:prstGeom prst="rect">
            <a:avLst/>
          </a:prstGeom>
          <a:ln w="0">
            <a:noFill/>
          </a:ln>
        </p:spPr>
      </p:sp>
      <p:sp>
        <p:nvSpPr>
          <p:cNvPr id="75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800" strike="noStrike" u="none">
                <a:solidFill>
                  <a:schemeClr val="dk1"/>
                </a:solidFill>
                <a:uFillTx/>
                <a:latin typeface="Open Sans"/>
                <a:ea typeface="Open Sans"/>
              </a:rPr>
              <a:t>Kubernetes Logo: By Unknown - </a:t>
            </a:r>
            <a:r>
              <a:rPr b="0" lang="de" sz="800" strike="noStrike" u="sng">
                <a:solidFill>
                  <a:schemeClr val="hlink"/>
                </a:solidFill>
                <a:uFillTx/>
                <a:latin typeface="Open Sans"/>
                <a:ea typeface="Open Sans"/>
                <a:hlinkClick r:id="rId1"/>
              </a:rPr>
              <a:t>https://d33wubrfki0l68.cloudfront.net/f84b022686eac86ba972feae8dabf6af8d1dc263/de78f/images/nav_logo.svg</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2"/>
              </a:rPr>
              <a:t>https://commons.wikimedia.org/w/index.php?curid=63238145</a:t>
            </a:r>
            <a:r>
              <a:rPr b="0" lang="de" sz="800" strike="noStrike" u="none">
                <a:solidFill>
                  <a:schemeClr val="dk1"/>
                </a:solidFill>
                <a:uFillTx/>
                <a:latin typeface="Open Sans"/>
                <a:ea typeface="Open Sans"/>
              </a:rPr>
              <a:t> </a:t>
            </a:r>
            <a:br>
              <a:rPr sz="800"/>
            </a:br>
            <a:r>
              <a:rPr b="0" lang="de" sz="800" strike="noStrike" u="none">
                <a:solidFill>
                  <a:schemeClr val="dk1"/>
                </a:solidFill>
                <a:uFillTx/>
                <a:latin typeface="Open Sans"/>
                <a:ea typeface="Open Sans"/>
              </a:rPr>
              <a:t>Openshift Logo: By Unknown - </a:t>
            </a:r>
            <a:r>
              <a:rPr b="0" lang="de" sz="800" strike="noStrike" u="sng">
                <a:solidFill>
                  <a:schemeClr val="hlink"/>
                </a:solidFill>
                <a:uFillTx/>
                <a:latin typeface="Open Sans"/>
                <a:ea typeface="Open Sans"/>
                <a:hlinkClick r:id="rId3"/>
              </a:rPr>
              <a:t>https://www.openshift.com/sites/default/files/NoteCard%20GENERIC.pdf</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4"/>
              </a:rPr>
              <a:t>https://commons.wikimedia.org/w/index.php?curid=38933557</a:t>
            </a:r>
            <a:r>
              <a:rPr b="0" lang="de" sz="800" strike="noStrike" u="none">
                <a:solidFill>
                  <a:schemeClr val="dk1"/>
                </a:solidFill>
                <a:uFillTx/>
                <a:latin typeface="Open Sans"/>
                <a:ea typeface="Open Sans"/>
              </a:rPr>
              <a:t> </a:t>
            </a:r>
            <a:br>
              <a:rPr sz="800"/>
            </a:br>
            <a:r>
              <a:rPr b="0" lang="de" sz="800" strike="noStrike" u="none">
                <a:solidFill>
                  <a:schemeClr val="dk1"/>
                </a:solidFill>
                <a:uFillTx/>
                <a:latin typeface="Open Sans"/>
                <a:ea typeface="Open Sans"/>
              </a:rPr>
              <a:t>OpenStack Logo: By OpenStack Community - </a:t>
            </a:r>
            <a:r>
              <a:rPr b="0" lang="de" sz="800" strike="noStrike" u="sng">
                <a:solidFill>
                  <a:schemeClr val="hlink"/>
                </a:solidFill>
                <a:uFillTx/>
                <a:latin typeface="Open Sans"/>
                <a:ea typeface="Open Sans"/>
                <a:hlinkClick r:id="rId5"/>
              </a:rPr>
              <a:t>http://www.openstack.org/brand/openstack-logo/logo-download/</a:t>
            </a:r>
            <a:r>
              <a:rPr b="0" lang="de" sz="800" strike="noStrike" u="none">
                <a:solidFill>
                  <a:schemeClr val="dk1"/>
                </a:solidFill>
                <a:uFillTx/>
                <a:latin typeface="Open Sans"/>
                <a:ea typeface="Open Sans"/>
              </a:rPr>
              <a:t>, Public Domain, </a:t>
            </a:r>
            <a:r>
              <a:rPr b="0" lang="de" sz="800" strike="noStrike" u="sng">
                <a:solidFill>
                  <a:schemeClr val="hlink"/>
                </a:solidFill>
                <a:uFillTx/>
                <a:latin typeface="Open Sans"/>
                <a:ea typeface="Open Sans"/>
                <a:hlinkClick r:id="rId6"/>
              </a:rPr>
              <a:t>https://commons.wikimedia.org/w/index.php?curid=40339150</a:t>
            </a:r>
            <a:r>
              <a:rPr b="0" lang="de" sz="800" strike="noStrike" u="none">
                <a:solidFill>
                  <a:schemeClr val="dk1"/>
                </a:solidFill>
                <a:uFillTx/>
                <a:latin typeface="Open Sans"/>
                <a:ea typeface="Open Sans"/>
              </a:rPr>
              <a:t> </a:t>
            </a:r>
            <a:endParaRPr b="0" lang="en-US" sz="8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Fluent Interface Vorteile zeigen</a:t>
            </a:r>
          </a:p>
          <a:p>
            <a:r>
              <a:t>- Director Pattern als Ergänzung erklären</a:t>
            </a:r>
          </a:p>
          <a:p>
            <a:r>
              <a:t>- Validierung im build() betonen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380880" y="685800"/>
            <a:ext cx="6095520" cy="3428640"/>
          </a:xfrm>
          <a:prstGeom prst="rect">
            <a:avLst/>
          </a:prstGeom>
          <a:ln w="0">
            <a:noFill/>
          </a:ln>
        </p:spPr>
      </p:sp>
      <p:sp>
        <p:nvSpPr>
          <p:cNvPr id="69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216000" indent="-216000">
              <a:buNone/>
            </a:pPr>
            <a:endParaRPr b="0" lang="en-US" sz="1100" strike="noStrike" u="none">
              <a:solidFill>
                <a:srgbClr val="000000"/>
              </a:solidFill>
              <a:uFillTx/>
              <a:latin typeface="Arial"/>
              <a:ea typeface="Arial"/>
            </a:endParaRPr>
          </a:p>
        </p:txBody>
      </p:sp>
      <p:sp>
        <p:nvSpPr>
          <p:cNvPr id="699"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7F94CA20-1891-45E8-AD39-0DAB7BEE22E7}"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Unterschied anhand von Beispielen erklären</a:t>
            </a:r>
          </a:p>
          <a:p>
            <a:r>
              <a:t>- Risiken von Shallow Copy bei mutable Objects</a:t>
            </a:r>
          </a:p>
          <a:p>
            <a:r>
              <a:t>- Performance-Trade-offs diskutieren</a:t>
            </a:r>
          </a:p>
          <a:p>
            <a:r>
              <a:t>- Zeitrahmen: ca. 6 Minuten</a:t>
            </a:r>
          </a:p>
        </p:txBody>
      </p:sp>
      <p:sp>
        <p:nvSpPr>
          <p:cNvPr id="4" name="Slide Number Placeholder 3"/>
          <p:cNvSpPr>
            <a:spLocks noGrp="1"/>
          </p:cNvSpPr>
          <p:nvPr>
            <p:ph type="sldNum" idx="14"/>
          </p:nvPr>
        </p:nvSpPr>
        <p:spPr/>
      </p:sp>
    </p:spTree>
  </p:cSld>
  <p:clrMapOvr>
    <a:masterClrMapping/>
  </p:clrMapOvr>
</p:notes>
</file>

<file path=ppt/notesSlides/notesSlide8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Double-Checked Locking Pattern erklären</a:t>
            </a:r>
          </a:p>
          <a:p>
            <a:r>
              <a:t>- Enum-Singleton als beste Praxis</a:t>
            </a:r>
          </a:p>
          <a:p>
            <a:r>
              <a:t>- Thread-Safety Probleme diskutieren</a:t>
            </a:r>
          </a:p>
          <a:p>
            <a:r>
              <a:t>- Anti-Pattern: Public static Felder</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8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Singleton als Anti-Pattern diskutieren</a:t>
            </a:r>
          </a:p>
          <a:p>
            <a:r>
              <a:t>- Wann ist Singleton wirklich nötig?</a:t>
            </a:r>
          </a:p>
          <a:p>
            <a:r>
              <a:t>- Dependency Injection als moderne Alternative</a:t>
            </a:r>
          </a:p>
          <a:p>
            <a:r>
              <a:t>- Testbarkeit stark betonen</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380880" y="685800"/>
            <a:ext cx="6095520" cy="3428640"/>
          </a:xfrm>
          <a:prstGeom prst="rect">
            <a:avLst/>
          </a:prstGeom>
          <a:ln w="0">
            <a:noFill/>
          </a:ln>
        </p:spPr>
      </p:sp>
      <p:sp>
        <p:nvSpPr>
          <p:cNvPr id="75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de" sz="1800" strike="noStrike" u="none">
                <a:solidFill>
                  <a:schemeClr val="dk2"/>
                </a:solidFill>
                <a:uFillTx/>
                <a:latin typeface="Open Sans"/>
                <a:ea typeface="Open Sans"/>
              </a:rPr>
              <a:t>Containers</a:t>
            </a:r>
            <a:endParaRPr b="0" lang="en-US" sz="1800" strike="noStrike" u="none">
              <a:solidFill>
                <a:srgbClr val="000000"/>
              </a:solidFill>
              <a:uFillTx/>
              <a:latin typeface="Arial"/>
            </a:endParaRPr>
          </a:p>
          <a:p>
            <a:pPr marL="457200" indent="-343080">
              <a:lnSpc>
                <a:spcPct val="115000"/>
              </a:lnSpc>
              <a:spcBef>
                <a:spcPts val="1599"/>
              </a:spcBef>
              <a:buClr>
                <a:srgbClr val="000000"/>
              </a:buClr>
              <a:buFont typeface="Trebuchet MS"/>
              <a:buChar char="●"/>
              <a:tabLst>
                <a:tab algn="l" pos="0"/>
              </a:tabLst>
            </a:pPr>
            <a:r>
              <a:rPr b="0" lang="de" sz="1800" strike="noStrike" u="none">
                <a:solidFill>
                  <a:schemeClr val="dk2"/>
                </a:solidFill>
                <a:uFillTx/>
                <a:latin typeface="Open Sans"/>
                <a:ea typeface="Open Sans"/>
              </a:rPr>
              <a:t>Reusable components</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800" strike="noStrike" u="none">
                <a:solidFill>
                  <a:schemeClr val="dk2"/>
                </a:solidFill>
                <a:uFillTx/>
                <a:latin typeface="Open Sans"/>
                <a:ea typeface="Open Sans"/>
              </a:rPr>
              <a:t>Versionable</a:t>
            </a:r>
            <a:endParaRPr b="0" lang="en-US" sz="1800" strike="noStrike" u="none">
              <a:solidFill>
                <a:srgbClr val="000000"/>
              </a:solidFill>
              <a:uFillTx/>
              <a:latin typeface="Arial"/>
            </a:endParaRPr>
          </a:p>
          <a:p>
            <a:pPr marL="457200" indent="-343080">
              <a:lnSpc>
                <a:spcPct val="115000"/>
              </a:lnSpc>
              <a:buClr>
                <a:srgbClr val="000000"/>
              </a:buClr>
              <a:buFont typeface="Trebuchet MS"/>
              <a:buChar char="●"/>
              <a:tabLst>
                <a:tab algn="l" pos="0"/>
              </a:tabLst>
            </a:pPr>
            <a:r>
              <a:rPr b="0" lang="de" sz="1800" strike="noStrike" u="none">
                <a:solidFill>
                  <a:schemeClr val="dk2"/>
                </a:solidFill>
                <a:uFillTx/>
                <a:latin typeface="Open Sans"/>
                <a:ea typeface="Open Sans"/>
              </a:rPr>
              <a:t>Abstracted from the environment</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Known environment to the application</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Lightweight virtualization</a:t>
            </a:r>
            <a:endParaRPr b="0" lang="en-US" sz="1800" strike="noStrike" u="none">
              <a:solidFill>
                <a:srgbClr val="000000"/>
              </a:solidFill>
              <a:uFillTx/>
              <a:latin typeface="Arial"/>
            </a:endParaRPr>
          </a:p>
          <a:p>
            <a:pPr marL="457200" indent="-343080">
              <a:lnSpc>
                <a:spcPct val="150000"/>
              </a:lnSpc>
              <a:buClr>
                <a:srgbClr val="000000"/>
              </a:buClr>
              <a:buFont typeface="Trebuchet MS"/>
              <a:buChar char="●"/>
              <a:tabLst>
                <a:tab algn="l" pos="0"/>
              </a:tabLst>
            </a:pPr>
            <a:r>
              <a:rPr b="0" lang="de" sz="1800" strike="noStrike" u="none">
                <a:solidFill>
                  <a:schemeClr val="dk2"/>
                </a:solidFill>
                <a:uFillTx/>
                <a:latin typeface="Open Sans"/>
                <a:ea typeface="Open Sans"/>
              </a:rPr>
              <a:t>Simple and easy deployment model</a:t>
            </a:r>
            <a:endParaRPr b="0" lang="en-US" sz="1800" strike="noStrike" u="none">
              <a:solidFill>
                <a:srgbClr val="000000"/>
              </a:solidFill>
              <a:uFillTx/>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sldImg"/>
          </p:nvPr>
        </p:nvSpPr>
        <p:spPr>
          <a:xfrm>
            <a:off x="380880" y="685800"/>
            <a:ext cx="6095520" cy="3428640"/>
          </a:xfrm>
          <a:prstGeom prst="rect">
            <a:avLst/>
          </a:prstGeom>
          <a:ln w="0">
            <a:noFill/>
          </a:ln>
        </p:spPr>
      </p:sp>
      <p:sp>
        <p:nvSpPr>
          <p:cNvPr id="75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https://www.docker.com/resources/what-container#/package_software</a:t>
            </a:r>
            <a:endParaRPr b="0" lang="en-US" sz="1100" strike="noStrike" u="none">
              <a:solidFill>
                <a:srgbClr val="000000"/>
              </a:solidFill>
              <a:uFillTx/>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Object Adapter Pattern zeigen</a:t>
            </a:r>
          </a:p>
          <a:p>
            <a:r>
              <a:t>- Datenkonvertierung zwischen Formaten</a:t>
            </a:r>
          </a:p>
          <a:p>
            <a:r>
              <a:t>- Legacy-System bleibt unverändert betonen</a:t>
            </a:r>
          </a:p>
          <a:p>
            <a:r>
              <a:t>- Telekom-Beispiel: Billing-System Integration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Flexible Kombinationen demonstrieren</a:t>
            </a:r>
          </a:p>
          <a:p>
            <a:r>
              <a:t>- Unabhängige Erweiterung beider Dimensionen</a:t>
            </a:r>
          </a:p>
          <a:p>
            <a:r>
              <a:t>- Telekom-Kontext: Verschiedene Notification-Anbieter</a:t>
            </a:r>
          </a:p>
          <a:p>
            <a:r>
              <a:t>- Unterschied zu Strategy Pattern diskutieren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Einheitliche Behandlung aller Objekte demonstrieren</a:t>
            </a:r>
          </a:p>
          <a:p>
            <a:r>
              <a:t>- Rekursive Operationen zeigen</a:t>
            </a:r>
          </a:p>
          <a:p>
            <a:r>
              <a:t>- Hierarchie-Aufbau interaktiv entwickeln</a:t>
            </a:r>
          </a:p>
          <a:p>
            <a:r>
              <a:t>- Telekom-Kontext: Kunden-Organisationen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8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Flexible Decorator-Kombination zeigen</a:t>
            </a:r>
          </a:p>
          <a:p>
            <a:r>
              <a:t>- Zur Laufzeit zusammenstellbar betonen</a:t>
            </a:r>
          </a:p>
          <a:p>
            <a:r>
              <a:t>- Unterschied zu Vererbung verdeutlichen</a:t>
            </a:r>
          </a:p>
          <a:p>
            <a:r>
              <a:t>- Telekom-Kontext: Service-Add-ons</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8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Vereinfachung für Clients betonen</a:t>
            </a:r>
          </a:p>
          <a:p>
            <a:r>
              <a:t>- Orchestrierung komplexer Workflows zeigen</a:t>
            </a:r>
          </a:p>
          <a:p>
            <a:r>
              <a:t>- Unterschied zu Adapter Pattern erklären</a:t>
            </a:r>
          </a:p>
          <a:p>
            <a:r>
              <a:t>- Telekom-Kontext: Kundenprozesse vereinfachen</a:t>
            </a:r>
          </a:p>
          <a:p>
            <a:r>
              <a:t>- Zeitrahmen: ca. 10 Minuten</a:t>
            </a:r>
          </a:p>
        </p:txBody>
      </p:sp>
      <p:sp>
        <p:nvSpPr>
          <p:cNvPr id="4" name="Slide Number Placeholder 3"/>
          <p:cNvSpPr>
            <a:spLocks noGrp="1"/>
          </p:cNvSpPr>
          <p:nvPr>
            <p:ph type="sldNum" idx="14"/>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380880" y="685800"/>
            <a:ext cx="6095520" cy="3428640"/>
          </a:xfrm>
          <a:prstGeom prst="rect">
            <a:avLst/>
          </a:prstGeom>
          <a:ln w="0">
            <a:noFill/>
          </a:ln>
        </p:spPr>
      </p:sp>
      <p:sp>
        <p:nvSpPr>
          <p:cNvPr id="70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credits: Google CEO Eric Schmidt introduced the term to an industry conference</a:t>
            </a:r>
            <a:endParaRPr b="0" lang="en-US" sz="1100" strike="noStrike" u="none">
              <a:solidFill>
                <a:srgbClr val="000000"/>
              </a:solidFill>
              <a:uFillTx/>
              <a:latin typeface="Arial"/>
            </a:endParaRPr>
          </a:p>
        </p:txBody>
      </p:sp>
      <p:sp>
        <p:nvSpPr>
          <p:cNvPr id="702" name="PlaceHolder 3"/>
          <p:cNvSpPr>
            <a:spLocks noGrp="1"/>
          </p:cNvSpPr>
          <p:nvPr>
            <p:ph type="sldNum" idx="2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de-DE" sz="1400" strike="noStrike" u="none">
                <a:solidFill>
                  <a:srgbClr val="000000"/>
                </a:solidFill>
                <a:uFillTx/>
                <a:latin typeface="Open Sans"/>
                <a:ea typeface="Open Sans"/>
              </a:defRPr>
            </a:lvl1pPr>
          </a:lstStyle>
          <a:p>
            <a:pPr indent="0">
              <a:lnSpc>
                <a:spcPct val="100000"/>
              </a:lnSpc>
              <a:buNone/>
            </a:pPr>
            <a:fld id="{8DAB1718-E7B9-45B8-9884-307780D8F5BE}" type="slidenum">
              <a:rPr b="0" lang="de-DE" sz="1400" strike="noStrike" u="none">
                <a:solidFill>
                  <a:srgbClr val="000000"/>
                </a:solidFill>
                <a:uFillTx/>
                <a:latin typeface="Open Sans"/>
                <a:ea typeface="Open Sans"/>
              </a:rPr>
              <a:t>&lt;number&gt;</a:t>
            </a:fld>
            <a:endParaRPr b="0" lang="en-US" sz="1400" strike="noStrike" u="none">
              <a:solidFill>
                <a:srgbClr val="000000"/>
              </a:solidFill>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Drastische Speicher-Einsparungen demonstrieren</a:t>
            </a:r>
          </a:p>
          <a:p>
            <a:r>
              <a:t>- Intrinsic vs Extrinsic Data klar trennen</a:t>
            </a:r>
          </a:p>
          <a:p>
            <a:r>
              <a:t>- Factory Pattern Integration zeigen</a:t>
            </a:r>
          </a:p>
          <a:p>
            <a:r>
              <a:t>- Performance-Verbesserungen betonen</a:t>
            </a:r>
          </a:p>
          <a:p>
            <a:r>
              <a:t>- Zeitrahmen: ca. 12 Minuten</a:t>
            </a:r>
          </a:p>
        </p:txBody>
      </p:sp>
      <p:sp>
        <p:nvSpPr>
          <p:cNvPr id="4" name="Slide Number Placeholder 3"/>
          <p:cNvSpPr>
            <a:spLocks noGrp="1"/>
          </p:cNvSpPr>
          <p:nvPr>
            <p:ph type="sldNum" idx="14"/>
          </p:nvPr>
        </p:nvSpPr>
        <p:spPr/>
      </p:sp>
    </p:spTree>
  </p:cSld>
  <p:clrMapOvr>
    <a:masterClrMapping/>
  </p:clrMapOvr>
</p:notes>
</file>

<file path=ppt/notesSlides/notesSlide9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p:nvPr>
        </p:nvSpPr>
        <p:spPr/>
      </p:sp>
      <p:sp>
        <p:nvSpPr>
          <p:cNvPr id="3" name="Notes Placeholder 2"/>
          <p:cNvSpPr>
            <a:spLocks noGrp="1"/>
          </p:cNvSpPr>
          <p:nvPr>
            <p:ph type="body"/>
          </p:nvPr>
        </p:nvSpPr>
        <p:spPr/>
        <p:txBody>
          <a:bodyPr/>
          <a:lstStyle/>
          <a:p>
            <a:r>
              <a:t>Trainer-Notizen:</a:t>
            </a:r>
          </a:p>
          <a:p>
            <a:r>
              <a:t>- Lazy Loading Verhalten demonstrieren</a:t>
            </a:r>
          </a:p>
          <a:p>
            <a:r>
              <a:t>- Zusätzliche Proxy-Funktionalität zeigen</a:t>
            </a:r>
          </a:p>
          <a:p>
            <a:r>
              <a:t>- Performance-Vorteile diskutieren</a:t>
            </a:r>
          </a:p>
          <a:p>
            <a:r>
              <a:t>- Telekom-Kontext: Configuration Management</a:t>
            </a:r>
          </a:p>
          <a:p>
            <a:r>
              <a:t>- Zeitrahmen: ca. 8 Minuten</a:t>
            </a:r>
          </a:p>
        </p:txBody>
      </p:sp>
      <p:sp>
        <p:nvSpPr>
          <p:cNvPr id="4" name="Slide Number Placeholder 3"/>
          <p:cNvSpPr>
            <a:spLocks noGrp="1"/>
          </p:cNvSpPr>
          <p:nvPr>
            <p:ph type="sldNum" idx="14"/>
          </p:nvPr>
        </p:nvSpPr>
        <p:spPr/>
      </p:sp>
    </p:spTree>
  </p:cSld>
  <p:clrMapOvr>
    <a:masterClrMapping/>
  </p:clrMapOvr>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380880" y="685800"/>
            <a:ext cx="6095520" cy="3428640"/>
          </a:xfrm>
          <a:prstGeom prst="rect">
            <a:avLst/>
          </a:prstGeom>
          <a:ln w="0">
            <a:noFill/>
          </a:ln>
        </p:spPr>
      </p:sp>
      <p:sp>
        <p:nvSpPr>
          <p:cNvPr id="75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https://pixabay.com/de/cyborg-borg-pacman-pac-man-spiel-145847/</a:t>
            </a:r>
            <a:endParaRPr b="0" lang="en-US" sz="1100" strike="noStrike" u="none">
              <a:solidFill>
                <a:srgbClr val="000000"/>
              </a:solidFill>
              <a:uFillTx/>
              <a:latin typeface="Arial"/>
            </a:endParaRPr>
          </a:p>
          <a:p>
            <a:pPr marL="457200" indent="-298440">
              <a:lnSpc>
                <a:spcPct val="100000"/>
              </a:lnSpc>
              <a:buClr>
                <a:srgbClr val="000000"/>
              </a:buClr>
              <a:buFont typeface="Arial"/>
              <a:buChar char="●"/>
            </a:pPr>
            <a:r>
              <a:rPr b="0" lang="de-DE" sz="1100" strike="noStrike" u="none">
                <a:solidFill>
                  <a:srgbClr val="000000"/>
                </a:solidFill>
                <a:uFillTx/>
                <a:latin typeface="Arial"/>
                <a:ea typeface="Arial"/>
              </a:rPr>
              <a:t>https://pixabay.com/de/omega-griechisch-ohm-schreiben-39901/</a:t>
            </a:r>
            <a:endParaRPr b="0" lang="en-US" sz="1100" strike="noStrike" u="none">
              <a:solidFill>
                <a:srgbClr val="000000"/>
              </a:solidFill>
              <a:uFillTx/>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Img"/>
          </p:nvPr>
        </p:nvSpPr>
        <p:spPr>
          <a:xfrm>
            <a:off x="380880" y="685800"/>
            <a:ext cx="6095520" cy="3428640"/>
          </a:xfrm>
          <a:prstGeom prst="rect">
            <a:avLst/>
          </a:prstGeom>
          <a:ln w="0">
            <a:noFill/>
          </a:ln>
        </p:spPr>
      </p:sp>
      <p:sp>
        <p:nvSpPr>
          <p:cNvPr id="75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de" sz="800" strike="noStrike" u="none">
                <a:solidFill>
                  <a:schemeClr val="dk1"/>
                </a:solidFill>
                <a:uFillTx/>
                <a:latin typeface="Arial"/>
                <a:ea typeface="Arial"/>
              </a:rPr>
              <a:t>Kubernetes Logo: By Unknown - </a:t>
            </a:r>
            <a:r>
              <a:rPr b="0" lang="de" sz="800" strike="noStrike" u="sng">
                <a:solidFill>
                  <a:schemeClr val="hlink"/>
                </a:solidFill>
                <a:uFillTx/>
                <a:latin typeface="Arial"/>
                <a:ea typeface="Arial"/>
                <a:hlinkClick r:id="rId1"/>
              </a:rPr>
              <a:t>https://d33wubrfki0l68.cloudfront.net/f84b022686eac86ba972feae8dabf6af8d1dc263/de78f/images/nav_logo.svg</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2"/>
              </a:rPr>
              <a:t>https://commons.wikimedia.org/w/index.php?curid=63238145</a:t>
            </a:r>
            <a:r>
              <a:rPr b="0" lang="de" sz="800" strike="noStrike" u="none">
                <a:solidFill>
                  <a:schemeClr val="dk1"/>
                </a:solidFill>
                <a:uFillTx/>
                <a:latin typeface="Arial"/>
                <a:ea typeface="Arial"/>
              </a:rPr>
              <a:t> </a:t>
            </a:r>
            <a:br>
              <a:rPr sz="800"/>
            </a:br>
            <a:r>
              <a:rPr b="0" lang="de" sz="800" strike="noStrike" u="none">
                <a:solidFill>
                  <a:schemeClr val="dk1"/>
                </a:solidFill>
                <a:uFillTx/>
                <a:latin typeface="Arial"/>
                <a:ea typeface="Arial"/>
              </a:rPr>
              <a:t>Openshift Logo: By Unknown - </a:t>
            </a:r>
            <a:r>
              <a:rPr b="0" lang="de" sz="800" strike="noStrike" u="sng">
                <a:solidFill>
                  <a:schemeClr val="hlink"/>
                </a:solidFill>
                <a:uFillTx/>
                <a:latin typeface="Arial"/>
                <a:ea typeface="Arial"/>
                <a:hlinkClick r:id="rId3"/>
              </a:rPr>
              <a:t>https://www.openshift.com/sites/default/files/NoteCard%20GENERIC.pdf</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4"/>
              </a:rPr>
              <a:t>https://commons.wikimedia.org/w/index.php?curid=38933557</a:t>
            </a:r>
            <a:r>
              <a:rPr b="0" lang="de" sz="800" strike="noStrike" u="none">
                <a:solidFill>
                  <a:schemeClr val="dk1"/>
                </a:solidFill>
                <a:uFillTx/>
                <a:latin typeface="Arial"/>
                <a:ea typeface="Arial"/>
              </a:rPr>
              <a:t> </a:t>
            </a:r>
            <a:br>
              <a:rPr sz="800"/>
            </a:br>
            <a:r>
              <a:rPr b="0" lang="de" sz="800" strike="noStrike" u="none">
                <a:solidFill>
                  <a:schemeClr val="dk1"/>
                </a:solidFill>
                <a:uFillTx/>
                <a:latin typeface="Arial"/>
                <a:ea typeface="Arial"/>
              </a:rPr>
              <a:t>OpenStack Logo: By OpenStack Community - </a:t>
            </a:r>
            <a:r>
              <a:rPr b="0" lang="de" sz="800" strike="noStrike" u="sng">
                <a:solidFill>
                  <a:schemeClr val="hlink"/>
                </a:solidFill>
                <a:uFillTx/>
                <a:latin typeface="Arial"/>
                <a:ea typeface="Arial"/>
                <a:hlinkClick r:id="rId5"/>
              </a:rPr>
              <a:t>http://www.openstack.org/brand/openstack-logo/logo-download/</a:t>
            </a:r>
            <a:r>
              <a:rPr b="0" lang="de" sz="800" strike="noStrike" u="none">
                <a:solidFill>
                  <a:schemeClr val="dk1"/>
                </a:solidFill>
                <a:uFillTx/>
                <a:latin typeface="Arial"/>
                <a:ea typeface="Arial"/>
              </a:rPr>
              <a:t>, Public Domain, </a:t>
            </a:r>
            <a:r>
              <a:rPr b="0" lang="de" sz="800" strike="noStrike" u="sng">
                <a:solidFill>
                  <a:schemeClr val="hlink"/>
                </a:solidFill>
                <a:uFillTx/>
                <a:latin typeface="Arial"/>
                <a:ea typeface="Arial"/>
                <a:hlinkClick r:id="rId6"/>
              </a:rPr>
              <a:t>https://commons.wikimedia.org/w/index.php?curid=40339150</a:t>
            </a:r>
            <a:r>
              <a:rPr b="0" lang="de" sz="800" strike="noStrike" u="none">
                <a:solidFill>
                  <a:schemeClr val="dk1"/>
                </a:solidFill>
                <a:uFillTx/>
                <a:latin typeface="Arial"/>
                <a:ea typeface="Arial"/>
              </a:rPr>
              <a:t> </a:t>
            </a:r>
            <a:endParaRPr b="0" lang="en-US" sz="8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380880" y="685800"/>
            <a:ext cx="6095520" cy="3428640"/>
          </a:xfrm>
          <a:prstGeom prst="rect">
            <a:avLst/>
          </a:prstGeom>
          <a:ln w="0">
            <a:noFill/>
          </a:ln>
        </p:spPr>
      </p:sp>
      <p:sp>
        <p:nvSpPr>
          <p:cNvPr id="76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de-DE" sz="1100" strike="noStrike" u="none">
                <a:solidFill>
                  <a:srgbClr val="000000"/>
                </a:solidFill>
                <a:uFillTx/>
                <a:latin typeface="Open Sans"/>
                <a:ea typeface="Open Sans"/>
              </a:rPr>
              <a:t>https://pixabay.com/de/konzert-band-orchester-dirigent-662851/</a:t>
            </a:r>
            <a:endParaRPr b="0" lang="en-US" sz="1100" strike="noStrike" u="none">
              <a:solidFill>
                <a:srgbClr val="000000"/>
              </a:solidFill>
              <a:uFillTx/>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380880" y="685800"/>
            <a:ext cx="6095520" cy="3428640"/>
          </a:xfrm>
          <a:prstGeom prst="rect">
            <a:avLst/>
          </a:prstGeom>
          <a:ln w="0">
            <a:noFill/>
          </a:ln>
        </p:spPr>
      </p:sp>
      <p:sp>
        <p:nvSpPr>
          <p:cNvPr id="76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100" strike="noStrike" u="none">
                <a:solidFill>
                  <a:srgbClr val="000000"/>
                </a:solidFill>
                <a:uFillTx/>
                <a:latin typeface="Arial"/>
                <a:ea typeface="Arial"/>
              </a:rPr>
              <a:t> </a:t>
            </a:r>
            <a:endParaRPr b="0" lang="en-US" sz="1100" strike="noStrike" u="none">
              <a:solidFill>
                <a:srgbClr val="000000"/>
              </a:solidFill>
              <a:uFillTx/>
              <a:latin typeface="Arial"/>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1"/>
          </p:nvPr>
        </p:nvSpPr>
        <p:spPr/>
        <p:txBody>
          <a:bodyPr/>
          <a:p>
            <a:fld id="{7106563C-C571-4BAB-BEA0-2ABCBCD2A576}"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Shor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Slide">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ECTION_HEADER">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3"/>
          </p:nvPr>
        </p:nvSpPr>
        <p:spPr/>
        <p:txBody>
          <a:bodyPr/>
          <a:p>
            <a:fld id="{4338DAC8-83A0-4C89-9681-717BEE69D055}"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8549D0B8-A933-4E2F-922A-E9667B2DD05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Slid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Slid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4"/>
          </p:nvPr>
        </p:nvSpPr>
        <p:spPr/>
        <p:txBody>
          <a:bodyPr/>
          <a:p>
            <a:fld id="{E803AE72-CAEE-47BC-B5E8-88FE170006E1}"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de Block">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4" name="PlaceHolder 3"/>
          <p:cNvSpPr>
            <a:spLocks noGrp="1"/>
          </p:cNvSpPr>
          <p:nvPr>
            <p:ph type="sldNum" idx="5"/>
          </p:nvPr>
        </p:nvSpPr>
        <p:spPr/>
        <p:txBody>
          <a:bodyPr/>
          <a:p>
            <a:fld id="{8C20C58B-CF80-40BF-A3D9-67B9758E876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02975991-3DD5-41B7-AB1D-DDD81893222E}"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Open Sans"/>
            </a:endParaRPr>
          </a:p>
        </p:txBody>
      </p:sp>
      <p:sp>
        <p:nvSpPr>
          <p:cNvPr id="5" name="PlaceHolder 4"/>
          <p:cNvSpPr>
            <a:spLocks noGrp="1"/>
          </p:cNvSpPr>
          <p:nvPr>
            <p:ph type="sldNum" idx="6"/>
          </p:nvPr>
        </p:nvSpPr>
        <p:spPr/>
        <p:txBody>
          <a:bodyPr/>
          <a:p>
            <a:fld id="{B05A9359-EC0F-40FD-8D3D-CF18996786F1}"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2891D6E8-B76C-4DE0-8249-E33D397840AE}"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EF416EE4-BD21-4601-8DE7-791E67C65C9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2DBE3EDA-8F50-46C7-8063-87B702BC7C2B}"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929BE3E7-9FEE-4597-968C-352A4916F4EA}"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A3F51EB2-E915-4E34-BB52-A8262A36A34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Slide">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Comparison with Sub-bullets">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ck Stripe with Title for Images">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Slide">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Slide">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le Slide">
    <p:spTree>
      <p:nvGrpSpPr>
        <p:cNvPr id="1" name=""/>
        <p:cNvGrpSpPr/>
        <p:nvPr/>
      </p:nvGrpSpPr>
      <p:grpSpPr>
        <a:xfrm>
          <a:off x="0" y="0"/>
          <a:ext cx="0" cy="0"/>
          <a:chOff x="0" y="0"/>
          <a:chExt cx="0" cy="0"/>
        </a:xfrm>
      </p:grpSpPr>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png"/><Relationship Id="rId3"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slideLayout" Target="../slideLayouts/slideLayout22.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slideLayout" Target="../slideLayouts/slideLayout23.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slideLayout" Target="../slideLayouts/slideLayout24.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25DA5040-2368-4003-8D47-0104800C0508}"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1" name="Picture 1" descr="A white flower on a yellow background&#10;&#10;Description automatically generated"/>
          <p:cNvPicPr/>
          <p:nvPr/>
        </p:nvPicPr>
        <p:blipFill>
          <a:blip r:embed="rId2"/>
          <a:stretch/>
        </p:blipFill>
        <p:spPr>
          <a:xfrm>
            <a:off x="3976920" y="1418400"/>
            <a:ext cx="1190160" cy="1661040"/>
          </a:xfrm>
          <a:prstGeom prst="rect">
            <a:avLst/>
          </a:prstGeom>
          <a:noFill/>
          <a:ln w="0">
            <a:noFill/>
          </a:ln>
        </p:spPr>
      </p:pic>
      <p:sp>
        <p:nvSpPr>
          <p:cNvPr id="2"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trike="noStrike" u="none">
                <a:solidFill>
                  <a:srgbClr val="000000"/>
                </a:solidFill>
                <a:uFillTx/>
                <a:latin typeface="Arial"/>
              </a:rPr>
              <a:t>Click to edit the title text format</a:t>
            </a:r>
            <a:endParaRPr b="0" lang="en-US" sz="1400" strike="noStrike" u="none">
              <a:solidFill>
                <a:srgbClr val="000000"/>
              </a:solidFill>
              <a:uFillTx/>
              <a:latin typeface="Arial"/>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Short Bullets</a:t>
            </a:r>
            <a:endParaRPr b="0" lang="en-US" sz="2800" strike="noStrike" u="none">
              <a:solidFill>
                <a:srgbClr val="000000"/>
              </a:solidFill>
              <a:uFillTx/>
              <a:latin typeface="Arial"/>
            </a:endParaRPr>
          </a:p>
        </p:txBody>
      </p:sp>
      <p:sp>
        <p:nvSpPr>
          <p:cNvPr id="28" name="PlaceHolder 2"/>
          <p:cNvSpPr>
            <a:spLocks noGrp="1"/>
          </p:cNvSpPr>
          <p:nvPr>
            <p:ph type="body"/>
          </p:nvPr>
        </p:nvSpPr>
        <p:spPr>
          <a:xfrm>
            <a:off x="771480" y="1471680"/>
            <a:ext cx="7668360" cy="3219120"/>
          </a:xfrm>
          <a:prstGeom prst="rect">
            <a:avLst/>
          </a:prstGeom>
          <a:noFill/>
          <a:ln w="0">
            <a:noFill/>
          </a:ln>
        </p:spPr>
        <p:txBody>
          <a:bodyPr lIns="91440" rIns="91440" tIns="91440" bIns="91440" anchor="t">
            <a:noAutofit/>
          </a:bodyPr>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Short and clear bullets placed here</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If you have longer statements</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Please use the master slide created specially for that</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4th statement here</a:t>
            </a:r>
            <a:endParaRPr b="0" lang="en-US" sz="1800" strike="noStrike" u="none">
              <a:solidFill>
                <a:srgbClr val="000000"/>
              </a:solidFill>
              <a:uFillTx/>
              <a:latin typeface="Open Sans"/>
            </a:endParaRPr>
          </a:p>
          <a:p>
            <a:pPr marL="219600" indent="-219600">
              <a:lnSpc>
                <a:spcPct val="122000"/>
              </a:lnSpc>
              <a:spcAft>
                <a:spcPts val="2100"/>
              </a:spcAft>
              <a:buClr>
                <a:srgbClr val="595959"/>
              </a:buClr>
              <a:buSzPct val="125000"/>
              <a:buFont typeface="Arial"/>
              <a:buChar char="•"/>
            </a:pPr>
            <a:r>
              <a:rPr b="0" lang="en-US" sz="1800" strike="noStrike" u="none">
                <a:solidFill>
                  <a:schemeClr val="dk2"/>
                </a:solidFill>
                <a:uFillTx/>
                <a:latin typeface="Open Sans"/>
                <a:ea typeface="Open Sans"/>
              </a:rPr>
              <a:t>Need more than 5 bullets, please create additional slide</a:t>
            </a:r>
            <a:endParaRPr b="0" lang="en-US" sz="1800" strike="noStrike" u="none">
              <a:solidFill>
                <a:srgbClr val="000000"/>
              </a:solidFill>
              <a:uFillTx/>
              <a:latin typeface="Open Sans"/>
            </a:endParaRPr>
          </a:p>
        </p:txBody>
      </p:sp>
      <p:pic>
        <p:nvPicPr>
          <p:cNvPr id="29"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3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r>
              <a:rPr b="0" lang="en-US" sz="3600" strike="noStrike" u="none">
                <a:solidFill>
                  <a:srgbClr val="000000"/>
                </a:solidFill>
                <a:uFillTx/>
                <a:latin typeface="Arial"/>
              </a:rPr>
              <a:t>Click to edit the title text format</a:t>
            </a:r>
            <a:endParaRPr b="0" lang="en-US" sz="3600" strike="noStrike" u="none">
              <a:solidFill>
                <a:srgbClr val="000000"/>
              </a:solidFill>
              <a:uFillTx/>
              <a:latin typeface="Arial"/>
            </a:endParaRPr>
          </a:p>
        </p:txBody>
      </p:sp>
      <p:sp>
        <p:nvSpPr>
          <p:cNvPr id="33" name="PlaceHolder 2"/>
          <p:cNvSpPr>
            <a:spLocks noGrp="1"/>
          </p:cNvSpPr>
          <p:nvPr>
            <p:ph type="sldNum" idx="3"/>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823A67F-406F-4C64-A761-079D5243D8DF}"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34"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3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71" r:id="rId3"/>
    <p:sldLayoutId id="2147483672"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39"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4"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4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6"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43"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78"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45"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Arial"/>
                <a:ea typeface="Arial"/>
              </a:defRPr>
            </a:lvl1pPr>
          </a:lstStyle>
          <a:p>
            <a:pPr indent="0" algn="r">
              <a:lnSpc>
                <a:spcPct val="100000"/>
              </a:lnSpc>
              <a:buNone/>
              <a:tabLst>
                <a:tab algn="l" pos="0"/>
              </a:tabLst>
            </a:pPr>
            <a:fld id="{01362D29-737A-4A2A-B51A-37601A6FA8FD}" type="slidenum">
              <a:rPr b="0" lang="de" sz="1000" strike="noStrike" u="none">
                <a:solidFill>
                  <a:schemeClr val="dk2"/>
                </a:solidFill>
                <a:uFillTx/>
                <a:latin typeface="Arial"/>
                <a:ea typeface="Arial"/>
              </a:rPr>
              <a:t>1</a:t>
            </a:fld>
            <a:endParaRPr b="0" lang="en-US" sz="1000" strike="noStrike" u="none">
              <a:solidFill>
                <a:srgbClr val="000000"/>
              </a:solidFill>
              <a:uFillTx/>
              <a:latin typeface="Times New Roman"/>
            </a:endParaRPr>
          </a:p>
        </p:txBody>
      </p:sp>
      <p:pic>
        <p:nvPicPr>
          <p:cNvPr id="46" name="Google Shape;54;p13" descr=""/>
          <p:cNvPicPr/>
          <p:nvPr/>
        </p:nvPicPr>
        <p:blipFill>
          <a:blip r:embed="rId2"/>
          <a:stretch/>
        </p:blipFill>
        <p:spPr>
          <a:xfrm>
            <a:off x="8106840" y="360000"/>
            <a:ext cx="731160" cy="694800"/>
          </a:xfrm>
          <a:prstGeom prst="rect">
            <a:avLst/>
          </a:prstGeom>
          <a:noFill/>
          <a:ln w="0">
            <a:noFill/>
          </a:ln>
        </p:spPr>
      </p:pic>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80"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Trebuchet MS"/>
                <a:ea typeface="Trebuchet MS"/>
              </a:rPr>
              <a:t>Code Block</a:t>
            </a:r>
            <a:endParaRPr b="0" lang="en-US" sz="2800" strike="noStrike" u="none">
              <a:solidFill>
                <a:srgbClr val="000000"/>
              </a:solidFill>
              <a:uFillTx/>
              <a:latin typeface="Arial"/>
            </a:endParaRPr>
          </a:p>
        </p:txBody>
      </p:sp>
      <p:sp>
        <p:nvSpPr>
          <p:cNvPr id="50" name="PlaceHolder 2"/>
          <p:cNvSpPr>
            <a:spLocks noGrp="1"/>
          </p:cNvSpPr>
          <p:nvPr>
            <p:ph type="body"/>
          </p:nvPr>
        </p:nvSpPr>
        <p:spPr>
          <a:xfrm>
            <a:off x="771480" y="1437480"/>
            <a:ext cx="7657920" cy="3200040"/>
          </a:xfrm>
          <a:prstGeom prst="rect">
            <a:avLst/>
          </a:prstGeom>
          <a:noFill/>
          <a:ln w="0">
            <a:noFill/>
          </a:ln>
        </p:spPr>
        <p:txBody>
          <a:bodyPr lIns="91440" rIns="91440" tIns="91440" bIns="91440" anchor="t">
            <a:noAutofit/>
          </a:bodyPr>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if ($var==TRUE){</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$newVar = "string";</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 Now how many lines of code is this? */</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for (i = 0; i &lt; 100; i++)</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    </a:t>
            </a:r>
            <a:r>
              <a:rPr b="0" lang="en-US" sz="1580" strike="noStrike" u="none">
                <a:solidFill>
                  <a:schemeClr val="dk2"/>
                </a:solidFill>
                <a:uFillTx/>
                <a:latin typeface="Source Code Pro"/>
                <a:ea typeface="Source Code Pro"/>
              </a:rPr>
              <a:t>printf("hello");</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a:t>
            </a:r>
            <a:endParaRPr b="0" lang="en-US" sz="1580" strike="noStrike" u="none">
              <a:solidFill>
                <a:srgbClr val="000000"/>
              </a:solidFill>
              <a:uFillTx/>
              <a:latin typeface="Open Sans"/>
            </a:endParaRPr>
          </a:p>
          <a:p>
            <a:pPr indent="0">
              <a:lnSpc>
                <a:spcPct val="100000"/>
              </a:lnSpc>
              <a:spcAft>
                <a:spcPts val="374"/>
              </a:spcAft>
              <a:buNone/>
              <a:tabLst>
                <a:tab algn="l" pos="0"/>
              </a:tabLst>
            </a:pPr>
            <a:r>
              <a:rPr b="0" lang="en-US" sz="1580" strike="noStrike" u="none">
                <a:solidFill>
                  <a:schemeClr val="dk2"/>
                </a:solidFill>
                <a:uFillTx/>
                <a:latin typeface="Source Code Pro"/>
                <a:ea typeface="Source Code Pro"/>
              </a:rPr>
              <a:t>&lt;div&gt;Don’t try &amp; fit too many lines of code&lt;/div&gt;</a:t>
            </a:r>
            <a:endParaRPr b="0" lang="en-US" sz="1580" strike="noStrike" u="none">
              <a:solidFill>
                <a:srgbClr val="000000"/>
              </a:solidFill>
              <a:uFillTx/>
              <a:latin typeface="Open Sans"/>
            </a:endParaRPr>
          </a:p>
        </p:txBody>
      </p:sp>
    </p:spTree>
  </p:cSld>
  <p:clrMap bg1="lt1" tx1="dk1" bg2="dk2" tx2="lt2" accent1="accent1" accent2="accent2" accent3="accent3" accent4="accent4" accent5="accent5" accent6="accent6" hlink="hlink" folHlink="folHlink"/>
  <p:sldLayoutIdLst>
    <p:sldLayoutId id="2147483682"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52"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3"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C21EDDEB-B30C-4AB1-B01E-2359DF4DE130}"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54" name="Picture 2"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4"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r>
              <a:rPr b="0" lang="en-US" sz="2800" strike="noStrike" u="none">
                <a:solidFill>
                  <a:srgbClr val="000000"/>
                </a:solidFill>
                <a:uFillTx/>
                <a:latin typeface="Arial"/>
              </a:rPr>
              <a:t>Click to edit the title text format</a:t>
            </a:r>
            <a:endParaRPr b="0" lang="en-US" sz="2800" strike="noStrike" u="none">
              <a:solidFill>
                <a:srgbClr val="000000"/>
              </a:solidFill>
              <a:uFillTx/>
              <a:latin typeface="Arial"/>
            </a:endParaRPr>
          </a:p>
        </p:txBody>
      </p:sp>
      <p:sp>
        <p:nvSpPr>
          <p:cNvPr id="58"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59"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60"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1DFE08A-1273-4CD8-AB88-3DC9A4725BE9}"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6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6"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 name="PlaceHolder 1"/>
          <p:cNvSpPr>
            <a:spLocks noGrp="1"/>
          </p:cNvSpPr>
          <p:nvPr>
            <p:ph type="sldNum" idx="2"/>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BFCBB1E5-9881-411E-ABE3-61892B664F26}"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7"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trike="noStrike" u="none">
                <a:solidFill>
                  <a:srgbClr val="000000"/>
                </a:solidFill>
                <a:uFillTx/>
                <a:latin typeface="Arial"/>
              </a:rPr>
              <a:t>Click to edit the title text format</a:t>
            </a:r>
            <a:endParaRPr b="0" lang="en-US" sz="1400" strike="noStrike" u="none">
              <a:solidFill>
                <a:srgbClr val="000000"/>
              </a:solidFill>
              <a:uFillTx/>
              <a:latin typeface="Arial"/>
            </a:endParaRPr>
          </a:p>
        </p:txBody>
      </p:sp>
      <p:sp>
        <p:nvSpPr>
          <p:cNvPr id="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Autofit/>
          </a:bodyPr>
          <a:p>
            <a:pPr indent="0">
              <a:buNone/>
            </a:pPr>
            <a:r>
              <a:rPr b="0" lang="en-US" sz="2400" strike="noStrike" u="none">
                <a:solidFill>
                  <a:srgbClr val="000000"/>
                </a:solidFill>
                <a:uFillTx/>
                <a:latin typeface="Arial"/>
              </a:rPr>
              <a:t>Click to edit the title text format</a:t>
            </a:r>
            <a:endParaRPr b="0" lang="en-US" sz="2400" strike="noStrike" u="none">
              <a:solidFill>
                <a:srgbClr val="000000"/>
              </a:solidFill>
              <a:uFillTx/>
              <a:latin typeface="Arial"/>
            </a:endParaRPr>
          </a:p>
        </p:txBody>
      </p:sp>
      <p:sp>
        <p:nvSpPr>
          <p:cNvPr id="66"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200" strike="noStrike" u="none">
                <a:solidFill>
                  <a:srgbClr val="000000"/>
                </a:solidFill>
                <a:uFillTx/>
                <a:latin typeface="Open Sans"/>
              </a:rPr>
              <a:t>Click to edit the outline text format</a:t>
            </a:r>
            <a:endParaRPr b="0" lang="en-US" sz="12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200" strike="noStrike" u="none">
                <a:solidFill>
                  <a:srgbClr val="000000"/>
                </a:solidFill>
                <a:uFillTx/>
                <a:latin typeface="Arial"/>
              </a:rPr>
              <a:t>Second Outline Level</a:t>
            </a:r>
            <a:endParaRPr b="0" lang="en-US"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200" strike="noStrike" u="none">
                <a:solidFill>
                  <a:srgbClr val="000000"/>
                </a:solidFill>
                <a:uFillTx/>
                <a:latin typeface="Arial"/>
              </a:rPr>
              <a:t>Third Outline Level</a:t>
            </a:r>
            <a:endParaRPr b="0" lang="en-US"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200" strike="noStrike" u="none">
                <a:solidFill>
                  <a:srgbClr val="000000"/>
                </a:solidFill>
                <a:uFillTx/>
                <a:latin typeface="Arial"/>
              </a:rPr>
              <a:t>Fourth Outline Level</a:t>
            </a:r>
            <a:endParaRPr b="0" lang="en-US"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200" strike="noStrike" u="none">
                <a:solidFill>
                  <a:srgbClr val="000000"/>
                </a:solidFill>
                <a:uFillTx/>
                <a:latin typeface="Arial"/>
              </a:rPr>
              <a:t>Fifth Outline Level</a:t>
            </a:r>
            <a:endParaRPr b="0" lang="en-US"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200" strike="noStrike" u="none">
                <a:solidFill>
                  <a:srgbClr val="000000"/>
                </a:solidFill>
                <a:uFillTx/>
                <a:latin typeface="Arial"/>
              </a:rPr>
              <a:t>Sixth Outline Level</a:t>
            </a:r>
            <a:endParaRPr b="0" lang="en-US"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200" strike="noStrike" u="none">
                <a:solidFill>
                  <a:srgbClr val="000000"/>
                </a:solidFill>
                <a:uFillTx/>
                <a:latin typeface="Arial"/>
              </a:rPr>
              <a:t>Seventh Outline Level</a:t>
            </a:r>
            <a:endParaRPr b="0" lang="en-US" sz="1200" strike="noStrike" u="none">
              <a:solidFill>
                <a:srgbClr val="000000"/>
              </a:solidFill>
              <a:uFillTx/>
              <a:latin typeface="Arial"/>
            </a:endParaRPr>
          </a:p>
        </p:txBody>
      </p:sp>
      <p:sp>
        <p:nvSpPr>
          <p:cNvPr id="67" name="PlaceHolder 3"/>
          <p:cNvSpPr>
            <a:spLocks noGrp="1"/>
          </p:cNvSpPr>
          <p:nvPr>
            <p:ph type="sldNum" idx="7"/>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44314362-E281-4414-98AB-F069F806E43D}"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68"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88"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Autofit/>
          </a:bodyPr>
          <a:p>
            <a:pPr indent="0">
              <a:buNone/>
            </a:pPr>
            <a:r>
              <a:rPr b="0" lang="en-US" sz="4800" strike="noStrike" u="none">
                <a:solidFill>
                  <a:srgbClr val="000000"/>
                </a:solidFill>
                <a:uFillTx/>
                <a:latin typeface="Arial"/>
              </a:rPr>
              <a:t>Click to edit the title text format</a:t>
            </a:r>
            <a:endParaRPr b="0" lang="en-US" sz="4800" strike="noStrike" u="none">
              <a:solidFill>
                <a:srgbClr val="000000"/>
              </a:solidFill>
              <a:uFillTx/>
              <a:latin typeface="Arial"/>
            </a:endParaRPr>
          </a:p>
        </p:txBody>
      </p:sp>
      <p:sp>
        <p:nvSpPr>
          <p:cNvPr id="70" name="PlaceHolder 2"/>
          <p:cNvSpPr>
            <a:spLocks noGrp="1"/>
          </p:cNvSpPr>
          <p:nvPr>
            <p:ph type="sldNum" idx="8"/>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EC588816-227A-4FB3-BBD5-FA95A402C528}" type="slidenum">
              <a:rPr b="0" lang="de" sz="1000" strike="noStrike" u="none">
                <a:solidFill>
                  <a:schemeClr val="dk2"/>
                </a:solidFill>
                <a:uFillTx/>
                <a:latin typeface="Open Sans"/>
                <a:ea typeface="Open Sans"/>
              </a:rPr>
              <a:t>1</a:t>
            </a:fld>
            <a:endParaRPr b="0" lang="en-US" sz="1000" strike="noStrike" u="none">
              <a:solidFill>
                <a:srgbClr val="000000"/>
              </a:solidFill>
              <a:uFillTx/>
              <a:latin typeface="Times New Roman"/>
            </a:endParaRPr>
          </a:p>
        </p:txBody>
      </p:sp>
      <p:pic>
        <p:nvPicPr>
          <p:cNvPr id="7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0"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Autofit/>
          </a:bodyPr>
          <a:p>
            <a:pPr indent="0">
              <a:buNone/>
            </a:pPr>
            <a:r>
              <a:rPr b="0" lang="en-US" sz="4000" strike="noStrike" u="none">
                <a:solidFill>
                  <a:srgbClr val="000000"/>
                </a:solidFill>
                <a:uFillTx/>
                <a:latin typeface="Arial"/>
              </a:rPr>
              <a:t>Click to edit the title text format</a:t>
            </a:r>
            <a:endParaRPr b="0" lang="en-US" sz="4000" strike="noStrike" u="none">
              <a:solidFill>
                <a:srgbClr val="000000"/>
              </a:solidFill>
              <a:uFillTx/>
              <a:latin typeface="Arial"/>
            </a:endParaRPr>
          </a:p>
        </p:txBody>
      </p:sp>
      <p:sp>
        <p:nvSpPr>
          <p:cNvPr id="73"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4" name="PlaceHolder 3"/>
          <p:cNvSpPr>
            <a:spLocks noGrp="1"/>
          </p:cNvSpPr>
          <p:nvPr>
            <p:ph type="sldNum" idx="9"/>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25986AD6-CCE2-4125-9E8A-7C12EBA1A0AA}"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75"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2"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7" name="PlaceHolder 2"/>
          <p:cNvSpPr>
            <a:spLocks noGrp="1"/>
          </p:cNvSpPr>
          <p:nvPr>
            <p:ph type="sldNum" idx="10"/>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4B0CCD68-750C-4B37-A953-45588885B6E2}"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78"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4"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Autofit/>
          </a:bodyPr>
          <a:p>
            <a:pPr indent="0" algn="ctr">
              <a:lnSpc>
                <a:spcPct val="100000"/>
              </a:lnSpc>
              <a:buNone/>
            </a:pPr>
            <a:r>
              <a:rPr b="0" lang="en-US" sz="12000" strike="noStrike" u="none">
                <a:solidFill>
                  <a:schemeClr val="dk1"/>
                </a:solidFill>
                <a:uFillTx/>
                <a:latin typeface="Open Sans"/>
                <a:ea typeface="Open Sans"/>
              </a:rPr>
              <a:t>xx%</a:t>
            </a:r>
            <a:endParaRPr b="0" lang="en-US" sz="12000" strike="noStrike" u="none">
              <a:solidFill>
                <a:srgbClr val="000000"/>
              </a:solidFill>
              <a:uFillTx/>
              <a:latin typeface="Arial"/>
            </a:endParaRPr>
          </a:p>
        </p:txBody>
      </p:sp>
      <p:sp>
        <p:nvSpPr>
          <p:cNvPr id="80"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Open Sans"/>
              </a:rPr>
              <a:t>Click to edit the outline text format</a:t>
            </a:r>
            <a:endParaRPr b="0" lang="en-US" sz="18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1" name="PlaceHolder 3"/>
          <p:cNvSpPr>
            <a:spLocks noGrp="1"/>
          </p:cNvSpPr>
          <p:nvPr>
            <p:ph type="sldNum" idx="11"/>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de" sz="1000" strike="noStrike" u="none">
                <a:solidFill>
                  <a:schemeClr val="dk2"/>
                </a:solidFill>
                <a:uFillTx/>
                <a:latin typeface="Open Sans"/>
                <a:ea typeface="Open Sans"/>
              </a:defRPr>
            </a:lvl1pPr>
          </a:lstStyle>
          <a:p>
            <a:pPr indent="0" algn="r">
              <a:lnSpc>
                <a:spcPct val="100000"/>
              </a:lnSpc>
              <a:buNone/>
              <a:tabLst>
                <a:tab algn="l" pos="0"/>
              </a:tabLst>
            </a:pPr>
            <a:fld id="{5C23AF96-E591-45EA-ACA6-B194CF13438E}" type="slidenum">
              <a:rPr b="0" lang="de"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pic>
        <p:nvPicPr>
          <p:cNvPr id="82"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96"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11"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Comparison Bullets</a:t>
            </a:r>
            <a:endParaRPr b="0" lang="en-US" sz="2800" strike="noStrike" u="none">
              <a:solidFill>
                <a:srgbClr val="000000"/>
              </a:solidFill>
              <a:uFillTx/>
              <a:latin typeface="Arial"/>
            </a:endParaRPr>
          </a:p>
        </p:txBody>
      </p:sp>
      <p:sp>
        <p:nvSpPr>
          <p:cNvPr id="13" name="PlaceHolder 2"/>
          <p:cNvSpPr>
            <a:spLocks noGrp="1"/>
          </p:cNvSpPr>
          <p:nvPr>
            <p:ph type="body"/>
          </p:nvPr>
        </p:nvSpPr>
        <p:spPr>
          <a:xfrm>
            <a:off x="771480" y="1457280"/>
            <a:ext cx="3601440" cy="3215880"/>
          </a:xfrm>
          <a:prstGeom prst="rect">
            <a:avLst/>
          </a:prstGeom>
          <a:noFill/>
          <a:ln w="0">
            <a:noFill/>
          </a:ln>
        </p:spPr>
        <p:txBody>
          <a:bodyPr lIns="91440" rIns="91440" tIns="91440" bIns="91440" anchor="t">
            <a:noAutofit/>
          </a:bodyPr>
          <a:p>
            <a:pPr indent="0">
              <a:lnSpc>
                <a:spcPct val="112000"/>
              </a:lnSpc>
              <a:spcAft>
                <a:spcPts val="2100"/>
              </a:spcAft>
              <a:buNone/>
              <a:tabLst>
                <a:tab algn="l" pos="0"/>
              </a:tabLst>
            </a:pPr>
            <a:r>
              <a:rPr b="0" lang="en-US" sz="1800" strike="noStrike" u="none">
                <a:solidFill>
                  <a:schemeClr val="dk2"/>
                </a:solidFill>
                <a:uFillTx/>
                <a:latin typeface="Open Sans"/>
                <a:ea typeface="Open Sans"/>
              </a:rPr>
              <a:t>Short Sub-title Goes Here</a:t>
            </a:r>
            <a:endParaRPr b="0" lang="en-US" sz="1800" strike="noStrike" u="none">
              <a:solidFill>
                <a:srgbClr val="000000"/>
              </a:solidFill>
              <a:uFillTx/>
              <a:latin typeface="Open Sans"/>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p:txBody>
      </p:sp>
      <p:sp>
        <p:nvSpPr>
          <p:cNvPr id="14" name="PlaceHolder 3"/>
          <p:cNvSpPr>
            <a:spLocks noGrp="1"/>
          </p:cNvSpPr>
          <p:nvPr>
            <p:ph type="body"/>
          </p:nvPr>
        </p:nvSpPr>
        <p:spPr>
          <a:xfrm>
            <a:off x="4758840" y="1457280"/>
            <a:ext cx="3601440" cy="3215880"/>
          </a:xfrm>
          <a:prstGeom prst="rect">
            <a:avLst/>
          </a:prstGeom>
          <a:noFill/>
          <a:ln w="0">
            <a:noFill/>
          </a:ln>
        </p:spPr>
        <p:txBody>
          <a:bodyPr lIns="91440" rIns="91440" tIns="91440" bIns="91440" anchor="t">
            <a:noAutofit/>
          </a:bodyPr>
          <a:p>
            <a:pPr indent="0">
              <a:lnSpc>
                <a:spcPct val="112000"/>
              </a:lnSpc>
              <a:spcAft>
                <a:spcPts val="2100"/>
              </a:spcAft>
              <a:buNone/>
              <a:tabLst>
                <a:tab algn="l" pos="0"/>
              </a:tabLst>
            </a:pPr>
            <a:r>
              <a:rPr b="0" lang="en-US" sz="1800" strike="noStrike" u="none">
                <a:solidFill>
                  <a:schemeClr val="dk2"/>
                </a:solidFill>
                <a:uFillTx/>
                <a:latin typeface="Open Sans"/>
                <a:ea typeface="Open Sans"/>
              </a:rPr>
              <a:t>Short Sub-title Goes Here</a:t>
            </a:r>
            <a:endParaRPr b="0" lang="en-US" sz="1800" strike="noStrike" u="none">
              <a:solidFill>
                <a:srgbClr val="000000"/>
              </a:solidFill>
              <a:uFillTx/>
              <a:latin typeface="Open Sans"/>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a:p>
            <a:pPr lvl="1" marL="219600" indent="-219600">
              <a:lnSpc>
                <a:spcPct val="112000"/>
              </a:lnSpc>
              <a:spcAft>
                <a:spcPts val="1800"/>
              </a:spcAft>
              <a:buClr>
                <a:srgbClr val="595959"/>
              </a:buClr>
              <a:buSzPct val="125000"/>
              <a:buFont typeface="Trebuchet MS"/>
              <a:buChar char="○"/>
              <a:tabLst>
                <a:tab algn="l" pos="0"/>
              </a:tabLst>
            </a:pPr>
            <a:r>
              <a:rPr b="0" lang="en-US" sz="1400" strike="noStrike" u="none">
                <a:solidFill>
                  <a:schemeClr val="dk2"/>
                </a:solidFill>
                <a:uFillTx/>
                <a:latin typeface="Open Sans"/>
                <a:ea typeface="Open Sans"/>
              </a:rPr>
              <a:t>Bullet item</a:t>
            </a:r>
            <a:endParaRPr b="0" lang="en-US" sz="1400" strike="noStrike" u="none">
              <a:solidFill>
                <a:srgbClr val="000000"/>
              </a:solidFill>
              <a:uFillTx/>
              <a:latin typeface="Arial"/>
            </a:endParaRPr>
          </a:p>
        </p:txBody>
      </p:sp>
      <p:pic>
        <p:nvPicPr>
          <p:cNvPr id="15"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Diagram or Images</a:t>
            </a:r>
            <a:endParaRPr b="0" lang="en-US" sz="2800" strike="noStrike" u="none">
              <a:solidFill>
                <a:srgbClr val="000000"/>
              </a:solidFill>
              <a:uFillTx/>
              <a:latin typeface="Arial"/>
            </a:endParaRPr>
          </a:p>
        </p:txBody>
      </p:sp>
      <p:pic>
        <p:nvPicPr>
          <p:cNvPr id="17" name="Picture 2"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
        <p:nvSpPr>
          <p:cNvPr id="1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Open Sans"/>
              </a:rPr>
              <a:t>Click to edit the outline text format</a:t>
            </a:r>
            <a:endParaRPr b="0" lang="en-US" sz="1400" strike="noStrike" u="none">
              <a:solidFill>
                <a:srgbClr val="000000"/>
              </a:solidFill>
              <a:uFillTx/>
              <a:latin typeface="Open Sans"/>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0"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2"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4"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628560" y="2074680"/>
            <a:ext cx="7886520" cy="993960"/>
          </a:xfrm>
          <a:prstGeom prst="rect">
            <a:avLst/>
          </a:prstGeom>
          <a:noFill/>
          <a:ln w="0">
            <a:noFill/>
          </a:ln>
        </p:spPr>
        <p:txBody>
          <a:bodyPr lIns="91440" rIns="91440" tIns="91440" bIns="91440" anchor="ctr">
            <a:noAutofit/>
          </a:bodyPr>
          <a:p>
            <a:pPr indent="0">
              <a:lnSpc>
                <a:spcPct val="100000"/>
              </a:lnSpc>
              <a:buNone/>
            </a:pPr>
            <a:r>
              <a:rPr b="0" lang="en-US" sz="2800" strike="noStrike" u="none">
                <a:solidFill>
                  <a:schemeClr val="dk1"/>
                </a:solidFill>
                <a:uFillTx/>
                <a:latin typeface="Open Sans"/>
                <a:ea typeface="Open Sans"/>
              </a:rPr>
              <a:t>Title Here</a:t>
            </a:r>
            <a:endParaRPr b="0" lang="en-US" sz="2800" strike="noStrike" u="none">
              <a:solidFill>
                <a:srgbClr val="000000"/>
              </a:solidFill>
              <a:uFillTx/>
              <a:latin typeface="Arial"/>
            </a:endParaRPr>
          </a:p>
        </p:txBody>
      </p:sp>
      <p:pic>
        <p:nvPicPr>
          <p:cNvPr id="26" name="Picture 1" descr="A white flower on a yellow background&#10;&#10;Description automatically generated"/>
          <p:cNvPicPr/>
          <p:nvPr/>
        </p:nvPicPr>
        <p:blipFill>
          <a:blip r:embed="rId2"/>
          <a:stretch/>
        </p:blipFill>
        <p:spPr>
          <a:xfrm>
            <a:off x="8151840" y="0"/>
            <a:ext cx="680040" cy="949680"/>
          </a:xfrm>
          <a:prstGeom prst="rect">
            <a:avLst/>
          </a:prstGeom>
          <a:noFill/>
          <a:ln w="0">
            <a:noFill/>
          </a:ln>
        </p:spPr>
      </p:pic>
    </p:spTree>
  </p:cSld>
  <p:clrMap bg1="lt1" tx1="dk1" bg2="dk2" tx2="lt2" accent1="accent1" accent2="accent2" accent3="accent3" accent4="accent4" accent5="accent5" accent6="accent6" hlink="hlink" folHlink="folHlink"/>
  <p:sldLayoutIdLst>
    <p:sldLayoutId id="2147483665" r:id="rId3"/>
  </p:sldLayoutId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image" Target="../media/image42.tif"/><Relationship Id="rId2" Type="http://schemas.openxmlformats.org/officeDocument/2006/relationships/slideLayout" Target="../slideLayouts/slideLayout19.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43.tif"/><Relationship Id="rId2" Type="http://schemas.openxmlformats.org/officeDocument/2006/relationships/slideLayout" Target="../slideLayouts/slideLayout19.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image" Target="../media/image44.tif"/><Relationship Id="rId2" Type="http://schemas.openxmlformats.org/officeDocument/2006/relationships/slideLayout" Target="../slideLayouts/slideLayout19.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9.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140.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9.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9.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9.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9.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9.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image" Target="../media/image51.png"/><Relationship Id="rId2" Type="http://schemas.microsoft.com/office/2007/relationships/hdphoto" Target="../media/hdphoto1.wdp"/><Relationship Id="rId3"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9.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9.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5.png"/><Relationship Id="rId7" Type="http://schemas.openxmlformats.org/officeDocument/2006/relationships/image" Target="../media/image56.svg"/><Relationship Id="rId8" Type="http://schemas.openxmlformats.org/officeDocument/2006/relationships/image" Target="../media/image57.png"/><Relationship Id="rId9" Type="http://schemas.openxmlformats.org/officeDocument/2006/relationships/image" Target="../media/image58.svg"/><Relationship Id="rId10" Type="http://schemas.openxmlformats.org/officeDocument/2006/relationships/image" Target="../media/image59.png"/><Relationship Id="rId11" Type="http://schemas.openxmlformats.org/officeDocument/2006/relationships/image" Target="../media/image60.svg"/><Relationship Id="rId12" Type="http://schemas.openxmlformats.org/officeDocument/2006/relationships/image" Target="../media/image61.png"/><Relationship Id="rId13" Type="http://schemas.openxmlformats.org/officeDocument/2006/relationships/image" Target="../media/image62.svg"/><Relationship Id="rId14" Type="http://schemas.openxmlformats.org/officeDocument/2006/relationships/image" Target="../media/image63.png"/><Relationship Id="rId15" Type="http://schemas.openxmlformats.org/officeDocument/2006/relationships/image" Target="../media/image64.svg"/><Relationship Id="rId16" Type="http://schemas.openxmlformats.org/officeDocument/2006/relationships/image" Target="../media/image65.png"/><Relationship Id="rId17" Type="http://schemas.openxmlformats.org/officeDocument/2006/relationships/image" Target="../media/image66.svg"/><Relationship Id="rId18" Type="http://schemas.openxmlformats.org/officeDocument/2006/relationships/slideLayout" Target="../slideLayouts/slideLayout2.xml"/><Relationship Id="rId19"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3.xml"/><Relationship Id="rId7"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hyperlink" Target="https://docs.scs.community/docs/iaas/deployment-examples/cloud-in-a-box/" TargetMode="External"/><Relationship Id="rId2"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hyperlink" Target="mailto:karsten@vanillacore.net" TargetMode="External"/><Relationship Id="rId2" Type="http://schemas.openxmlformats.org/officeDocument/2006/relationships/hyperlink" Target="https://vanillacore.net/" TargetMode="External"/><Relationship Id="rId3" Type="http://schemas.openxmlformats.org/officeDocument/2006/relationships/hyperlink" Target="https://www.linkedin.com/in/samaschke/" TargetMode="External"/><Relationship Id="rId4"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9.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9.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9.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tif"/><Relationship Id="rId5" Type="http://schemas.openxmlformats.org/officeDocument/2006/relationships/image" Target="../media/image32.tif"/><Relationship Id="rId6" Type="http://schemas.openxmlformats.org/officeDocument/2006/relationships/image" Target="../media/image33.png"/><Relationship Id="rId7" Type="http://schemas.openxmlformats.org/officeDocument/2006/relationships/image" Target="../media/image34.tif"/><Relationship Id="rId8"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9.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9.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14.tif"/><Relationship Id="rId4" Type="http://schemas.openxmlformats.org/officeDocument/2006/relationships/slideLayout" Target="../slideLayouts/slideLayout19.xml"/><Relationship Id="rId5"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9.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41.tif"/><Relationship Id="rId2" Type="http://schemas.openxmlformats.org/officeDocument/2006/relationships/slideLayout" Target="../slideLayouts/slideLayout20.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hyperlink" Target="https://kubernetes.io/docs/tasks/tools/install-kubectl/" TargetMode="External"/><Relationship Id="rId2"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Software-Architektur Training</a:t>
            </a:r>
          </a:p>
        </p:txBody>
      </p:sp>
      <p:sp>
        <p:nvSpPr>
          <p:cNvPr id="3" name="Subtitle 2"/>
          <p:cNvSpPr>
            <a:spLocks noGrp="1"/>
          </p:cNvSpPr>
          <p:nvPr>
            <p:ph type="subTitle"/>
          </p:nvPr>
        </p:nvSpPr>
        <p:spPr/>
        <p:txBody>
          <a:bodyPr/>
          <a:lstStyle/>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400" b="0">
                <a:solidFill>
                  <a:srgbClr val="444444"/>
                </a:solidFill>
                <a:latin typeface="Open Sans"/>
              </a:rPr>
              <a:t>Software-Architektur Training</a:t>
            </a:r>
          </a:p>
        </p:txBody>
      </p:sp>
      <p:sp>
        <p:nvSpPr>
          <p:cNvPr id="3" name="Subtitle 2"/>
          <p:cNvSpPr>
            <a:spLocks noGrp="1"/>
          </p:cNvSpPr>
          <p:nvPr>
            <p:ph type="subTitle"/>
          </p:nvPr>
        </p:nvSpPr>
        <p:spPr/>
        <p:txBody>
          <a:bodyPr/>
          <a:lstStyl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SOLID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 Responsibility - Eine Klasse, eine Verantwortung</a:t>
            </a:r>
          </a:p>
          <a:p>
            <a:pPr>
              <a:spcBef>
                <a:spcPts val="400"/>
              </a:spcBef>
              <a:spcAft>
                <a:spcPts val="1000"/>
              </a:spcAft>
              <a:defRPr sz="1800">
                <a:latin typeface="Open Sans Light"/>
              </a:defRPr>
            </a:pPr>
            <a:r>
              <a:t>Open/Closed - Offen für Erweiterung, geschlossen für Änderung</a:t>
            </a:r>
          </a:p>
          <a:p>
            <a:pPr>
              <a:spcBef>
                <a:spcPts val="400"/>
              </a:spcBef>
              <a:spcAft>
                <a:spcPts val="1000"/>
              </a:spcAft>
              <a:defRPr sz="1800">
                <a:latin typeface="Open Sans Light"/>
              </a:defRPr>
            </a:pPr>
            <a:r>
              <a:t>Liskov Substitution - Austauschbarkeit von Subtypen</a:t>
            </a:r>
          </a:p>
          <a:p>
            <a:pPr>
              <a:spcBef>
                <a:spcPts val="400"/>
              </a:spcBef>
              <a:spcAft>
                <a:spcPts val="1000"/>
              </a:spcAft>
              <a:defRPr sz="1800">
                <a:latin typeface="Open Sans Light"/>
              </a:defRPr>
            </a:pPr>
            <a:r>
              <a:t>Interface Segregation - Kleine, spezifische Interfaces</a:t>
            </a:r>
          </a:p>
          <a:p>
            <a:pPr>
              <a:spcBef>
                <a:spcPts val="400"/>
              </a:spcBef>
              <a:spcAft>
                <a:spcPts val="1000"/>
              </a:spcAft>
              <a:defRPr sz="1800">
                <a:latin typeface="Open Sans Light"/>
              </a:defRPr>
            </a:pPr>
            <a:r>
              <a:t>Dependency Inversion - Abhängigkeit von Abstraktionen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SOLID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 Responsibility - Eine Klasse, eine Verantwortung</a:t>
            </a:r>
          </a:p>
          <a:p>
            <a:pPr>
              <a:spcBef>
                <a:spcPts val="400"/>
              </a:spcBef>
              <a:spcAft>
                <a:spcPts val="1000"/>
              </a:spcAft>
              <a:defRPr sz="1800">
                <a:latin typeface="Open Sans Light"/>
              </a:defRPr>
            </a:pPr>
            <a:r>
              <a:t>Open/Closed - Offen für Erweiterung, geschlossen für Änderung</a:t>
            </a:r>
          </a:p>
          <a:p>
            <a:pPr>
              <a:spcBef>
                <a:spcPts val="400"/>
              </a:spcBef>
              <a:spcAft>
                <a:spcPts val="1000"/>
              </a:spcAft>
              <a:defRPr sz="1800">
                <a:latin typeface="Open Sans Light"/>
              </a:defRPr>
            </a:pPr>
            <a:r>
              <a:t>Liskov Substitution - Austauschbarkeit von Subtypen</a:t>
            </a:r>
          </a:p>
          <a:p>
            <a:pPr>
              <a:spcBef>
                <a:spcPts val="400"/>
              </a:spcBef>
              <a:spcAft>
                <a:spcPts val="1000"/>
              </a:spcAft>
              <a:defRPr sz="1800">
                <a:latin typeface="Open Sans Light"/>
              </a:defRPr>
            </a:pPr>
            <a:r>
              <a:t>Interface Segregation - Kleine, spezifische Interfaces</a:t>
            </a:r>
          </a:p>
          <a:p>
            <a:pPr>
              <a:spcBef>
                <a:spcPts val="400"/>
              </a:spcBef>
              <a:spcAft>
                <a:spcPts val="1000"/>
              </a:spcAft>
              <a:defRPr sz="1800">
                <a:latin typeface="Open Sans Light"/>
              </a:defRPr>
            </a:pPr>
            <a:r>
              <a:t>Dependency Inversion - Abhängigkeit von Abstraktionen</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Kubernetes Architecture: Nodes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Nodes</a:t>
            </a:r>
            <a:endParaRPr b="0" lang="en-US" sz="2800" strike="noStrike" u="none">
              <a:solidFill>
                <a:srgbClr val="000000"/>
              </a:solidFill>
              <a:uFillTx/>
              <a:latin typeface="Arial"/>
            </a:endParaRPr>
          </a:p>
        </p:txBody>
      </p:sp>
      <p:sp>
        <p:nvSpPr>
          <p:cNvPr id="38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Execution of Workloads: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en-US" sz="1400" strike="noStrike" u="none">
                <a:solidFill>
                  <a:schemeClr val="dk2"/>
                </a:solidFill>
                <a:uFillTx/>
                <a:latin typeface="Open Sans"/>
                <a:ea typeface="Open Sans"/>
              </a:rPr>
              <a:t>VMs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Trebuchet MS"/>
              <a:buChar char="○"/>
            </a:pPr>
            <a:r>
              <a:rPr b="0" lang="en-US" sz="1400" strike="noStrike" u="none">
                <a:solidFill>
                  <a:schemeClr val="dk2"/>
                </a:solidFill>
                <a:uFillTx/>
                <a:latin typeface="Open Sans"/>
                <a:ea typeface="Open Sans"/>
              </a:rPr>
              <a:t>Bare Metal</a:t>
            </a:r>
            <a:endParaRPr b="0" lang="en-US" sz="1400" strike="noStrike" u="none">
              <a:solidFill>
                <a:srgbClr val="000000"/>
              </a:solidFill>
              <a:uFillTx/>
              <a:latin typeface="Arial"/>
            </a:endParaRPr>
          </a:p>
          <a:p>
            <a:pPr indent="0">
              <a:lnSpc>
                <a:spcPct val="115000"/>
              </a:lnSpc>
              <a:spcBef>
                <a:spcPts val="1599"/>
              </a:spcBef>
              <a:buNone/>
            </a:pPr>
            <a:endParaRPr b="0" lang="en-US" sz="1400" strike="noStrike" u="none">
              <a:solidFill>
                <a:srgbClr val="000000"/>
              </a:solidFill>
              <a:uFillTx/>
              <a:latin typeface="Open Sans"/>
            </a:endParaRPr>
          </a:p>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Kinds of Nodes: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en-US" sz="1400" strike="noStrike" u="none">
                <a:solidFill>
                  <a:schemeClr val="dk2"/>
                </a:solidFill>
                <a:uFillTx/>
                <a:latin typeface="Open Sans"/>
                <a:ea typeface="Open Sans"/>
              </a:rPr>
              <a:t>Controlplane Nodes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Trebuchet MS"/>
              <a:buChar char="○"/>
            </a:pPr>
            <a:r>
              <a:rPr b="0" lang="en-US" sz="1400" strike="noStrike" u="none">
                <a:solidFill>
                  <a:schemeClr val="dk2"/>
                </a:solidFill>
                <a:uFillTx/>
                <a:latin typeface="Open Sans"/>
                <a:ea typeface="Open Sans"/>
              </a:rPr>
              <a:t>Worker Nodes</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431" dur="indefinite" restart="never" nodeType="tmRoot">
          <p:childTnLst>
            <p:seq>
              <p:cTn id="1432" dur="indefinite" nodeType="mainSeq">
                <p:childTnLst>
                  <p:par>
                    <p:cTn id="1433" fill="hold">
                      <p:stCondLst>
                        <p:cond delay="indefinite"/>
                      </p:stCondLst>
                      <p:childTnLst>
                        <p:par>
                          <p:cTn id="1434" fill="hold">
                            <p:stCondLst>
                              <p:cond delay="0"/>
                            </p:stCondLst>
                            <p:childTnLst>
                              <p:par>
                                <p:cTn id="1435" nodeType="clickEffect" fill="hold" presetClass="entr" presetID="1">
                                  <p:stCondLst>
                                    <p:cond delay="0"/>
                                  </p:stCondLst>
                                  <p:childTnLst>
                                    <p:set>
                                      <p:cBhvr>
                                        <p:cTn id="143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1437" fill="hold">
                      <p:stCondLst>
                        <p:cond delay="indefinite"/>
                      </p:stCondLst>
                      <p:childTnLst>
                        <p:par>
                          <p:cTn id="1438" fill="hold">
                            <p:stCondLst>
                              <p:cond delay="0"/>
                            </p:stCondLst>
                            <p:childTnLst>
                              <p:par>
                                <p:cTn id="1439" nodeType="clickEffect" fill="hold" presetClass="entr" presetID="1">
                                  <p:stCondLst>
                                    <p:cond delay="0"/>
                                  </p:stCondLst>
                                  <p:childTnLst>
                                    <p:set>
                                      <p:cBhvr>
                                        <p:cTn id="144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441" fill="hold">
                      <p:stCondLst>
                        <p:cond delay="indefinite"/>
                      </p:stCondLst>
                      <p:childTnLst>
                        <p:par>
                          <p:cTn id="1442" fill="hold">
                            <p:stCondLst>
                              <p:cond delay="0"/>
                            </p:stCondLst>
                            <p:childTnLst>
                              <p:par>
                                <p:cTn id="1443" nodeType="clickEffect" fill="hold" presetClass="entr" presetID="1">
                                  <p:stCondLst>
                                    <p:cond delay="0"/>
                                  </p:stCondLst>
                                  <p:childTnLst>
                                    <p:set>
                                      <p:cBhvr>
                                        <p:cTn id="144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384">
                                            <p:txEl>
                                              <p:pRg st="4" end="4"/>
                                            </p:txEl>
                                          </p:spTgt>
                                        </p:tgtEl>
                                        <p:attrNameLst>
                                          <p:attrName>style.visibility</p:attrName>
                                        </p:attrNameLst>
                                      </p:cBhvr>
                                      <p:to>
                                        <p:strVal val="visible"/>
                                      </p:to>
                                    </p:set>
                                  </p:childTnLst>
                                </p:cTn>
                              </p:par>
                            </p:childTnLst>
                          </p:cTn>
                        </p:par>
                      </p:childTnLst>
                    </p:cTn>
                  </p:par>
                  <p:par>
                    <p:cTn id="1449" fill="hold">
                      <p:stCondLst>
                        <p:cond delay="indefinite"/>
                      </p:stCondLst>
                      <p:childTnLst>
                        <p:par>
                          <p:cTn id="1450" fill="hold">
                            <p:stCondLst>
                              <p:cond delay="0"/>
                            </p:stCondLst>
                            <p:childTnLst>
                              <p:par>
                                <p:cTn id="1451" nodeType="clickEffect" fill="hold" presetClass="entr" presetID="1">
                                  <p:stCondLst>
                                    <p:cond delay="0"/>
                                  </p:stCondLst>
                                  <p:childTnLst>
                                    <p:set>
                                      <p:cBhvr>
                                        <p:cTn id="1452"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par>
                    <p:cTn id="1453" fill="hold">
                      <p:stCondLst>
                        <p:cond delay="indefinite"/>
                      </p:stCondLst>
                      <p:childTnLst>
                        <p:par>
                          <p:cTn id="1454" fill="hold">
                            <p:stCondLst>
                              <p:cond delay="0"/>
                            </p:stCondLst>
                            <p:childTnLst>
                              <p:par>
                                <p:cTn id="1455" nodeType="clickEffect" fill="hold" presetClass="entr" presetID="1">
                                  <p:stCondLst>
                                    <p:cond delay="0"/>
                                  </p:stCondLst>
                                  <p:childTnLst>
                                    <p:set>
                                      <p:cBhvr>
                                        <p:cTn id="1456" dur="1" fill="hold">
                                          <p:stCondLst>
                                            <p:cond delay="0"/>
                                          </p:stCondLst>
                                        </p:cTn>
                                        <p:tgtEl>
                                          <p:spTgt spid="38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Controlplanes</a:t>
            </a:r>
            <a:endParaRPr b="0" lang="en-US" sz="2800" strike="noStrike" u="none">
              <a:solidFill>
                <a:srgbClr val="000000"/>
              </a:solidFill>
              <a:uFillTx/>
              <a:latin typeface="Arial"/>
            </a:endParaRPr>
          </a:p>
        </p:txBody>
      </p:sp>
      <p:sp>
        <p:nvSpPr>
          <p:cNvPr id="386" name="PlaceHolder 2"/>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marL="457200" indent="-317520">
              <a:lnSpc>
                <a:spcPct val="115000"/>
              </a:lnSpc>
              <a:buClr>
                <a:srgbClr val="595959"/>
              </a:buClr>
              <a:buFont typeface="Arial"/>
              <a:buChar char="•"/>
            </a:pPr>
            <a:r>
              <a:rPr b="0" lang="en-US" sz="1400" strike="noStrike" u="none">
                <a:solidFill>
                  <a:schemeClr val="dk2"/>
                </a:solidFill>
                <a:uFillTx/>
                <a:latin typeface="Open Sans"/>
                <a:ea typeface="Open Sans"/>
              </a:rPr>
              <a:t>Tasks</a:t>
            </a:r>
            <a:endParaRPr b="0" lang="en-US" sz="1400" strike="noStrike" u="none">
              <a:solidFill>
                <a:srgbClr val="000000"/>
              </a:solidFill>
              <a:uFillTx/>
              <a:latin typeface="Open Sans"/>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a:ea typeface="Open Sans"/>
              </a:rPr>
              <a:t>Creation and Execution of System Services and Components</a:t>
            </a:r>
            <a:endParaRPr b="0" lang="en-US" sz="1200" strike="noStrike" u="none">
              <a:solidFill>
                <a:srgbClr val="000000"/>
              </a:solidFill>
              <a:uFillTx/>
              <a:latin typeface="Arial"/>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a:ea typeface="Open Sans"/>
              </a:rPr>
              <a:t>Controlling the System</a:t>
            </a:r>
            <a:endParaRPr b="0" lang="en-US" sz="1200" strike="noStrike" u="none">
              <a:solidFill>
                <a:srgbClr val="000000"/>
              </a:solidFill>
              <a:uFillTx/>
              <a:latin typeface="Arial"/>
            </a:endParaRPr>
          </a:p>
          <a:p>
            <a:pPr indent="0">
              <a:lnSpc>
                <a:spcPct val="115000"/>
              </a:lnSpc>
              <a:spcBef>
                <a:spcPts val="1599"/>
              </a:spcBef>
              <a:buNone/>
            </a:pPr>
            <a:endParaRPr b="0" lang="en-US" sz="1200" strike="noStrike" u="none">
              <a:solidFill>
                <a:srgbClr val="000000"/>
              </a:solidFill>
              <a:uFillTx/>
              <a:latin typeface="Open Sans"/>
            </a:endParaRPr>
          </a:p>
          <a:p>
            <a:pPr lvl="1" marL="171360" indent="-171360">
              <a:lnSpc>
                <a:spcPct val="115000"/>
              </a:lnSpc>
              <a:spcBef>
                <a:spcPts val="1599"/>
              </a:spcBef>
              <a:buClr>
                <a:srgbClr val="595959"/>
              </a:buClr>
              <a:buFont typeface="Arial"/>
              <a:buChar char="•"/>
            </a:pPr>
            <a:r>
              <a:rPr b="0" lang="en-US" sz="1200" strike="noStrike" u="none">
                <a:solidFill>
                  <a:schemeClr val="dk2"/>
                </a:solidFill>
                <a:uFillTx/>
                <a:latin typeface="Open Sans"/>
                <a:ea typeface="Open Sans"/>
              </a:rPr>
              <a:t>Typically no workloads</a:t>
            </a:r>
            <a:endParaRPr b="0" lang="en-US" sz="1200" strike="noStrike" u="none">
              <a:solidFill>
                <a:srgbClr val="000000"/>
              </a:solidFill>
              <a:uFillTx/>
              <a:latin typeface="Arial"/>
            </a:endParaRPr>
          </a:p>
          <a:p>
            <a:pPr indent="0">
              <a:lnSpc>
                <a:spcPct val="115000"/>
              </a:lnSpc>
              <a:spcBef>
                <a:spcPts val="1599"/>
              </a:spcBef>
              <a:buNone/>
            </a:pPr>
            <a:endParaRPr b="0" lang="en-US" sz="1200" strike="noStrike" u="none">
              <a:solidFill>
                <a:srgbClr val="000000"/>
              </a:solidFill>
              <a:uFillTx/>
              <a:latin typeface="Open Sans"/>
            </a:endParaRPr>
          </a:p>
        </p:txBody>
      </p:sp>
      <p:sp>
        <p:nvSpPr>
          <p:cNvPr id="38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457200" indent="-317520">
              <a:lnSpc>
                <a:spcPct val="115000"/>
              </a:lnSpc>
              <a:buClr>
                <a:srgbClr val="595959"/>
              </a:buClr>
              <a:buFont typeface="Arial"/>
              <a:buChar char="•"/>
            </a:pPr>
            <a:r>
              <a:rPr b="0" lang="en-US" sz="1400" strike="noStrike" u="none">
                <a:solidFill>
                  <a:schemeClr val="dk2"/>
                </a:solidFill>
                <a:uFillTx/>
                <a:latin typeface="Open Sans Medium"/>
                <a:ea typeface="Open Sans Medium"/>
              </a:rPr>
              <a:t>Components</a:t>
            </a:r>
            <a:endParaRPr b="0" lang="en-US" sz="1400" strike="noStrike" u="none">
              <a:solidFill>
                <a:srgbClr val="000000"/>
              </a:solidFill>
              <a:uFillTx/>
              <a:latin typeface="Open Sans"/>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Medium"/>
                <a:ea typeface="Open Sans Medium"/>
              </a:rPr>
              <a:t>API-Server</a:t>
            </a:r>
            <a:endParaRPr b="0" lang="en-US" sz="1200" strike="noStrike" u="none">
              <a:solidFill>
                <a:srgbClr val="000000"/>
              </a:solidFill>
              <a:uFillTx/>
              <a:latin typeface="Arial"/>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Medium"/>
                <a:ea typeface="Open Sans Medium"/>
              </a:rPr>
              <a:t>Controller Manager</a:t>
            </a:r>
            <a:endParaRPr b="0" lang="en-US" sz="1200" strike="noStrike" u="none">
              <a:solidFill>
                <a:srgbClr val="000000"/>
              </a:solidFill>
              <a:uFillTx/>
              <a:latin typeface="Arial"/>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Medium"/>
                <a:ea typeface="Open Sans Medium"/>
              </a:rPr>
              <a:t>Scheduler</a:t>
            </a:r>
            <a:endParaRPr b="0" lang="en-US" sz="1200" strike="noStrike" u="none">
              <a:solidFill>
                <a:srgbClr val="000000"/>
              </a:solidFill>
              <a:uFillTx/>
              <a:latin typeface="Arial"/>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Medium"/>
                <a:ea typeface="Open Sans Medium"/>
              </a:rPr>
              <a:t>Control Panel(s)</a:t>
            </a:r>
            <a:endParaRPr b="0" lang="en-US" sz="1200" strike="noStrike" u="none">
              <a:solidFill>
                <a:srgbClr val="000000"/>
              </a:solidFill>
              <a:uFillTx/>
              <a:latin typeface="Arial"/>
            </a:endParaRPr>
          </a:p>
          <a:p>
            <a:pPr lvl="1" marL="914400" indent="-304920">
              <a:lnSpc>
                <a:spcPct val="115000"/>
              </a:lnSpc>
              <a:spcBef>
                <a:spcPts val="1599"/>
              </a:spcBef>
              <a:buClr>
                <a:srgbClr val="595959"/>
              </a:buClr>
              <a:buFont typeface="Arial"/>
              <a:buChar char="•"/>
            </a:pPr>
            <a:r>
              <a:rPr b="0" lang="en-US" sz="1200" strike="noStrike" u="none">
                <a:solidFill>
                  <a:schemeClr val="dk2"/>
                </a:solidFill>
                <a:uFillTx/>
                <a:latin typeface="Open Sans Medium"/>
                <a:ea typeface="Open Sans Medium"/>
              </a:rPr>
              <a:t>etcd</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457" dur="indefinite" restart="never" nodeType="tmRoot">
          <p:childTnLst>
            <p:seq>
              <p:cTn id="1458" dur="indefinite" nodeType="mainSeq">
                <p:childTnLst>
                  <p:par>
                    <p:cTn id="1459" fill="hold">
                      <p:stCondLst>
                        <p:cond delay="0"/>
                      </p:stCondLst>
                      <p:childTnLst>
                        <p:par>
                          <p:cTn id="1460" fill="hold">
                            <p:stCondLst>
                              <p:cond delay="0"/>
                            </p:stCondLst>
                            <p:childTnLst>
                              <p:par>
                                <p:cTn id="1461" nodeType="withEffect" fill="hold" presetClass="entr" presetID="1">
                                  <p:stCondLst>
                                    <p:cond delay="0"/>
                                  </p:stCondLst>
                                  <p:childTnLst>
                                    <p:set>
                                      <p:cBhvr>
                                        <p:cTn id="1462" dur="1" fill="hold">
                                          <p:stCondLst>
                                            <p:cond delay="0"/>
                                          </p:stCondLst>
                                        </p:cTn>
                                        <p:tgtEl>
                                          <p:spTgt spid="386">
                                            <p:txEl>
                                              <p:pRg st="1" end="1"/>
                                            </p:txEl>
                                          </p:spTgt>
                                        </p:tgtEl>
                                        <p:attrNameLst>
                                          <p:attrName>style.visibility</p:attrName>
                                        </p:attrNameLst>
                                      </p:cBhvr>
                                      <p:to>
                                        <p:strVal val="visible"/>
                                      </p:to>
                                    </p:set>
                                  </p:childTnLst>
                                </p:cTn>
                              </p:par>
                              <p:par>
                                <p:cTn id="1463" nodeType="withEffect" fill="hold" presetClass="entr" presetID="1">
                                  <p:stCondLst>
                                    <p:cond delay="0"/>
                                  </p:stCondLst>
                                  <p:childTnLst>
                                    <p:set>
                                      <p:cBhvr>
                                        <p:cTn id="1464" dur="1" fill="hold">
                                          <p:stCondLst>
                                            <p:cond delay="0"/>
                                          </p:stCondLst>
                                        </p:cTn>
                                        <p:tgtEl>
                                          <p:spTgt spid="386">
                                            <p:txEl>
                                              <p:pRg st="2" end="2"/>
                                            </p:txEl>
                                          </p:spTgt>
                                        </p:tgtEl>
                                        <p:attrNameLst>
                                          <p:attrName>style.visibility</p:attrName>
                                        </p:attrNameLst>
                                      </p:cBhvr>
                                      <p:to>
                                        <p:strVal val="visible"/>
                                      </p:to>
                                    </p:set>
                                  </p:childTnLst>
                                </p:cTn>
                              </p:par>
                              <p:par>
                                <p:cTn id="1465" nodeType="withEffect" fill="hold" presetClass="entr" presetID="1">
                                  <p:stCondLst>
                                    <p:cond delay="0"/>
                                  </p:stCondLst>
                                  <p:childTnLst>
                                    <p:set>
                                      <p:cBhvr>
                                        <p:cTn id="1466" dur="1" fill="hold">
                                          <p:stCondLst>
                                            <p:cond delay="0"/>
                                          </p:stCondLst>
                                        </p:cTn>
                                        <p:tgtEl>
                                          <p:spTgt spid="386">
                                            <p:txEl>
                                              <p:pRg st="0" end="0"/>
                                            </p:txEl>
                                          </p:spTgt>
                                        </p:tgtEl>
                                        <p:attrNameLst>
                                          <p:attrName>style.visibility</p:attrName>
                                        </p:attrNameLst>
                                      </p:cBhvr>
                                      <p:to>
                                        <p:strVal val="visible"/>
                                      </p:to>
                                    </p:set>
                                  </p:childTnLst>
                                </p:cTn>
                              </p:par>
                            </p:childTnLst>
                          </p:cTn>
                        </p:par>
                      </p:childTnLst>
                    </p:cTn>
                  </p:par>
                  <p:par>
                    <p:cTn id="1467" fill="hold">
                      <p:stCondLst>
                        <p:cond delay="indefinite"/>
                      </p:stCondLst>
                      <p:childTnLst>
                        <p:par>
                          <p:cTn id="1468" fill="hold">
                            <p:stCondLst>
                              <p:cond delay="0"/>
                            </p:stCondLst>
                            <p:childTnLst>
                              <p:par>
                                <p:cTn id="1469" nodeType="clickEffect" fill="hold" presetClass="entr" presetID="1">
                                  <p:stCondLst>
                                    <p:cond delay="0"/>
                                  </p:stCondLst>
                                  <p:childTnLst>
                                    <p:set>
                                      <p:cBhvr>
                                        <p:cTn id="1470" dur="1" fill="hold">
                                          <p:stCondLst>
                                            <p:cond delay="0"/>
                                          </p:stCondLst>
                                        </p:cTn>
                                        <p:tgtEl>
                                          <p:spTgt spid="386">
                                            <p:txEl>
                                              <p:pRg st="4" end="4"/>
                                            </p:txEl>
                                          </p:spTgt>
                                        </p:tgtEl>
                                        <p:attrNameLst>
                                          <p:attrName>style.visibility</p:attrName>
                                        </p:attrNameLst>
                                      </p:cBhvr>
                                      <p:to>
                                        <p:strVal val="visible"/>
                                      </p:to>
                                    </p:set>
                                  </p:childTnLst>
                                </p:cTn>
                              </p:par>
                            </p:childTnLst>
                          </p:cTn>
                        </p:par>
                      </p:childTnLst>
                    </p:cTn>
                  </p:par>
                  <p:par>
                    <p:cTn id="1471" fill="hold">
                      <p:stCondLst>
                        <p:cond delay="indefinite"/>
                      </p:stCondLst>
                      <p:childTnLst>
                        <p:par>
                          <p:cTn id="1472" fill="hold">
                            <p:stCondLst>
                              <p:cond delay="0"/>
                            </p:stCondLst>
                            <p:childTnLst>
                              <p:par>
                                <p:cTn id="1473" nodeType="clickEffect" fill="hold" presetClass="entr" presetID="1">
                                  <p:stCondLst>
                                    <p:cond delay="0"/>
                                  </p:stCondLst>
                                  <p:childTnLst>
                                    <p:set>
                                      <p:cBhvr>
                                        <p:cTn id="1474" dur="1" fill="hold">
                                          <p:stCondLst>
                                            <p:cond delay="0"/>
                                          </p:stCondLst>
                                        </p:cTn>
                                        <p:tgtEl>
                                          <p:spTgt spid="387">
                                            <p:txEl>
                                              <p:pRg st="0" end="0"/>
                                            </p:txEl>
                                          </p:spTgt>
                                        </p:tgtEl>
                                        <p:attrNameLst>
                                          <p:attrName>style.visibility</p:attrName>
                                        </p:attrNameLst>
                                      </p:cBhvr>
                                      <p:to>
                                        <p:strVal val="visible"/>
                                      </p:to>
                                    </p:set>
                                  </p:childTnLst>
                                </p:cTn>
                              </p:par>
                              <p:par>
                                <p:cTn id="1475" nodeType="withEffect" fill="hold" presetClass="entr" presetID="1">
                                  <p:stCondLst>
                                    <p:cond delay="0"/>
                                  </p:stCondLst>
                                  <p:childTnLst>
                                    <p:set>
                                      <p:cBhvr>
                                        <p:cTn id="1476"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477" fill="hold">
                      <p:stCondLst>
                        <p:cond delay="indefinite"/>
                      </p:stCondLst>
                      <p:childTnLst>
                        <p:par>
                          <p:cTn id="1478" fill="hold">
                            <p:stCondLst>
                              <p:cond delay="0"/>
                            </p:stCondLst>
                            <p:childTnLst>
                              <p:par>
                                <p:cTn id="1479" nodeType="clickEffect" fill="hold" presetClass="entr" presetID="1">
                                  <p:stCondLst>
                                    <p:cond delay="0"/>
                                  </p:stCondLst>
                                  <p:childTnLst>
                                    <p:set>
                                      <p:cBhvr>
                                        <p:cTn id="1480"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481" fill="hold">
                      <p:stCondLst>
                        <p:cond delay="indefinite"/>
                      </p:stCondLst>
                      <p:childTnLst>
                        <p:par>
                          <p:cTn id="1482" fill="hold">
                            <p:stCondLst>
                              <p:cond delay="0"/>
                            </p:stCondLst>
                            <p:childTnLst>
                              <p:par>
                                <p:cTn id="1483" nodeType="clickEffect" fill="hold" presetClass="entr" presetID="1">
                                  <p:stCondLst>
                                    <p:cond delay="0"/>
                                  </p:stCondLst>
                                  <p:childTnLst>
                                    <p:set>
                                      <p:cBhvr>
                                        <p:cTn id="1484"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485" fill="hold">
                      <p:stCondLst>
                        <p:cond delay="indefinite"/>
                      </p:stCondLst>
                      <p:childTnLst>
                        <p:par>
                          <p:cTn id="1486" fill="hold">
                            <p:stCondLst>
                              <p:cond delay="0"/>
                            </p:stCondLst>
                            <p:childTnLst>
                              <p:par>
                                <p:cTn id="1487" nodeType="clickEffect" fill="hold" presetClass="entr" presetID="1">
                                  <p:stCondLst>
                                    <p:cond delay="0"/>
                                  </p:stCondLst>
                                  <p:childTnLst>
                                    <p:set>
                                      <p:cBhvr>
                                        <p:cTn id="1488"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489" fill="hold">
                      <p:stCondLst>
                        <p:cond delay="indefinite"/>
                      </p:stCondLst>
                      <p:childTnLst>
                        <p:par>
                          <p:cTn id="1490" fill="hold">
                            <p:stCondLst>
                              <p:cond delay="0"/>
                            </p:stCondLst>
                            <p:childTnLst>
                              <p:par>
                                <p:cTn id="1491" nodeType="clickEffect" fill="hold" presetClass="entr" presetID="1">
                                  <p:stCondLst>
                                    <p:cond delay="0"/>
                                  </p:stCondLst>
                                  <p:childTnLst>
                                    <p:set>
                                      <p:cBhvr>
                                        <p:cTn id="1492" dur="1" fill="hold">
                                          <p:stCondLst>
                                            <p:cond delay="0"/>
                                          </p:stCondLst>
                                        </p:cTn>
                                        <p:tgtEl>
                                          <p:spTgt spid="38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Controlplane</a:t>
            </a:r>
            <a:endParaRPr b="0" lang="en-US" sz="2800" strike="noStrike" u="none">
              <a:solidFill>
                <a:srgbClr val="000000"/>
              </a:solidFill>
              <a:uFillTx/>
              <a:latin typeface="Arial"/>
            </a:endParaRPr>
          </a:p>
        </p:txBody>
      </p:sp>
      <p:sp>
        <p:nvSpPr>
          <p:cNvPr id="38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sp>
        <p:nvSpPr>
          <p:cNvPr id="390" name="Rechteck 11"/>
          <p:cNvSpPr/>
          <p:nvPr/>
        </p:nvSpPr>
        <p:spPr>
          <a:xfrm>
            <a:off x="1810440" y="1762560"/>
            <a:ext cx="5477040" cy="2985840"/>
          </a:xfrm>
          <a:prstGeom prst="rect">
            <a:avLst/>
          </a:prstGeom>
          <a:no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391" name="Magnetplattenspeicher 12"/>
          <p:cNvSpPr/>
          <p:nvPr/>
        </p:nvSpPr>
        <p:spPr>
          <a:xfrm>
            <a:off x="2084760" y="4034160"/>
            <a:ext cx="2239920" cy="630720"/>
          </a:xfrm>
          <a:prstGeom prst="flowChartMagneticDisk">
            <a:avLst/>
          </a:prstGeom>
          <a:solidFill>
            <a:srgbClr val="212121"/>
          </a:solidFill>
          <a:ln>
            <a:solidFill>
              <a:srgbClr val="181818"/>
            </a:solidFill>
            <a:round/>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etcd</a:t>
            </a:r>
            <a:endParaRPr b="0" lang="en-US" sz="1800" strike="noStrike" u="none">
              <a:solidFill>
                <a:srgbClr val="ffffff"/>
              </a:solidFill>
              <a:uFillTx/>
              <a:latin typeface="Arial"/>
            </a:endParaRPr>
          </a:p>
        </p:txBody>
      </p:sp>
      <p:sp>
        <p:nvSpPr>
          <p:cNvPr id="392" name="Rechteck 13"/>
          <p:cNvSpPr/>
          <p:nvPr/>
        </p:nvSpPr>
        <p:spPr>
          <a:xfrm>
            <a:off x="1993320" y="1988640"/>
            <a:ext cx="2331360" cy="166104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Controller Manager</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393" name="Rechteck 14"/>
          <p:cNvSpPr/>
          <p:nvPr/>
        </p:nvSpPr>
        <p:spPr>
          <a:xfrm>
            <a:off x="4742640" y="1988640"/>
            <a:ext cx="2331360" cy="166104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API Server</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394" name="Rechteck 15"/>
          <p:cNvSpPr/>
          <p:nvPr/>
        </p:nvSpPr>
        <p:spPr>
          <a:xfrm>
            <a:off x="4752000" y="4026240"/>
            <a:ext cx="2331360" cy="630720"/>
          </a:xfrm>
          <a:prstGeom prst="rect">
            <a:avLst/>
          </a:prstGeom>
          <a:solidFill>
            <a:srgbClr val="6e9e3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Scheduler</a:t>
            </a:r>
            <a:endParaRPr b="0" lang="en-US" sz="1800" strike="noStrike" u="none">
              <a:solidFill>
                <a:srgbClr val="ffffff"/>
              </a:solidFill>
              <a:uFillTx/>
              <a:latin typeface="Arial"/>
            </a:endParaRPr>
          </a:p>
        </p:txBody>
      </p:sp>
      <p:sp>
        <p:nvSpPr>
          <p:cNvPr id="395" name="Rechteck 16"/>
          <p:cNvSpPr/>
          <p:nvPr/>
        </p:nvSpPr>
        <p:spPr>
          <a:xfrm>
            <a:off x="2212920" y="25815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dk1"/>
                </a:solidFill>
                <a:uFillTx/>
                <a:latin typeface="Source Sans Pro"/>
                <a:ea typeface="Source Sans Pro"/>
              </a:rPr>
              <a:t>Deployment Controller</a:t>
            </a:r>
            <a:endParaRPr b="0" lang="en-US" sz="1050" strike="noStrike" u="none">
              <a:solidFill>
                <a:srgbClr val="000000"/>
              </a:solidFill>
              <a:uFillTx/>
              <a:latin typeface="Arial"/>
            </a:endParaRPr>
          </a:p>
        </p:txBody>
      </p:sp>
      <p:sp>
        <p:nvSpPr>
          <p:cNvPr id="396" name="Rechteck 18"/>
          <p:cNvSpPr/>
          <p:nvPr/>
        </p:nvSpPr>
        <p:spPr>
          <a:xfrm>
            <a:off x="2203560" y="30909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dk1"/>
                </a:solidFill>
                <a:uFillTx/>
                <a:latin typeface="Source Sans Pro"/>
                <a:ea typeface="Source Sans Pro"/>
              </a:rPr>
              <a:t>ReplicaSet Controller</a:t>
            </a:r>
            <a:endParaRPr b="0" lang="en-US" sz="1050" strike="noStrike" u="none">
              <a:solidFill>
                <a:srgbClr val="000000"/>
              </a:solidFill>
              <a:uFillTx/>
              <a:latin typeface="Arial"/>
            </a:endParaRPr>
          </a:p>
        </p:txBody>
      </p:sp>
      <p:sp>
        <p:nvSpPr>
          <p:cNvPr id="397" name="Rechteck 19"/>
          <p:cNvSpPr/>
          <p:nvPr/>
        </p:nvSpPr>
        <p:spPr>
          <a:xfrm>
            <a:off x="4962240" y="242748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dk1"/>
                </a:solidFill>
                <a:uFillTx/>
                <a:latin typeface="Source Sans Pro"/>
                <a:ea typeface="Source Sans Pro"/>
              </a:rPr>
              <a:t>Deployment</a:t>
            </a:r>
            <a:endParaRPr b="0" lang="en-US" sz="1050" strike="noStrike" u="none">
              <a:solidFill>
                <a:srgbClr val="000000"/>
              </a:solidFill>
              <a:uFillTx/>
              <a:latin typeface="Arial"/>
            </a:endParaRPr>
          </a:p>
        </p:txBody>
      </p:sp>
      <p:sp>
        <p:nvSpPr>
          <p:cNvPr id="398" name="Rechteck 20"/>
          <p:cNvSpPr/>
          <p:nvPr/>
        </p:nvSpPr>
        <p:spPr>
          <a:xfrm>
            <a:off x="4962240" y="282276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dk1"/>
                </a:solidFill>
                <a:uFillTx/>
                <a:latin typeface="Source Sans Pro"/>
                <a:ea typeface="Source Sans Pro"/>
              </a:rPr>
              <a:t>ReplicaSet</a:t>
            </a:r>
            <a:endParaRPr b="0" lang="en-US" sz="1050" strike="noStrike" u="none">
              <a:solidFill>
                <a:srgbClr val="000000"/>
              </a:solidFill>
              <a:uFillTx/>
              <a:latin typeface="Arial"/>
            </a:endParaRPr>
          </a:p>
        </p:txBody>
      </p:sp>
      <p:sp>
        <p:nvSpPr>
          <p:cNvPr id="399" name="Rechteck 21"/>
          <p:cNvSpPr/>
          <p:nvPr/>
        </p:nvSpPr>
        <p:spPr>
          <a:xfrm>
            <a:off x="4962240" y="3225240"/>
            <a:ext cx="1892520" cy="307800"/>
          </a:xfrm>
          <a:prstGeom prst="rect">
            <a:avLst/>
          </a:prstGeom>
          <a:solidFill>
            <a:schemeClr val="bg1"/>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dk1"/>
                </a:solidFill>
                <a:uFillTx/>
                <a:latin typeface="Source Sans Pro"/>
                <a:ea typeface="Source Sans Pro"/>
              </a:rPr>
              <a:t>Pod</a:t>
            </a:r>
            <a:endParaRPr b="0" lang="en-US" sz="1050" strike="noStrike" u="none">
              <a:solidFill>
                <a:srgbClr val="000000"/>
              </a:solidFill>
              <a:uFillTx/>
              <a:latin typeface="Arial"/>
            </a:endParaRPr>
          </a:p>
        </p:txBody>
      </p:sp>
      <p:sp>
        <p:nvSpPr>
          <p:cNvPr id="400" name="Rechteck 22"/>
          <p:cNvSpPr/>
          <p:nvPr/>
        </p:nvSpPr>
        <p:spPr>
          <a:xfrm>
            <a:off x="3383280" y="1070280"/>
            <a:ext cx="2331360" cy="58500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kubectl</a:t>
            </a:r>
            <a:endParaRPr b="0" lang="en-US" sz="1800" strike="noStrike" u="none">
              <a:solidFill>
                <a:srgbClr val="ffffff"/>
              </a:solidFill>
              <a:uFillTx/>
              <a:latin typeface="Arial"/>
            </a:endParaRPr>
          </a:p>
        </p:txBody>
      </p:sp>
      <p:cxnSp>
        <p:nvCxnSpPr>
          <p:cNvPr id="401" name="Gewinkelte Verbindung 26"/>
          <p:cNvCxnSpPr>
            <a:stCxn id="400" idx="3"/>
            <a:endCxn id="393" idx="0"/>
          </p:cNvCxnSpPr>
          <p:nvPr/>
        </p:nvCxnSpPr>
        <p:spPr>
          <a:xfrm>
            <a:off x="5714640" y="1362600"/>
            <a:ext cx="194040" cy="626400"/>
          </a:xfrm>
          <a:prstGeom prst="bentConnector2">
            <a:avLst/>
          </a:prstGeom>
          <a:ln>
            <a:solidFill>
              <a:srgbClr val="000000"/>
            </a:solidFill>
            <a:round/>
            <a:tailEnd len="med" type="triangle" w="med"/>
          </a:ln>
        </p:spPr>
      </p:cxnSp>
      <p:cxnSp>
        <p:nvCxnSpPr>
          <p:cNvPr id="402" name="Gerade Verbindung mit Pfeil 40"/>
          <p:cNvCxnSpPr>
            <a:stCxn id="393" idx="1"/>
            <a:endCxn id="392" idx="3"/>
          </p:cNvCxnSpPr>
          <p:nvPr/>
        </p:nvCxnSpPr>
        <p:spPr>
          <a:xfrm flipH="1">
            <a:off x="4324680" y="2819160"/>
            <a:ext cx="418320" cy="360"/>
          </a:xfrm>
          <a:prstGeom prst="straightConnector1">
            <a:avLst/>
          </a:prstGeom>
          <a:ln>
            <a:solidFill>
              <a:srgbClr val="000000"/>
            </a:solidFill>
            <a:round/>
            <a:headEnd len="med" type="triangle" w="med"/>
            <a:tailEnd len="med" type="triangle" w="med"/>
          </a:ln>
        </p:spPr>
      </p:cxnSp>
      <p:cxnSp>
        <p:nvCxnSpPr>
          <p:cNvPr id="403" name="Gewinkelte Verbindung 42"/>
          <p:cNvCxnSpPr>
            <a:stCxn id="393" idx="2"/>
            <a:endCxn id="391" idx="1"/>
          </p:cNvCxnSpPr>
          <p:nvPr/>
        </p:nvCxnSpPr>
        <p:spPr>
          <a:xfrm rot="5400000">
            <a:off x="4364280" y="2490120"/>
            <a:ext cx="384840" cy="2703960"/>
          </a:xfrm>
          <a:prstGeom prst="bentConnector3">
            <a:avLst>
              <a:gd name="adj1" fmla="val 50000"/>
            </a:avLst>
          </a:prstGeom>
          <a:ln>
            <a:solidFill>
              <a:srgbClr val="000000"/>
            </a:solidFill>
            <a:round/>
            <a:tailEnd len="med" type="triangle" w="med"/>
          </a:ln>
        </p:spPr>
      </p:cxnSp>
      <p:cxnSp>
        <p:nvCxnSpPr>
          <p:cNvPr id="404" name="Gerade Verbindung mit Pfeil 47"/>
          <p:cNvCxnSpPr>
            <a:stCxn id="393" idx="2"/>
            <a:endCxn id="394" idx="0"/>
          </p:cNvCxnSpPr>
          <p:nvPr/>
        </p:nvCxnSpPr>
        <p:spPr>
          <a:xfrm>
            <a:off x="5908320" y="3649680"/>
            <a:ext cx="9720" cy="376920"/>
          </a:xfrm>
          <a:prstGeom prst="straightConnector1">
            <a:avLst/>
          </a:prstGeom>
          <a:ln>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rmAutofit/>
          </a:bodyPr>
          <a:p>
            <a:pPr indent="0">
              <a:lnSpc>
                <a:spcPct val="100000"/>
              </a:lnSpc>
              <a:buNone/>
            </a:pPr>
            <a:r>
              <a:rPr b="0" lang="en-US" sz="2800" strike="noStrike" u="none">
                <a:solidFill>
                  <a:schemeClr val="dk1"/>
                </a:solidFill>
                <a:uFillTx/>
                <a:latin typeface="Open Sans"/>
                <a:ea typeface="Open Sans"/>
              </a:rPr>
              <a:t>Worker</a:t>
            </a:r>
            <a:endParaRPr b="0" lang="en-US" sz="2800" strike="noStrike" u="none">
              <a:solidFill>
                <a:srgbClr val="000000"/>
              </a:solidFill>
              <a:uFillTx/>
              <a:latin typeface="Arial"/>
            </a:endParaRPr>
          </a:p>
        </p:txBody>
      </p:sp>
      <p:sp>
        <p:nvSpPr>
          <p:cNvPr id="406" name="PlaceHolder 2"/>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marL="139680" indent="0">
              <a:lnSpc>
                <a:spcPct val="115000"/>
              </a:lnSpc>
              <a:buNone/>
              <a:tabLst>
                <a:tab algn="l" pos="0"/>
              </a:tabLst>
            </a:pPr>
            <a:r>
              <a:rPr b="1" lang="en-US" sz="1400" strike="noStrike" u="none">
                <a:solidFill>
                  <a:schemeClr val="dk2"/>
                </a:solidFill>
                <a:uFillTx/>
                <a:latin typeface="Open Sans SemiBold"/>
                <a:ea typeface="Open Sans SemiBold"/>
              </a:rPr>
              <a:t>Tasks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Execution of Workloads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Reaction to Changes from the API Server</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Deployment of Workloads and Updates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Feedback</a:t>
            </a:r>
            <a:endParaRPr b="0" lang="en-US" sz="1400" strike="noStrike" u="none">
              <a:solidFill>
                <a:srgbClr val="000000"/>
              </a:solidFill>
              <a:uFillTx/>
              <a:latin typeface="Open Sans"/>
            </a:endParaRPr>
          </a:p>
        </p:txBody>
      </p:sp>
      <p:sp>
        <p:nvSpPr>
          <p:cNvPr id="40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115000"/>
              </a:lnSpc>
              <a:buNone/>
              <a:tabLst>
                <a:tab algn="l" pos="0"/>
              </a:tabLst>
            </a:pPr>
            <a:r>
              <a:rPr b="1" lang="en-US" sz="1400" strike="noStrike" u="none">
                <a:solidFill>
                  <a:schemeClr val="dk2"/>
                </a:solidFill>
                <a:uFillTx/>
                <a:latin typeface="Open Sans SemiBold"/>
                <a:ea typeface="Open Sans SemiBold"/>
              </a:rPr>
              <a:t>Components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Kubelet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Container Runtimes / CRI</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Kube Proxy</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493" dur="indefinite" restart="never" nodeType="tmRoot">
          <p:childTnLst>
            <p:seq>
              <p:cTn id="1494" dur="indefinite" nodeType="mainSeq">
                <p:childTnLst>
                  <p:par>
                    <p:cTn id="1495" fill="hold">
                      <p:stCondLst>
                        <p:cond delay="0"/>
                      </p:stCondLst>
                      <p:childTnLst>
                        <p:par>
                          <p:cTn id="1496" fill="hold">
                            <p:stCondLst>
                              <p:cond delay="0"/>
                            </p:stCondLst>
                            <p:childTnLst>
                              <p:par>
                                <p:cTn id="1497" nodeType="withEffect" fill="hold" presetClass="entr" presetID="1">
                                  <p:stCondLst>
                                    <p:cond delay="0"/>
                                  </p:stCondLst>
                                  <p:childTnLst>
                                    <p:set>
                                      <p:cBhvr>
                                        <p:cTn id="1498" dur="1" fill="hold">
                                          <p:stCondLst>
                                            <p:cond delay="0"/>
                                          </p:stCondLst>
                                        </p:cTn>
                                        <p:tgtEl>
                                          <p:spTgt spid="406">
                                            <p:txEl>
                                              <p:pRg st="0" end="0"/>
                                            </p:txEl>
                                          </p:spTgt>
                                        </p:tgtEl>
                                        <p:attrNameLst>
                                          <p:attrName>style.visibility</p:attrName>
                                        </p:attrNameLst>
                                      </p:cBhvr>
                                      <p:to>
                                        <p:strVal val="visible"/>
                                      </p:to>
                                    </p:set>
                                  </p:childTnLst>
                                </p:cTn>
                              </p:par>
                              <p:par>
                                <p:cTn id="1499" nodeType="withEffect" fill="hold" presetClass="entr" presetID="1">
                                  <p:stCondLst>
                                    <p:cond delay="0"/>
                                  </p:stCondLst>
                                  <p:childTnLst>
                                    <p:set>
                                      <p:cBhvr>
                                        <p:cTn id="150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501" fill="hold">
                      <p:stCondLst>
                        <p:cond delay="indefinite"/>
                      </p:stCondLst>
                      <p:childTnLst>
                        <p:par>
                          <p:cTn id="1502" fill="hold">
                            <p:stCondLst>
                              <p:cond delay="0"/>
                            </p:stCondLst>
                            <p:childTnLst>
                              <p:par>
                                <p:cTn id="1503" nodeType="clickEffect" fill="hold" presetClass="entr" presetID="1">
                                  <p:stCondLst>
                                    <p:cond delay="0"/>
                                  </p:stCondLst>
                                  <p:childTnLst>
                                    <p:set>
                                      <p:cBhvr>
                                        <p:cTn id="150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05" fill="hold">
                      <p:stCondLst>
                        <p:cond delay="indefinite"/>
                      </p:stCondLst>
                      <p:childTnLst>
                        <p:par>
                          <p:cTn id="1506" fill="hold">
                            <p:stCondLst>
                              <p:cond delay="0"/>
                            </p:stCondLst>
                            <p:childTnLst>
                              <p:par>
                                <p:cTn id="1507" nodeType="clickEffect" fill="hold" presetClass="entr" presetID="1">
                                  <p:stCondLst>
                                    <p:cond delay="0"/>
                                  </p:stCondLst>
                                  <p:childTnLst>
                                    <p:set>
                                      <p:cBhvr>
                                        <p:cTn id="150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509" fill="hold">
                      <p:stCondLst>
                        <p:cond delay="indefinite"/>
                      </p:stCondLst>
                      <p:childTnLst>
                        <p:par>
                          <p:cTn id="1510" fill="hold">
                            <p:stCondLst>
                              <p:cond delay="0"/>
                            </p:stCondLst>
                            <p:childTnLst>
                              <p:par>
                                <p:cTn id="1511" nodeType="clickEffect" fill="hold" presetClass="entr" presetID="1">
                                  <p:stCondLst>
                                    <p:cond delay="0"/>
                                  </p:stCondLst>
                                  <p:childTnLst>
                                    <p:set>
                                      <p:cBhvr>
                                        <p:cTn id="1512"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1513" fill="hold">
                      <p:stCondLst>
                        <p:cond delay="indefinite"/>
                      </p:stCondLst>
                      <p:childTnLst>
                        <p:par>
                          <p:cTn id="1514" fill="hold">
                            <p:stCondLst>
                              <p:cond delay="0"/>
                            </p:stCondLst>
                            <p:childTnLst>
                              <p:par>
                                <p:cTn id="1515" nodeType="clickEffect" fill="hold" presetClass="entr" presetID="1">
                                  <p:stCondLst>
                                    <p:cond delay="0"/>
                                  </p:stCondLst>
                                  <p:childTnLst>
                                    <p:set>
                                      <p:cBhvr>
                                        <p:cTn id="1516" dur="1" fill="hold">
                                          <p:stCondLst>
                                            <p:cond delay="0"/>
                                          </p:stCondLst>
                                        </p:cTn>
                                        <p:tgtEl>
                                          <p:spTgt spid="407">
                                            <p:txEl>
                                              <p:pRg st="0" end="0"/>
                                            </p:txEl>
                                          </p:spTgt>
                                        </p:tgtEl>
                                        <p:attrNameLst>
                                          <p:attrName>style.visibility</p:attrName>
                                        </p:attrNameLst>
                                      </p:cBhvr>
                                      <p:to>
                                        <p:strVal val="visible"/>
                                      </p:to>
                                    </p:set>
                                  </p:childTnLst>
                                </p:cTn>
                              </p:par>
                              <p:par>
                                <p:cTn id="1517" nodeType="withEffect" fill="hold" presetClass="entr" presetID="1">
                                  <p:stCondLst>
                                    <p:cond delay="0"/>
                                  </p:stCondLst>
                                  <p:childTnLst>
                                    <p:set>
                                      <p:cBhvr>
                                        <p:cTn id="1518"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519" fill="hold">
                      <p:stCondLst>
                        <p:cond delay="indefinite"/>
                      </p:stCondLst>
                      <p:childTnLst>
                        <p:par>
                          <p:cTn id="1520" fill="hold">
                            <p:stCondLst>
                              <p:cond delay="0"/>
                            </p:stCondLst>
                            <p:childTnLst>
                              <p:par>
                                <p:cTn id="1521" nodeType="clickEffect" fill="hold" presetClass="entr" presetID="1">
                                  <p:stCondLst>
                                    <p:cond delay="0"/>
                                  </p:stCondLst>
                                  <p:childTnLst>
                                    <p:set>
                                      <p:cBhvr>
                                        <p:cTn id="1522"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23" fill="hold">
                      <p:stCondLst>
                        <p:cond delay="indefinite"/>
                      </p:stCondLst>
                      <p:childTnLst>
                        <p:par>
                          <p:cTn id="1524" fill="hold">
                            <p:stCondLst>
                              <p:cond delay="0"/>
                            </p:stCondLst>
                            <p:childTnLst>
                              <p:par>
                                <p:cTn id="1525" nodeType="clickEffect" fill="hold" presetClass="entr" presetID="1">
                                  <p:stCondLst>
                                    <p:cond delay="0"/>
                                  </p:stCondLst>
                                  <p:childTnLst>
                                    <p:set>
                                      <p:cBhvr>
                                        <p:cTn id="1526"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Worker</a:t>
            </a:r>
            <a:endParaRPr b="0" lang="en-US" sz="2800" strike="noStrike" u="none">
              <a:solidFill>
                <a:srgbClr val="000000"/>
              </a:solidFill>
              <a:uFillTx/>
              <a:latin typeface="Arial"/>
            </a:endParaRPr>
          </a:p>
        </p:txBody>
      </p:sp>
      <p:sp>
        <p:nvSpPr>
          <p:cNvPr id="40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sp>
        <p:nvSpPr>
          <p:cNvPr id="410" name="Rechteck 2"/>
          <p:cNvSpPr/>
          <p:nvPr/>
        </p:nvSpPr>
        <p:spPr>
          <a:xfrm>
            <a:off x="1810440" y="1362600"/>
            <a:ext cx="5477040" cy="3227400"/>
          </a:xfrm>
          <a:prstGeom prst="rect">
            <a:avLst/>
          </a:prstGeom>
          <a:no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411" name="Rechteck 5"/>
          <p:cNvSpPr/>
          <p:nvPr/>
        </p:nvSpPr>
        <p:spPr>
          <a:xfrm>
            <a:off x="3406320" y="169272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Kubelet</a:t>
            </a:r>
            <a:endParaRPr b="0" lang="en-US" sz="1800" strike="noStrike" u="none">
              <a:solidFill>
                <a:srgbClr val="ffffff"/>
              </a:solidFill>
              <a:uFillTx/>
              <a:latin typeface="Arial"/>
            </a:endParaRPr>
          </a:p>
        </p:txBody>
      </p:sp>
      <p:sp>
        <p:nvSpPr>
          <p:cNvPr id="412" name="Rechteck 6"/>
          <p:cNvSpPr/>
          <p:nvPr/>
        </p:nvSpPr>
        <p:spPr>
          <a:xfrm>
            <a:off x="3378600" y="266544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CRI</a:t>
            </a:r>
            <a:endParaRPr b="0" lang="en-US" sz="1800" strike="noStrike" u="none">
              <a:solidFill>
                <a:srgbClr val="ffffff"/>
              </a:solidFill>
              <a:uFillTx/>
              <a:latin typeface="Arial"/>
            </a:endParaRPr>
          </a:p>
        </p:txBody>
      </p:sp>
      <p:sp>
        <p:nvSpPr>
          <p:cNvPr id="413" name="Rechteck 7"/>
          <p:cNvSpPr/>
          <p:nvPr/>
        </p:nvSpPr>
        <p:spPr>
          <a:xfrm>
            <a:off x="3378600" y="3603240"/>
            <a:ext cx="2331360" cy="66708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kube-proxy</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Kubernetes-Architecture: Networking</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Kubernetes Networking</a:t>
            </a:r>
            <a:endParaRPr b="0" lang="en-US" sz="2800" strike="noStrike" u="none">
              <a:solidFill>
                <a:srgbClr val="000000"/>
              </a:solidFill>
              <a:uFillTx/>
              <a:latin typeface="Arial"/>
            </a:endParaRPr>
          </a:p>
        </p:txBody>
      </p:sp>
      <p:sp>
        <p:nvSpPr>
          <p:cNvPr id="41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Kubernetes has pluggable Overlay Networks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Networks can be exchanged even at runtime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Multiple Networks available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Connection is always encrypted on the Network-level</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Networks are transparent to Workloads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Networks don’t expose Workloads automatically</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527" dur="indefinite" restart="never" nodeType="tmRoot">
          <p:childTnLst>
            <p:seq>
              <p:cTn id="1528" dur="indefinite" nodeType="mainSeq">
                <p:childTnLst>
                  <p:par>
                    <p:cTn id="1529" fill="hold">
                      <p:stCondLst>
                        <p:cond delay="indefinite"/>
                      </p:stCondLst>
                      <p:childTnLst>
                        <p:par>
                          <p:cTn id="1530" fill="hold">
                            <p:stCondLst>
                              <p:cond delay="0"/>
                            </p:stCondLst>
                            <p:childTnLst>
                              <p:par>
                                <p:cTn id="1531" nodeType="clickEffect" fill="hold" presetClass="entr" presetID="1">
                                  <p:stCondLst>
                                    <p:cond delay="0"/>
                                  </p:stCondLst>
                                  <p:childTnLst>
                                    <p:set>
                                      <p:cBhvr>
                                        <p:cTn id="1532"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1533" fill="hold">
                      <p:stCondLst>
                        <p:cond delay="indefinite"/>
                      </p:stCondLst>
                      <p:childTnLst>
                        <p:par>
                          <p:cTn id="1534" fill="hold">
                            <p:stCondLst>
                              <p:cond delay="0"/>
                            </p:stCondLst>
                            <p:childTnLst>
                              <p:par>
                                <p:cTn id="1535" nodeType="clickEffect" fill="hold" presetClass="entr" presetID="1">
                                  <p:stCondLst>
                                    <p:cond delay="0"/>
                                  </p:stCondLst>
                                  <p:childTnLst>
                                    <p:set>
                                      <p:cBhvr>
                                        <p:cTn id="1536"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1537" fill="hold">
                      <p:stCondLst>
                        <p:cond delay="indefinite"/>
                      </p:stCondLst>
                      <p:childTnLst>
                        <p:par>
                          <p:cTn id="1538" fill="hold">
                            <p:stCondLst>
                              <p:cond delay="0"/>
                            </p:stCondLst>
                            <p:childTnLst>
                              <p:par>
                                <p:cTn id="1539" nodeType="clickEffect" fill="hold" presetClass="entr" presetID="1">
                                  <p:stCondLst>
                                    <p:cond delay="0"/>
                                  </p:stCondLst>
                                  <p:childTnLst>
                                    <p:set>
                                      <p:cBhvr>
                                        <p:cTn id="1540"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1541" fill="hold">
                      <p:stCondLst>
                        <p:cond delay="indefinite"/>
                      </p:stCondLst>
                      <p:childTnLst>
                        <p:par>
                          <p:cTn id="1542" fill="hold">
                            <p:stCondLst>
                              <p:cond delay="0"/>
                            </p:stCondLst>
                            <p:childTnLst>
                              <p:par>
                                <p:cTn id="1543" nodeType="clickEffect" fill="hold" presetClass="entr" presetID="1">
                                  <p:stCondLst>
                                    <p:cond delay="0"/>
                                  </p:stCondLst>
                                  <p:childTnLst>
                                    <p:set>
                                      <p:cBhvr>
                                        <p:cTn id="1544"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1545" fill="hold">
                      <p:stCondLst>
                        <p:cond delay="indefinite"/>
                      </p:stCondLst>
                      <p:childTnLst>
                        <p:par>
                          <p:cTn id="1546" fill="hold">
                            <p:stCondLst>
                              <p:cond delay="0"/>
                            </p:stCondLst>
                            <p:childTnLst>
                              <p:par>
                                <p:cTn id="1547" nodeType="clickEffect" fill="hold" presetClass="entr" presetID="1">
                                  <p:stCondLst>
                                    <p:cond delay="0"/>
                                  </p:stCondLst>
                                  <p:childTnLst>
                                    <p:set>
                                      <p:cBhvr>
                                        <p:cTn id="1548"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par>
                    <p:cTn id="1549" fill="hold">
                      <p:stCondLst>
                        <p:cond delay="indefinite"/>
                      </p:stCondLst>
                      <p:childTnLst>
                        <p:par>
                          <p:cTn id="1550" fill="hold">
                            <p:stCondLst>
                              <p:cond delay="0"/>
                            </p:stCondLst>
                            <p:childTnLst>
                              <p:par>
                                <p:cTn id="1551" nodeType="clickEffect" fill="hold" presetClass="entr" presetID="1">
                                  <p:stCondLst>
                                    <p:cond delay="0"/>
                                  </p:stCondLst>
                                  <p:childTnLst>
                                    <p:set>
                                      <p:cBhvr>
                                        <p:cTn id="1552"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Networking Principle</a:t>
            </a:r>
            <a:endParaRPr b="0" lang="en-US" sz="2800" strike="noStrike" u="none">
              <a:solidFill>
                <a:srgbClr val="000000"/>
              </a:solidFill>
              <a:uFillTx/>
              <a:latin typeface="Arial"/>
            </a:endParaRPr>
          </a:p>
        </p:txBody>
      </p:sp>
      <p:sp>
        <p:nvSpPr>
          <p:cNvPr id="41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419" name="Grafik 3" descr=""/>
          <p:cNvPicPr/>
          <p:nvPr/>
        </p:nvPicPr>
        <p:blipFill>
          <a:blip r:embed="rId1"/>
          <a:stretch/>
        </p:blipFill>
        <p:spPr>
          <a:xfrm>
            <a:off x="1650600" y="1487880"/>
            <a:ext cx="5842440" cy="3080880"/>
          </a:xfrm>
          <a:prstGeom prst="rect">
            <a:avLst/>
          </a:prstGeom>
          <a:noFill/>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Simple Routing</a:t>
            </a:r>
            <a:endParaRPr b="0" lang="en-US" sz="2800" strike="noStrike" u="none">
              <a:solidFill>
                <a:srgbClr val="000000"/>
              </a:solidFill>
              <a:uFillTx/>
              <a:latin typeface="Arial"/>
            </a:endParaRPr>
          </a:p>
        </p:txBody>
      </p:sp>
      <p:sp>
        <p:nvSpPr>
          <p:cNvPr id="42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422" name="Grafik 3" descr=""/>
          <p:cNvPicPr/>
          <p:nvPr/>
        </p:nvPicPr>
        <p:blipFill>
          <a:blip r:embed="rId1"/>
          <a:stretch/>
        </p:blipFill>
        <p:spPr>
          <a:xfrm>
            <a:off x="1968480" y="1055160"/>
            <a:ext cx="5206680" cy="39366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DRY, KISS, YAGNI</a:t>
            </a:r>
          </a:p>
        </p:txBody>
      </p:sp>
      <p:sp>
        <p:nvSpPr>
          <p:cNvPr id="3" name="Subtitle 2"/>
          <p:cNvSpPr>
            <a:spLocks noGrp="1"/>
          </p:cNvSpPr>
          <p:nvPr>
            <p:ph type="subTitle"/>
          </p:nvPr>
        </p:nvSpPr>
        <p:spPr/>
        <p:txBody>
          <a:bodyPr anchor="t" tIns="152400"/>
          <a:lstStyle/>
          <a:p/>
          <a:p>
            <a:pPr>
              <a:spcBef>
                <a:spcPts val="0"/>
              </a:spcBef>
              <a:spcAft>
                <a:spcPts val="800"/>
              </a:spcAft>
              <a:defRPr sz="2000" b="0">
                <a:latin typeface="Open Sans"/>
              </a:defRPr>
            </a:pPr>
            <a:r>
              <a:t>DRY - Don't Repeat Yourself</a:t>
            </a:r>
          </a:p>
          <a:p>
            <a:pPr lvl="1">
              <a:spcBef>
                <a:spcPts val="400"/>
              </a:spcBef>
              <a:spcAft>
                <a:spcPts val="400"/>
              </a:spcAft>
              <a:defRPr sz="1600" b="0">
                <a:latin typeface="Open Sans Light"/>
              </a:defRPr>
            </a:pPr>
            <a:r>
              <a:t>→ Wiederholungen eliminieren, aber nicht übertreiben</a:t>
            </a:r>
          </a:p>
          <a:p>
            <a:pPr lvl="1">
              <a:spcBef>
                <a:spcPts val="400"/>
              </a:spcBef>
              <a:spcAft>
                <a:spcPts val="400"/>
              </a:spcAft>
              <a:defRPr sz="1600" b="0">
                <a:latin typeface="Open Sans Light"/>
              </a:defRPr>
            </a:pPr>
            <a:r>
              <a:t>→ Abstraktion vs. Premature Abstraction abwägen</a:t>
            </a:r>
          </a:p>
          <a:p>
            <a:pPr>
              <a:spcAft>
                <a:spcPts val="600"/>
              </a:spcAft>
            </a:pPr>
          </a:p>
          <a:p>
            <a:pPr>
              <a:spcBef>
                <a:spcPts val="400"/>
              </a:spcBef>
              <a:spcAft>
                <a:spcPts val="800"/>
              </a:spcAft>
              <a:defRPr sz="2000" b="0">
                <a:latin typeface="Open Sans"/>
              </a:defRPr>
            </a:pPr>
            <a:r>
              <a:t>KISS - Keep It Simple, Stupid</a:t>
            </a:r>
          </a:p>
          <a:p>
            <a:pPr lvl="1">
              <a:spcBef>
                <a:spcPts val="400"/>
              </a:spcBef>
              <a:spcAft>
                <a:spcPts val="400"/>
              </a:spcAft>
              <a:defRPr sz="1600" b="0">
                <a:latin typeface="Open Sans Light"/>
              </a:defRPr>
            </a:pPr>
            <a:r>
              <a:t>→ Einfachheit vor Cleverness bevorzugen</a:t>
            </a:r>
          </a:p>
          <a:p>
            <a:pPr lvl="1">
              <a:spcBef>
                <a:spcPts val="400"/>
              </a:spcBef>
              <a:spcAft>
                <a:spcPts val="400"/>
              </a:spcAft>
              <a:defRPr sz="1600" b="0">
                <a:latin typeface="Open Sans Light"/>
              </a:defRPr>
            </a:pPr>
            <a:r>
              <a:t>→ Verständlichkeit und Wartbarkeit priorisieren</a:t>
            </a:r>
          </a:p>
          <a:p>
            <a:pPr>
              <a:spcAft>
                <a:spcPts val="600"/>
              </a:spcAft>
            </a:pPr>
          </a:p>
          <a:p>
            <a:pPr>
              <a:spcBef>
                <a:spcPts val="400"/>
              </a:spcBef>
              <a:spcAft>
                <a:spcPts val="800"/>
              </a:spcAft>
              <a:defRPr sz="2000" b="0">
                <a:latin typeface="Open Sans"/>
              </a:defRPr>
            </a:pPr>
            <a:r>
              <a:t>YAGNI - You Aren't Gonna Need It</a:t>
            </a:r>
          </a:p>
          <a:p>
            <a:pPr lvl="1">
              <a:spcBef>
                <a:spcPts val="400"/>
              </a:spcBef>
              <a:spcAft>
                <a:spcPts val="400"/>
              </a:spcAft>
              <a:defRPr sz="1600" b="0">
                <a:latin typeface="Open Sans Light"/>
              </a:defRPr>
            </a:pPr>
            <a:r>
              <a:t>→ Keine Funktionen 'auf Vorrat' entwickeln</a:t>
            </a:r>
          </a:p>
          <a:p>
            <a:pPr lvl="1">
              <a:spcBef>
                <a:spcPts val="400"/>
              </a:spcBef>
              <a:spcAft>
                <a:spcPts val="400"/>
              </a:spcAft>
              <a:defRPr sz="1600" b="0">
                <a:latin typeface="Open Sans Light"/>
              </a:defRPr>
            </a:pPr>
            <a:r>
              <a:t>→ Aktuelle Anforderungen lösen, nicht hypothetische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DRY, KISS, YAGNI</a:t>
            </a:r>
          </a:p>
        </p:txBody>
      </p:sp>
      <p:sp>
        <p:nvSpPr>
          <p:cNvPr id="3" name="Subtitle 2"/>
          <p:cNvSpPr>
            <a:spLocks noGrp="1"/>
          </p:cNvSpPr>
          <p:nvPr>
            <p:ph type="subTitle"/>
          </p:nvPr>
        </p:nvSpPr>
        <p:spPr/>
        <p:txBody>
          <a:bodyPr anchor="t" tIns="152400"/>
          <a:lstStyle/>
          <a:p/>
          <a:p>
            <a:pPr>
              <a:spcBef>
                <a:spcPts val="0"/>
              </a:spcBef>
              <a:spcAft>
                <a:spcPts val="800"/>
              </a:spcAft>
              <a:defRPr sz="2000" b="0">
                <a:latin typeface="Open Sans"/>
              </a:defRPr>
            </a:pPr>
            <a:r>
              <a:t>DRY - Don't Repeat Yourself</a:t>
            </a:r>
          </a:p>
          <a:p>
            <a:pPr lvl="1">
              <a:spcBef>
                <a:spcPts val="400"/>
              </a:spcBef>
              <a:spcAft>
                <a:spcPts val="400"/>
              </a:spcAft>
              <a:defRPr sz="1600" b="0">
                <a:latin typeface="Open Sans Light"/>
              </a:defRPr>
            </a:pPr>
            <a:r>
              <a:t>→ Wiederholungen eliminieren, aber nicht übertreiben</a:t>
            </a:r>
          </a:p>
          <a:p>
            <a:pPr lvl="1">
              <a:spcBef>
                <a:spcPts val="400"/>
              </a:spcBef>
              <a:spcAft>
                <a:spcPts val="400"/>
              </a:spcAft>
              <a:defRPr sz="1600" b="0">
                <a:latin typeface="Open Sans Light"/>
              </a:defRPr>
            </a:pPr>
            <a:r>
              <a:t>→ Abstraktion vs. Premature Abstraction abwägen</a:t>
            </a:r>
          </a:p>
          <a:p>
            <a:pPr>
              <a:spcAft>
                <a:spcPts val="600"/>
              </a:spcAft>
            </a:pPr>
          </a:p>
          <a:p>
            <a:pPr>
              <a:spcBef>
                <a:spcPts val="400"/>
              </a:spcBef>
              <a:spcAft>
                <a:spcPts val="800"/>
              </a:spcAft>
              <a:defRPr sz="2000" b="0">
                <a:latin typeface="Open Sans"/>
              </a:defRPr>
            </a:pPr>
            <a:r>
              <a:t>KISS - Keep It Simple, Stupid</a:t>
            </a:r>
          </a:p>
          <a:p>
            <a:pPr lvl="1">
              <a:spcBef>
                <a:spcPts val="400"/>
              </a:spcBef>
              <a:spcAft>
                <a:spcPts val="400"/>
              </a:spcAft>
              <a:defRPr sz="1600" b="0">
                <a:latin typeface="Open Sans Light"/>
              </a:defRPr>
            </a:pPr>
            <a:r>
              <a:t>→ Einfachheit vor Cleverness bevorzugen</a:t>
            </a:r>
          </a:p>
          <a:p>
            <a:pPr lvl="1">
              <a:spcBef>
                <a:spcPts val="400"/>
              </a:spcBef>
              <a:spcAft>
                <a:spcPts val="400"/>
              </a:spcAft>
              <a:defRPr sz="1600" b="0">
                <a:latin typeface="Open Sans Light"/>
              </a:defRPr>
            </a:pPr>
            <a:r>
              <a:t>→ Verständlichkeit und Wartbarkeit priorisieren</a:t>
            </a:r>
          </a:p>
          <a:p>
            <a:pPr>
              <a:spcAft>
                <a:spcPts val="600"/>
              </a:spcAft>
            </a:pPr>
          </a:p>
          <a:p>
            <a:pPr>
              <a:spcBef>
                <a:spcPts val="400"/>
              </a:spcBef>
              <a:spcAft>
                <a:spcPts val="800"/>
              </a:spcAft>
              <a:defRPr sz="2000" b="0">
                <a:latin typeface="Open Sans"/>
              </a:defRPr>
            </a:pPr>
            <a:r>
              <a:t>YAGNI - You Aren't Gonna Need It</a:t>
            </a:r>
          </a:p>
          <a:p>
            <a:pPr lvl="1">
              <a:spcBef>
                <a:spcPts val="400"/>
              </a:spcBef>
              <a:spcAft>
                <a:spcPts val="400"/>
              </a:spcAft>
              <a:defRPr sz="1600" b="0">
                <a:latin typeface="Open Sans Light"/>
              </a:defRPr>
            </a:pPr>
            <a:r>
              <a:t>→ Keine Funktionen 'auf Vorrat' entwickeln</a:t>
            </a:r>
          </a:p>
          <a:p>
            <a:pPr lvl="1">
              <a:spcBef>
                <a:spcPts val="400"/>
              </a:spcBef>
              <a:spcAft>
                <a:spcPts val="400"/>
              </a:spcAft>
              <a:defRPr sz="1600" b="0">
                <a:latin typeface="Open Sans Light"/>
              </a:defRPr>
            </a:pPr>
            <a:r>
              <a:t>→ Aktuelle Anforderungen lösen, nicht hypothetische</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Multi-Host Routing</a:t>
            </a:r>
            <a:endParaRPr b="0" lang="en-US" sz="2800" strike="noStrike" u="none">
              <a:solidFill>
                <a:srgbClr val="000000"/>
              </a:solidFill>
              <a:uFillTx/>
              <a:latin typeface="Arial"/>
            </a:endParaRPr>
          </a:p>
        </p:txBody>
      </p:sp>
      <p:sp>
        <p:nvSpPr>
          <p:cNvPr id="42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425" name="Grafik 4" descr=""/>
          <p:cNvPicPr/>
          <p:nvPr/>
        </p:nvPicPr>
        <p:blipFill>
          <a:blip r:embed="rId1"/>
          <a:stretch/>
        </p:blipFill>
        <p:spPr>
          <a:xfrm>
            <a:off x="2721240" y="1152360"/>
            <a:ext cx="3700800" cy="3990600"/>
          </a:xfrm>
          <a:prstGeom prst="rect">
            <a:avLst/>
          </a:prstGeom>
          <a:noFill/>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Popular Overlay Networks</a:t>
            </a:r>
            <a:endParaRPr b="0" lang="en-US" sz="2800" strike="noStrike" u="none">
              <a:solidFill>
                <a:srgbClr val="000000"/>
              </a:solidFill>
              <a:uFillTx/>
              <a:latin typeface="Arial"/>
            </a:endParaRPr>
          </a:p>
        </p:txBody>
      </p:sp>
      <p:sp>
        <p:nvSpPr>
          <p:cNvPr id="42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Flannel</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Calico</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Canal</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Multus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Weave Net</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553" dur="indefinite" restart="never" nodeType="tmRoot">
          <p:childTnLst>
            <p:seq>
              <p:cTn id="1554" dur="indefinite" nodeType="mainSeq">
                <p:childTnLst>
                  <p:par>
                    <p:cTn id="1555" fill="hold">
                      <p:stCondLst>
                        <p:cond delay="indefinite"/>
                      </p:stCondLst>
                      <p:childTnLst>
                        <p:par>
                          <p:cTn id="1556" fill="hold">
                            <p:stCondLst>
                              <p:cond delay="0"/>
                            </p:stCondLst>
                            <p:childTnLst>
                              <p:par>
                                <p:cTn id="1557" nodeType="clickEffect" fill="hold" presetClass="entr" presetID="1">
                                  <p:stCondLst>
                                    <p:cond delay="0"/>
                                  </p:stCondLst>
                                  <p:childTnLst>
                                    <p:set>
                                      <p:cBhvr>
                                        <p:cTn id="1558"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1559" fill="hold">
                      <p:stCondLst>
                        <p:cond delay="indefinite"/>
                      </p:stCondLst>
                      <p:childTnLst>
                        <p:par>
                          <p:cTn id="1560" fill="hold">
                            <p:stCondLst>
                              <p:cond delay="0"/>
                            </p:stCondLst>
                            <p:childTnLst>
                              <p:par>
                                <p:cTn id="1561" nodeType="clickEffect" fill="hold" presetClass="entr" presetID="1">
                                  <p:stCondLst>
                                    <p:cond delay="0"/>
                                  </p:stCondLst>
                                  <p:childTnLst>
                                    <p:set>
                                      <p:cBhvr>
                                        <p:cTn id="1562"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563" fill="hold">
                      <p:stCondLst>
                        <p:cond delay="indefinite"/>
                      </p:stCondLst>
                      <p:childTnLst>
                        <p:par>
                          <p:cTn id="1564" fill="hold">
                            <p:stCondLst>
                              <p:cond delay="0"/>
                            </p:stCondLst>
                            <p:childTnLst>
                              <p:par>
                                <p:cTn id="1565" nodeType="clickEffect" fill="hold" presetClass="entr" presetID="1">
                                  <p:stCondLst>
                                    <p:cond delay="0"/>
                                  </p:stCondLst>
                                  <p:childTnLst>
                                    <p:set>
                                      <p:cBhvr>
                                        <p:cTn id="1566"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567" fill="hold">
                      <p:stCondLst>
                        <p:cond delay="indefinite"/>
                      </p:stCondLst>
                      <p:childTnLst>
                        <p:par>
                          <p:cTn id="1568" fill="hold">
                            <p:stCondLst>
                              <p:cond delay="0"/>
                            </p:stCondLst>
                            <p:childTnLst>
                              <p:par>
                                <p:cTn id="1569" nodeType="clickEffect" fill="hold" presetClass="entr" presetID="1">
                                  <p:stCondLst>
                                    <p:cond delay="0"/>
                                  </p:stCondLst>
                                  <p:childTnLst>
                                    <p:set>
                                      <p:cBhvr>
                                        <p:cTn id="1570"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1571" fill="hold">
                      <p:stCondLst>
                        <p:cond delay="indefinite"/>
                      </p:stCondLst>
                      <p:childTnLst>
                        <p:par>
                          <p:cTn id="1572" fill="hold">
                            <p:stCondLst>
                              <p:cond delay="0"/>
                            </p:stCondLst>
                            <p:childTnLst>
                              <p:par>
                                <p:cTn id="1573" nodeType="clickEffect" fill="hold" presetClass="entr" presetID="1">
                                  <p:stCondLst>
                                    <p:cond delay="0"/>
                                  </p:stCondLst>
                                  <p:childTnLst>
                                    <p:set>
                                      <p:cBhvr>
                                        <p:cTn id="1574"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1575" fill="hold">
                      <p:stCondLst>
                        <p:cond delay="indefinite"/>
                      </p:stCondLst>
                      <p:childTnLst>
                        <p:par>
                          <p:cTn id="1576" fill="hold">
                            <p:stCondLst>
                              <p:cond delay="0"/>
                            </p:stCondLst>
                            <p:childTnLst>
                              <p:par>
                                <p:cTn id="1577" nodeType="clickEffect" fill="hold" presetClass="entr" presetID="1">
                                  <p:stCondLst>
                                    <p:cond delay="0"/>
                                  </p:stCondLst>
                                  <p:childTnLst>
                                    <p:set>
                                      <p:cBhvr>
                                        <p:cTn id="1578"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Kubernetes-Architecture: Storage</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Kubernetes Storage</a:t>
            </a:r>
            <a:endParaRPr b="0" lang="en-US" sz="2800" strike="noStrike" u="none">
              <a:solidFill>
                <a:srgbClr val="000000"/>
              </a:solidFill>
              <a:uFillTx/>
              <a:latin typeface="Arial"/>
            </a:endParaRPr>
          </a:p>
        </p:txBody>
      </p:sp>
      <p:sp>
        <p:nvSpPr>
          <p:cNvPr id="43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Kubernetes supports multiple Storage Providers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Storage Providers abstract underlying Storage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Workloads request Persistent Volumes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Persistent Volumes represent a Storage Location and a Storage Class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Storage Classes combine Settings for Storage</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579" dur="indefinite" restart="never" nodeType="tmRoot">
          <p:childTnLst>
            <p:seq>
              <p:cTn id="1580" dur="indefinite" nodeType="mainSeq">
                <p:childTnLst>
                  <p:par>
                    <p:cTn id="1581" fill="hold">
                      <p:stCondLst>
                        <p:cond delay="indefinite"/>
                      </p:stCondLst>
                      <p:childTnLst>
                        <p:par>
                          <p:cTn id="1582" fill="hold">
                            <p:stCondLst>
                              <p:cond delay="0"/>
                            </p:stCondLst>
                            <p:childTnLst>
                              <p:par>
                                <p:cTn id="1583" nodeType="clickEffect" fill="hold" presetClass="entr" presetID="1">
                                  <p:stCondLst>
                                    <p:cond delay="0"/>
                                  </p:stCondLst>
                                  <p:childTnLst>
                                    <p:set>
                                      <p:cBhvr>
                                        <p:cTn id="1584"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par>
                    <p:cTn id="1585" fill="hold">
                      <p:stCondLst>
                        <p:cond delay="indefinite"/>
                      </p:stCondLst>
                      <p:childTnLst>
                        <p:par>
                          <p:cTn id="1586" fill="hold">
                            <p:stCondLst>
                              <p:cond delay="0"/>
                            </p:stCondLst>
                            <p:childTnLst>
                              <p:par>
                                <p:cTn id="1587" nodeType="clickEffect" fill="hold" presetClass="entr" presetID="1">
                                  <p:stCondLst>
                                    <p:cond delay="0"/>
                                  </p:stCondLst>
                                  <p:childTnLst>
                                    <p:set>
                                      <p:cBhvr>
                                        <p:cTn id="1588"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1589" fill="hold">
                      <p:stCondLst>
                        <p:cond delay="indefinite"/>
                      </p:stCondLst>
                      <p:childTnLst>
                        <p:par>
                          <p:cTn id="1590" fill="hold">
                            <p:stCondLst>
                              <p:cond delay="0"/>
                            </p:stCondLst>
                            <p:childTnLst>
                              <p:par>
                                <p:cTn id="1591" nodeType="clickEffect" fill="hold" presetClass="entr" presetID="1">
                                  <p:stCondLst>
                                    <p:cond delay="0"/>
                                  </p:stCondLst>
                                  <p:childTnLst>
                                    <p:set>
                                      <p:cBhvr>
                                        <p:cTn id="1592"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593" fill="hold">
                      <p:stCondLst>
                        <p:cond delay="indefinite"/>
                      </p:stCondLst>
                      <p:childTnLst>
                        <p:par>
                          <p:cTn id="1594" fill="hold">
                            <p:stCondLst>
                              <p:cond delay="0"/>
                            </p:stCondLst>
                            <p:childTnLst>
                              <p:par>
                                <p:cTn id="1595" nodeType="clickEffect" fill="hold" presetClass="entr" presetID="1">
                                  <p:stCondLst>
                                    <p:cond delay="0"/>
                                  </p:stCondLst>
                                  <p:childTnLst>
                                    <p:set>
                                      <p:cBhvr>
                                        <p:cTn id="1596"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1597" fill="hold">
                      <p:stCondLst>
                        <p:cond delay="indefinite"/>
                      </p:stCondLst>
                      <p:childTnLst>
                        <p:par>
                          <p:cTn id="1598" fill="hold">
                            <p:stCondLst>
                              <p:cond delay="0"/>
                            </p:stCondLst>
                            <p:childTnLst>
                              <p:par>
                                <p:cTn id="1599" nodeType="clickEffect" fill="hold" presetClass="entr" presetID="1">
                                  <p:stCondLst>
                                    <p:cond delay="0"/>
                                  </p:stCondLst>
                                  <p:childTnLst>
                                    <p:set>
                                      <p:cBhvr>
                                        <p:cTn id="1600"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Pods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Containers vs Pods</a:t>
            </a:r>
            <a:endParaRPr b="0" lang="en-US" sz="2800" strike="noStrike" u="none">
              <a:solidFill>
                <a:srgbClr val="000000"/>
              </a:solidFill>
              <a:uFillTx/>
              <a:latin typeface="Arial"/>
            </a:endParaRPr>
          </a:p>
        </p:txBody>
      </p:sp>
      <p:sp>
        <p:nvSpPr>
          <p:cNvPr id="433" name="PlaceHolder 2"/>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Container</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Actual Workloads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Can be deployed onto VMs or Physical Machines…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t>
            </a:r>
            <a:r>
              <a:rPr b="0" lang="en-US" sz="1400" strike="noStrike" u="none">
                <a:solidFill>
                  <a:schemeClr val="dk2"/>
                </a:solidFill>
                <a:uFillTx/>
                <a:latin typeface="Open Sans"/>
                <a:ea typeface="Open Sans"/>
              </a:rPr>
              <a:t>but can not be deployed towards Kubernetes directly</a:t>
            </a:r>
            <a:endParaRPr b="0" lang="en-US" sz="1400" strike="noStrike" u="none">
              <a:solidFill>
                <a:srgbClr val="000000"/>
              </a:solidFill>
              <a:uFillTx/>
              <a:latin typeface="Open Sans"/>
            </a:endParaRPr>
          </a:p>
        </p:txBody>
      </p:sp>
      <p:sp>
        <p:nvSpPr>
          <p:cNvPr id="434"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Pods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Atomic Kubernetes-Deployment-Unit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Represent Containers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YAML Manifest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Declarative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Used by Kubernetes to identify Containers to be deployed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601" dur="indefinite" restart="never" nodeType="tmRoot">
          <p:childTnLst>
            <p:seq>
              <p:cTn id="1602" dur="indefinite" nodeType="mainSeq">
                <p:childTnLst>
                  <p:par>
                    <p:cTn id="1603" fill="hold">
                      <p:stCondLst>
                        <p:cond delay="indefinite"/>
                      </p:stCondLst>
                      <p:childTnLst>
                        <p:par>
                          <p:cTn id="1604" fill="hold">
                            <p:stCondLst>
                              <p:cond delay="0"/>
                            </p:stCondLst>
                            <p:childTnLst>
                              <p:par>
                                <p:cTn id="1605" nodeType="clickEffect" fill="hold" presetClass="entr" presetID="1">
                                  <p:stCondLst>
                                    <p:cond delay="0"/>
                                  </p:stCondLst>
                                  <p:childTnLst>
                                    <p:set>
                                      <p:cBhvr>
                                        <p:cTn id="160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1607" fill="hold">
                      <p:stCondLst>
                        <p:cond delay="indefinite"/>
                      </p:stCondLst>
                      <p:childTnLst>
                        <p:par>
                          <p:cTn id="1608" fill="hold">
                            <p:stCondLst>
                              <p:cond delay="0"/>
                            </p:stCondLst>
                            <p:childTnLst>
                              <p:par>
                                <p:cTn id="1609" nodeType="clickEffect" fill="hold" presetClass="entr" presetID="1">
                                  <p:stCondLst>
                                    <p:cond delay="0"/>
                                  </p:stCondLst>
                                  <p:childTnLst>
                                    <p:set>
                                      <p:cBhvr>
                                        <p:cTn id="161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1">
                                  <p:stCondLst>
                                    <p:cond delay="0"/>
                                  </p:stCondLst>
                                  <p:childTnLst>
                                    <p:set>
                                      <p:cBhvr>
                                        <p:cTn id="161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615" fill="hold">
                      <p:stCondLst>
                        <p:cond delay="indefinite"/>
                      </p:stCondLst>
                      <p:childTnLst>
                        <p:par>
                          <p:cTn id="1616" fill="hold">
                            <p:stCondLst>
                              <p:cond delay="0"/>
                            </p:stCondLst>
                            <p:childTnLst>
                              <p:par>
                                <p:cTn id="1617" nodeType="clickEffect" fill="hold" presetClass="entr" presetID="1">
                                  <p:stCondLst>
                                    <p:cond delay="0"/>
                                  </p:stCondLst>
                                  <p:childTnLst>
                                    <p:set>
                                      <p:cBhvr>
                                        <p:cTn id="161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619" fill="hold">
                      <p:stCondLst>
                        <p:cond delay="indefinite"/>
                      </p:stCondLst>
                      <p:childTnLst>
                        <p:par>
                          <p:cTn id="1620" fill="hold">
                            <p:stCondLst>
                              <p:cond delay="0"/>
                            </p:stCondLst>
                            <p:childTnLst>
                              <p:par>
                                <p:cTn id="1621" nodeType="clickEffect" fill="hold" presetClass="entr" presetID="1">
                                  <p:stCondLst>
                                    <p:cond delay="0"/>
                                  </p:stCondLst>
                                  <p:childTnLst>
                                    <p:set>
                                      <p:cBhvr>
                                        <p:cTn id="1622"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1623" fill="hold">
                      <p:stCondLst>
                        <p:cond delay="indefinite"/>
                      </p:stCondLst>
                      <p:childTnLst>
                        <p:par>
                          <p:cTn id="1624" fill="hold">
                            <p:stCondLst>
                              <p:cond delay="0"/>
                            </p:stCondLst>
                            <p:childTnLst>
                              <p:par>
                                <p:cTn id="1625" nodeType="clickEffect" fill="hold" presetClass="entr" presetID="1">
                                  <p:stCondLst>
                                    <p:cond delay="0"/>
                                  </p:stCondLst>
                                  <p:childTnLst>
                                    <p:set>
                                      <p:cBhvr>
                                        <p:cTn id="1626" dur="1" fill="hold">
                                          <p:stCondLst>
                                            <p:cond delay="0"/>
                                          </p:stCondLst>
                                        </p:cTn>
                                        <p:tgtEl>
                                          <p:spTgt spid="434">
                                            <p:txEl>
                                              <p:pRg st="1" end="1"/>
                                            </p:txEl>
                                          </p:spTgt>
                                        </p:tgtEl>
                                        <p:attrNameLst>
                                          <p:attrName>style.visibility</p:attrName>
                                        </p:attrNameLst>
                                      </p:cBhvr>
                                      <p:to>
                                        <p:strVal val="visible"/>
                                      </p:to>
                                    </p:set>
                                  </p:childTnLst>
                                </p:cTn>
                              </p:par>
                              <p:par>
                                <p:cTn id="1627" nodeType="withEffect" fill="hold" presetClass="entr" presetID="1">
                                  <p:stCondLst>
                                    <p:cond delay="0"/>
                                  </p:stCondLst>
                                  <p:childTnLst>
                                    <p:set>
                                      <p:cBhvr>
                                        <p:cTn id="1628"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1629" fill="hold">
                      <p:stCondLst>
                        <p:cond delay="indefinite"/>
                      </p:stCondLst>
                      <p:childTnLst>
                        <p:par>
                          <p:cTn id="1630" fill="hold">
                            <p:stCondLst>
                              <p:cond delay="0"/>
                            </p:stCondLst>
                            <p:childTnLst>
                              <p:par>
                                <p:cTn id="1631" nodeType="clickEffect" fill="hold" presetClass="entr" presetID="1">
                                  <p:stCondLst>
                                    <p:cond delay="0"/>
                                  </p:stCondLst>
                                  <p:childTnLst>
                                    <p:set>
                                      <p:cBhvr>
                                        <p:cTn id="1632"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1633" fill="hold">
                      <p:stCondLst>
                        <p:cond delay="indefinite"/>
                      </p:stCondLst>
                      <p:childTnLst>
                        <p:par>
                          <p:cTn id="1634" fill="hold">
                            <p:stCondLst>
                              <p:cond delay="0"/>
                            </p:stCondLst>
                            <p:childTnLst>
                              <p:par>
                                <p:cTn id="1635" nodeType="clickEffect" fill="hold" presetClass="entr" presetID="1">
                                  <p:stCondLst>
                                    <p:cond delay="0"/>
                                  </p:stCondLst>
                                  <p:childTnLst>
                                    <p:set>
                                      <p:cBhvr>
                                        <p:cTn id="1636"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par>
                    <p:cTn id="1637" fill="hold">
                      <p:stCondLst>
                        <p:cond delay="indefinite"/>
                      </p:stCondLst>
                      <p:childTnLst>
                        <p:par>
                          <p:cTn id="1638" fill="hold">
                            <p:stCondLst>
                              <p:cond delay="0"/>
                            </p:stCondLst>
                            <p:childTnLst>
                              <p:par>
                                <p:cTn id="1639" nodeType="clickEffect" fill="hold" presetClass="entr" presetID="1">
                                  <p:stCondLst>
                                    <p:cond delay="0"/>
                                  </p:stCondLst>
                                  <p:childTnLst>
                                    <p:set>
                                      <p:cBhvr>
                                        <p:cTn id="1640" dur="1" fill="hold">
                                          <p:stCondLst>
                                            <p:cond delay="0"/>
                                          </p:stCondLst>
                                        </p:cTn>
                                        <p:tgtEl>
                                          <p:spTgt spid="43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Pod-Specifikation</a:t>
            </a:r>
            <a:endParaRPr b="0" lang="en-US" sz="2800" strike="noStrike" u="none">
              <a:solidFill>
                <a:srgbClr val="000000"/>
              </a:solidFill>
              <a:uFillTx/>
              <a:latin typeface="Arial"/>
            </a:endParaRPr>
          </a:p>
        </p:txBody>
      </p:sp>
      <p:sp>
        <p:nvSpPr>
          <p:cNvPr id="43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en-US" sz="1600" strike="noStrike" u="none">
                <a:solidFill>
                  <a:schemeClr val="dk2"/>
                </a:solidFill>
                <a:uFillTx/>
                <a:latin typeface="Consolas"/>
                <a:ea typeface="Open Sans"/>
              </a:rPr>
              <a:t>apiVersion: v1</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kind: Pod</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metadata:</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name: myapp-pod</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labels:</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app: myapp</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spec:</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containers:</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 name: myapp-container</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image: busybox</a:t>
            </a:r>
            <a:endParaRPr b="0" lang="en-US" sz="1600" strike="noStrike" u="none">
              <a:solidFill>
                <a:srgbClr val="000000"/>
              </a:solidFill>
              <a:uFillTx/>
              <a:latin typeface="Open Sans"/>
            </a:endParaRPr>
          </a:p>
          <a:p>
            <a:pPr marL="114480" indent="0">
              <a:lnSpc>
                <a:spcPct val="115000"/>
              </a:lnSpc>
              <a:buNone/>
              <a:tabLst>
                <a:tab algn="l" pos="0"/>
              </a:tabLst>
            </a:pPr>
            <a:r>
              <a:rPr b="0" lang="en-US" sz="1600" strike="noStrike" u="none">
                <a:solidFill>
                  <a:schemeClr val="dk2"/>
                </a:solidFill>
                <a:uFillTx/>
                <a:latin typeface="Consolas"/>
                <a:ea typeface="Open Sans"/>
              </a:rPr>
              <a:t>    </a:t>
            </a:r>
            <a:r>
              <a:rPr b="0" lang="en-US" sz="1600" strike="noStrike" u="none">
                <a:solidFill>
                  <a:schemeClr val="dk2"/>
                </a:solidFill>
                <a:uFillTx/>
                <a:latin typeface="Consolas"/>
                <a:ea typeface="Open Sans"/>
              </a:rPr>
              <a:t>command: ['sh', '-c', 'echo Hello Kubernetes! &amp;&amp; sleep 3600']</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Deployments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rmAutofit/>
          </a:bodyPr>
          <a:p>
            <a:pPr indent="0">
              <a:lnSpc>
                <a:spcPct val="100000"/>
              </a:lnSpc>
              <a:buNone/>
            </a:pPr>
            <a:r>
              <a:rPr b="0" lang="en-US" sz="2800" strike="noStrike" u="none">
                <a:solidFill>
                  <a:schemeClr val="dk1"/>
                </a:solidFill>
                <a:uFillTx/>
                <a:latin typeface="Open Sans"/>
                <a:ea typeface="Open Sans"/>
              </a:rPr>
              <a:t>Deployments</a:t>
            </a:r>
            <a:endParaRPr b="0" lang="en-US" sz="2800" strike="noStrike" u="none">
              <a:solidFill>
                <a:srgbClr val="000000"/>
              </a:solidFill>
              <a:uFillTx/>
              <a:latin typeface="Arial"/>
            </a:endParaRPr>
          </a:p>
        </p:txBody>
      </p:sp>
      <p:sp>
        <p:nvSpPr>
          <p:cNvPr id="43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Definition of a desired state for Pods: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Number of Replicas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Health Strategy</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Rolling Updates</a:t>
            </a:r>
            <a:br>
              <a:rPr sz="1400"/>
            </a:br>
            <a:r>
              <a:rPr b="0" lang="en-US" sz="1400" strike="noStrike" u="none">
                <a:solidFill>
                  <a:schemeClr val="dk2"/>
                </a:solidFill>
                <a:uFillTx/>
                <a:latin typeface="Open Sans"/>
              </a:rPr>
              <a:t> </a:t>
            </a:r>
            <a:endParaRPr b="0" lang="en-US" sz="1400" strike="noStrike" u="none">
              <a:solidFill>
                <a:srgbClr val="000000"/>
              </a:solidFill>
              <a:uFillTx/>
              <a:latin typeface="Arial"/>
            </a:endParaRPr>
          </a:p>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Kubernetes will ensure the desired state automatically</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343080" indent="-343080">
              <a:lnSpc>
                <a:spcPct val="115000"/>
              </a:lnSpc>
              <a:buClr>
                <a:srgbClr val="595959"/>
              </a:buClr>
              <a:buFont typeface="Arial"/>
              <a:buChar char="•"/>
            </a:pPr>
            <a:r>
              <a:rPr b="0" lang="en-US" sz="1800" strike="noStrike" u="none">
                <a:solidFill>
                  <a:schemeClr val="dk2"/>
                </a:solidFill>
                <a:uFillTx/>
                <a:latin typeface="Open Sans"/>
                <a:ea typeface="Open Sans"/>
              </a:rPr>
              <a:t>Different types of Deployments: Deployments, DaemonSets, StatefulSets, Cronjobs for different tasks</a:t>
            </a:r>
            <a:endParaRPr b="0" lang="en-US" sz="1800" strike="noStrike" u="none">
              <a:solidFill>
                <a:srgbClr val="000000"/>
              </a:solidFill>
              <a:uFillTx/>
              <a:latin typeface="Open Sans"/>
            </a:endParaRPr>
          </a:p>
          <a:p>
            <a:pPr indent="0">
              <a:lnSpc>
                <a:spcPct val="115000"/>
              </a:lnSpc>
              <a:buNone/>
              <a:tabLst>
                <a:tab algn="l" pos="0"/>
              </a:tabLst>
            </a:pP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641" dur="indefinite" restart="never" nodeType="tmRoot">
          <p:childTnLst>
            <p:seq>
              <p:cTn id="1642" dur="indefinite" nodeType="mainSeq">
                <p:childTnLst>
                  <p:par>
                    <p:cTn id="1643" fill="hold">
                      <p:stCondLst>
                        <p:cond delay="indefinite"/>
                      </p:stCondLst>
                      <p:childTnLst>
                        <p:par>
                          <p:cTn id="1644" fill="hold">
                            <p:stCondLst>
                              <p:cond delay="0"/>
                            </p:stCondLst>
                            <p:childTnLst>
                              <p:par>
                                <p:cTn id="1645" nodeType="clickEffect" fill="hold" presetClass="entr" presetID="1">
                                  <p:stCondLst>
                                    <p:cond delay="0"/>
                                  </p:stCondLst>
                                  <p:childTnLst>
                                    <p:set>
                                      <p:cBhvr>
                                        <p:cTn id="164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1647" fill="hold">
                      <p:stCondLst>
                        <p:cond delay="indefinite"/>
                      </p:stCondLst>
                      <p:childTnLst>
                        <p:par>
                          <p:cTn id="1648" fill="hold">
                            <p:stCondLst>
                              <p:cond delay="0"/>
                            </p:stCondLst>
                            <p:childTnLst>
                              <p:par>
                                <p:cTn id="1649" nodeType="clickEffect" fill="hold" presetClass="entr" presetID="1">
                                  <p:stCondLst>
                                    <p:cond delay="0"/>
                                  </p:stCondLst>
                                  <p:childTnLst>
                                    <p:set>
                                      <p:cBhvr>
                                        <p:cTn id="165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651" fill="hold">
                      <p:stCondLst>
                        <p:cond delay="indefinite"/>
                      </p:stCondLst>
                      <p:childTnLst>
                        <p:par>
                          <p:cTn id="1652" fill="hold">
                            <p:stCondLst>
                              <p:cond delay="0"/>
                            </p:stCondLst>
                            <p:childTnLst>
                              <p:par>
                                <p:cTn id="1653" nodeType="clickEffect" fill="hold" presetClass="entr" presetID="1">
                                  <p:stCondLst>
                                    <p:cond delay="0"/>
                                  </p:stCondLst>
                                  <p:childTnLst>
                                    <p:set>
                                      <p:cBhvr>
                                        <p:cTn id="165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655" fill="hold">
                      <p:stCondLst>
                        <p:cond delay="indefinite"/>
                      </p:stCondLst>
                      <p:childTnLst>
                        <p:par>
                          <p:cTn id="1656" fill="hold">
                            <p:stCondLst>
                              <p:cond delay="0"/>
                            </p:stCondLst>
                            <p:childTnLst>
                              <p:par>
                                <p:cTn id="1657" nodeType="clickEffect" fill="hold" presetClass="entr" presetID="1">
                                  <p:stCondLst>
                                    <p:cond delay="0"/>
                                  </p:stCondLst>
                                  <p:childTnLst>
                                    <p:set>
                                      <p:cBhvr>
                                        <p:cTn id="165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659" fill="hold">
                      <p:stCondLst>
                        <p:cond delay="indefinite"/>
                      </p:stCondLst>
                      <p:childTnLst>
                        <p:par>
                          <p:cTn id="1660" fill="hold">
                            <p:stCondLst>
                              <p:cond delay="0"/>
                            </p:stCondLst>
                            <p:childTnLst>
                              <p:par>
                                <p:cTn id="1661" nodeType="clickEffect" fill="hold" presetClass="entr" presetID="1">
                                  <p:stCondLst>
                                    <p:cond delay="0"/>
                                  </p:stCondLst>
                                  <p:childTnLst>
                                    <p:set>
                                      <p:cBhvr>
                                        <p:cTn id="166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663" fill="hold">
                      <p:stCondLst>
                        <p:cond delay="indefinite"/>
                      </p:stCondLst>
                      <p:childTnLst>
                        <p:par>
                          <p:cTn id="1664" fill="hold">
                            <p:stCondLst>
                              <p:cond delay="0"/>
                            </p:stCondLst>
                            <p:childTnLst>
                              <p:par>
                                <p:cTn id="1665" nodeType="clickEffect" fill="hold" presetClass="entr" presetID="1">
                                  <p:stCondLst>
                                    <p:cond delay="0"/>
                                  </p:stCondLst>
                                  <p:childTnLst>
                                    <p:set>
                                      <p:cBhvr>
                                        <p:cTn id="166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Trebuchet MS"/>
                <a:ea typeface="Trebuchet MS"/>
              </a:rPr>
              <a:t>Container, Pods, Deployments</a:t>
            </a:r>
            <a:endParaRPr b="0" lang="en-US" sz="2800" strike="noStrike" u="none">
              <a:solidFill>
                <a:srgbClr val="000000"/>
              </a:solidFill>
              <a:uFillTx/>
              <a:latin typeface="Arial"/>
            </a:endParaRPr>
          </a:p>
        </p:txBody>
      </p:sp>
      <p:sp>
        <p:nvSpPr>
          <p:cNvPr id="441" name="Rechteck 3"/>
          <p:cNvSpPr/>
          <p:nvPr/>
        </p:nvSpPr>
        <p:spPr>
          <a:xfrm>
            <a:off x="2883960" y="1662480"/>
            <a:ext cx="3803400" cy="2386800"/>
          </a:xfrm>
          <a:prstGeom prst="rect">
            <a:avLst/>
          </a:prstGeom>
          <a:solidFill>
            <a:srgbClr val="0070c0"/>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Deployment / DaemonSet / StatefulSet / CronJob</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442" name="Rechteck 4"/>
          <p:cNvSpPr/>
          <p:nvPr/>
        </p:nvSpPr>
        <p:spPr>
          <a:xfrm>
            <a:off x="3112560" y="2351880"/>
            <a:ext cx="3355560" cy="15080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Pod</a:t>
            </a: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a:p>
            <a:pPr algn="ctr">
              <a:lnSpc>
                <a:spcPct val="100000"/>
              </a:lnSpc>
            </a:pPr>
            <a:endParaRPr b="0" lang="en-US" sz="1800" strike="noStrike" u="none">
              <a:solidFill>
                <a:srgbClr val="ffffff"/>
              </a:solidFill>
              <a:uFillTx/>
              <a:latin typeface="Arial"/>
            </a:endParaRPr>
          </a:p>
        </p:txBody>
      </p:sp>
      <p:sp>
        <p:nvSpPr>
          <p:cNvPr id="443" name="Rechteck 5"/>
          <p:cNvSpPr/>
          <p:nvPr/>
        </p:nvSpPr>
        <p:spPr>
          <a:xfrm>
            <a:off x="3331800" y="3018600"/>
            <a:ext cx="2907360" cy="685440"/>
          </a:xfrm>
          <a:prstGeom prst="rect">
            <a:avLst/>
          </a:prstGeom>
          <a:solidFill>
            <a:srgbClr val="008df8"/>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Applications / Container</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timing>
    <p:tnLst>
      <p:par>
        <p:cTn id="1667" dur="indefinite" restart="never" nodeType="tmRoot">
          <p:childTnLst>
            <p:seq>
              <p:cTn id="1668" dur="indefinite" nodeType="mainSeq">
                <p:childTnLst>
                  <p:par>
                    <p:cTn id="1669" fill="hold">
                      <p:stCondLst>
                        <p:cond delay="indefinite"/>
                      </p:stCondLst>
                      <p:childTnLst>
                        <p:par>
                          <p:cTn id="1670" fill="hold">
                            <p:stCondLst>
                              <p:cond delay="0"/>
                            </p:stCondLst>
                            <p:childTnLst>
                              <p:par>
                                <p:cTn id="1671" nodeType="clickEffect" fill="hold" presetClass="entr" presetID="1">
                                  <p:stCondLst>
                                    <p:cond delay="0"/>
                                  </p:stCondLst>
                                  <p:childTnLst>
                                    <p:set>
                                      <p:cBhvr>
                                        <p:cTn id="1672" dur="1" fill="hold">
                                          <p:stCondLst>
                                            <p:cond delay="0"/>
                                          </p:stCondLst>
                                        </p:cTn>
                                        <p:tgtEl>
                                          <p:spTgt spid="443"/>
                                        </p:tgtEl>
                                        <p:attrNameLst>
                                          <p:attrName>style.visibility</p:attrName>
                                        </p:attrNameLst>
                                      </p:cBhvr>
                                      <p:to>
                                        <p:strVal val="visible"/>
                                      </p:to>
                                    </p:set>
                                  </p:childTnLst>
                                </p:cTn>
                              </p:par>
                            </p:childTnLst>
                          </p:cTn>
                        </p:par>
                      </p:childTnLst>
                    </p:cTn>
                  </p:par>
                  <p:par>
                    <p:cTn id="1673" fill="hold">
                      <p:stCondLst>
                        <p:cond delay="indefinite"/>
                      </p:stCondLst>
                      <p:childTnLst>
                        <p:par>
                          <p:cTn id="1674" fill="hold">
                            <p:stCondLst>
                              <p:cond delay="0"/>
                            </p:stCondLst>
                            <p:childTnLst>
                              <p:par>
                                <p:cTn id="1675" nodeType="clickEffect" fill="hold" presetClass="entr" presetID="1">
                                  <p:stCondLst>
                                    <p:cond delay="0"/>
                                  </p:stCondLst>
                                  <p:childTnLst>
                                    <p:set>
                                      <p:cBhvr>
                                        <p:cTn id="1676" dur="1" fill="hold">
                                          <p:stCondLst>
                                            <p:cond delay="0"/>
                                          </p:stCondLst>
                                        </p:cTn>
                                        <p:tgtEl>
                                          <p:spTgt spid="442"/>
                                        </p:tgtEl>
                                        <p:attrNameLst>
                                          <p:attrName>style.visibility</p:attrName>
                                        </p:attrNameLst>
                                      </p:cBhvr>
                                      <p:to>
                                        <p:strVal val="visible"/>
                                      </p:to>
                                    </p:set>
                                  </p:childTnLst>
                                </p:cTn>
                              </p:par>
                            </p:childTnLst>
                          </p:cTn>
                        </p:par>
                      </p:childTnLst>
                    </p:cTn>
                  </p:par>
                  <p:par>
                    <p:cTn id="1677" fill="hold">
                      <p:stCondLst>
                        <p:cond delay="indefinite"/>
                      </p:stCondLst>
                      <p:childTnLst>
                        <p:par>
                          <p:cTn id="1678" fill="hold">
                            <p:stCondLst>
                              <p:cond delay="0"/>
                            </p:stCondLst>
                            <p:childTnLst>
                              <p:par>
                                <p:cTn id="1679" nodeType="clickEffect" fill="hold" presetClass="entr" presetID="1">
                                  <p:stCondLst>
                                    <p:cond delay="0"/>
                                  </p:stCondLst>
                                  <p:childTnLst>
                                    <p:set>
                                      <p:cBhvr>
                                        <p:cTn id="1680"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Code-Smells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Long Method - Methoden mit zu vielen Zeilen</a:t>
            </a:r>
          </a:p>
          <a:p>
            <a:pPr>
              <a:spcBef>
                <a:spcPts val="400"/>
              </a:spcBef>
              <a:spcAft>
                <a:spcPts val="1000"/>
              </a:spcAft>
              <a:defRPr sz="1800">
                <a:latin typeface="Open Sans Light"/>
              </a:defRPr>
            </a:pPr>
            <a:r>
              <a:t>Large Class - Klassen mit zu vielen Verantwortungen</a:t>
            </a:r>
          </a:p>
          <a:p>
            <a:pPr>
              <a:spcBef>
                <a:spcPts val="400"/>
              </a:spcBef>
              <a:spcAft>
                <a:spcPts val="1000"/>
              </a:spcAft>
              <a:defRPr sz="1800">
                <a:latin typeface="Open Sans Light"/>
              </a:defRPr>
            </a:pPr>
            <a:r>
              <a:t>Duplicate Code - Identische oder ähnliche Code-Blöcke</a:t>
            </a:r>
          </a:p>
          <a:p>
            <a:pPr>
              <a:spcBef>
                <a:spcPts val="400"/>
              </a:spcBef>
              <a:spcAft>
                <a:spcPts val="1000"/>
              </a:spcAft>
              <a:defRPr sz="1800">
                <a:latin typeface="Open Sans Light"/>
              </a:defRPr>
            </a:pPr>
            <a:r>
              <a:t>Feature Envy - Klasse nutzt andere Klasse übermäßig</a:t>
            </a:r>
          </a:p>
          <a:p>
            <a:pPr>
              <a:spcBef>
                <a:spcPts val="400"/>
              </a:spcBef>
              <a:spcAft>
                <a:spcPts val="1000"/>
              </a:spcAft>
              <a:defRPr sz="1800">
                <a:latin typeface="Open Sans Light"/>
              </a:defRPr>
            </a:pPr>
            <a:r>
              <a:t>Data Clumps - Gruppierte Daten ohne Struktur</a:t>
            </a:r>
          </a:p>
          <a:p>
            <a:pPr>
              <a:spcBef>
                <a:spcPts val="400"/>
              </a:spcBef>
              <a:spcAft>
                <a:spcPts val="1000"/>
              </a:spcAft>
              <a:defRPr sz="1800">
                <a:latin typeface="Open Sans Light"/>
              </a:defRPr>
            </a:pPr>
            <a:r>
              <a:t>Primitive Obsession - Übernutzung primitiver Datentypen</a:t>
            </a:r>
          </a:p>
          <a:p>
            <a:pPr>
              <a:spcBef>
                <a:spcPts val="400"/>
              </a:spcBef>
              <a:spcAft>
                <a:spcPts val="1000"/>
              </a:spcAft>
              <a:defRPr sz="1800">
                <a:latin typeface="Open Sans Light"/>
              </a:defRPr>
            </a:pPr>
            <a:r>
              <a:t>Long Parameter List - Methoden mit zu vielen Parametern</a:t>
            </a:r>
          </a:p>
          <a:p>
            <a:pPr>
              <a:spcBef>
                <a:spcPts val="400"/>
              </a:spcBef>
              <a:spcAft>
                <a:spcPts val="1000"/>
              </a:spcAft>
              <a:defRPr sz="1800">
                <a:latin typeface="Open Sans Light"/>
              </a:defRPr>
            </a:pPr>
            <a:r>
              <a:t>Shotgun Surgery - Änderung erfordert viele Stellen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Code-Smells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Long Method - Methoden mit zu vielen Zeilen</a:t>
            </a:r>
          </a:p>
          <a:p>
            <a:pPr>
              <a:spcBef>
                <a:spcPts val="400"/>
              </a:spcBef>
              <a:spcAft>
                <a:spcPts val="1000"/>
              </a:spcAft>
              <a:defRPr sz="1800">
                <a:latin typeface="Open Sans Light"/>
              </a:defRPr>
            </a:pPr>
            <a:r>
              <a:t>Large Class - Klassen mit zu vielen Verantwortungen</a:t>
            </a:r>
          </a:p>
          <a:p>
            <a:pPr>
              <a:spcBef>
                <a:spcPts val="400"/>
              </a:spcBef>
              <a:spcAft>
                <a:spcPts val="1000"/>
              </a:spcAft>
              <a:defRPr sz="1800">
                <a:latin typeface="Open Sans Light"/>
              </a:defRPr>
            </a:pPr>
            <a:r>
              <a:t>Duplicate Code - Identische oder ähnliche Code-Blöcke</a:t>
            </a:r>
          </a:p>
          <a:p>
            <a:pPr>
              <a:spcBef>
                <a:spcPts val="400"/>
              </a:spcBef>
              <a:spcAft>
                <a:spcPts val="1000"/>
              </a:spcAft>
              <a:defRPr sz="1800">
                <a:latin typeface="Open Sans Light"/>
              </a:defRPr>
            </a:pPr>
            <a:r>
              <a:t>Feature Envy - Klasse nutzt andere Klasse übermäßig</a:t>
            </a:r>
          </a:p>
          <a:p>
            <a:pPr>
              <a:spcBef>
                <a:spcPts val="400"/>
              </a:spcBef>
              <a:spcAft>
                <a:spcPts val="1000"/>
              </a:spcAft>
              <a:defRPr sz="1800">
                <a:latin typeface="Open Sans Light"/>
              </a:defRPr>
            </a:pPr>
            <a:r>
              <a:t>Data Clumps - Gruppierte Daten ohne Struktur</a:t>
            </a:r>
          </a:p>
          <a:p>
            <a:pPr>
              <a:spcBef>
                <a:spcPts val="400"/>
              </a:spcBef>
              <a:spcAft>
                <a:spcPts val="1000"/>
              </a:spcAft>
              <a:defRPr sz="1800">
                <a:latin typeface="Open Sans Light"/>
              </a:defRPr>
            </a:pPr>
            <a:r>
              <a:t>Primitive Obsession - Übernutzung primitiver Datentypen</a:t>
            </a:r>
          </a:p>
          <a:p>
            <a:pPr>
              <a:spcBef>
                <a:spcPts val="400"/>
              </a:spcBef>
              <a:spcAft>
                <a:spcPts val="1000"/>
              </a:spcAft>
              <a:defRPr sz="1800">
                <a:latin typeface="Open Sans Light"/>
              </a:defRPr>
            </a:pPr>
            <a:r>
              <a:t>Long Parameter List - Methoden mit zu vielen Parametern</a:t>
            </a:r>
          </a:p>
          <a:p>
            <a:pPr>
              <a:spcBef>
                <a:spcPts val="400"/>
              </a:spcBef>
              <a:spcAft>
                <a:spcPts val="1000"/>
              </a:spcAft>
              <a:defRPr sz="1800">
                <a:latin typeface="Open Sans Light"/>
              </a:defRPr>
            </a:pPr>
            <a:r>
              <a:t>Shotgun Surgery - Änderung erfordert viele Stellen</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Trebuchet MS"/>
                <a:ea typeface="Trebuchet MS"/>
              </a:rPr>
              <a:t>Deployment</a:t>
            </a:r>
            <a:endParaRPr b="0" lang="en-US" sz="2800" strike="noStrike" u="none">
              <a:solidFill>
                <a:srgbClr val="000000"/>
              </a:solidFill>
              <a:uFillTx/>
              <a:latin typeface="Arial"/>
            </a:endParaRPr>
          </a:p>
        </p:txBody>
      </p:sp>
      <p:sp>
        <p:nvSpPr>
          <p:cNvPr id="445" name="PlaceHolder 2"/>
          <p:cNvSpPr>
            <a:spLocks noGrp="1"/>
          </p:cNvSpPr>
          <p:nvPr>
            <p:ph/>
          </p:nvPr>
        </p:nvSpPr>
        <p:spPr>
          <a:xfrm>
            <a:off x="771480" y="1437480"/>
            <a:ext cx="3040200" cy="3200040"/>
          </a:xfrm>
          <a:prstGeom prst="rect">
            <a:avLst/>
          </a:prstGeom>
          <a:noFill/>
          <a:ln w="0">
            <a:noFill/>
          </a:ln>
        </p:spPr>
        <p:txBody>
          <a:bodyPr lIns="91440" rIns="91440" tIns="91440" bIns="91440" anchor="t">
            <a:noAutofit/>
          </a:bodyPr>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apiVersion: apps/v1</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kind: Deployment</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metadata:</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name: k8s-itu</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spec:</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selector:</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matchLabels:</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app: k8s-itu</a:t>
            </a: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en-US" sz="1600" strike="noStrike" u="none">
                <a:solidFill>
                  <a:schemeClr val="dk2"/>
                </a:solidFill>
                <a:uFillTx/>
                <a:latin typeface="Consolas"/>
                <a:ea typeface="Source Code Pro"/>
              </a:rPr>
              <a:t>  </a:t>
            </a:r>
            <a:r>
              <a:rPr b="0" lang="en-US" sz="1600" strike="noStrike" u="none">
                <a:solidFill>
                  <a:schemeClr val="dk2"/>
                </a:solidFill>
                <a:uFillTx/>
                <a:latin typeface="Consolas"/>
                <a:ea typeface="Source Code Pro"/>
              </a:rPr>
              <a:t>replicas: 2</a:t>
            </a:r>
            <a:endParaRPr b="0" lang="en-US" sz="1600" strike="noStrike" u="none">
              <a:solidFill>
                <a:srgbClr val="000000"/>
              </a:solidFill>
              <a:uFillTx/>
              <a:latin typeface="Open Sans"/>
            </a:endParaRPr>
          </a:p>
          <a:p>
            <a:pPr indent="0">
              <a:lnSpc>
                <a:spcPct val="100000"/>
              </a:lnSpc>
              <a:spcAft>
                <a:spcPts val="374"/>
              </a:spcAft>
              <a:buNone/>
              <a:tabLst>
                <a:tab algn="l" pos="0"/>
              </a:tabLst>
            </a:pPr>
            <a:endParaRPr b="0" lang="en-US" sz="1600" strike="noStrike" u="none">
              <a:solidFill>
                <a:srgbClr val="000000"/>
              </a:solidFill>
              <a:uFillTx/>
              <a:latin typeface="Open Sans"/>
            </a:endParaRPr>
          </a:p>
          <a:p>
            <a:pPr indent="0">
              <a:lnSpc>
                <a:spcPct val="100000"/>
              </a:lnSpc>
              <a:spcAft>
                <a:spcPts val="374"/>
              </a:spcAft>
              <a:buNone/>
              <a:tabLst>
                <a:tab algn="l" pos="0"/>
              </a:tabLst>
            </a:pPr>
            <a:r>
              <a:rPr b="0" lang="de-DE" sz="1600" strike="noStrike" u="none">
                <a:solidFill>
                  <a:schemeClr val="dk2"/>
                </a:solidFill>
                <a:uFillTx/>
                <a:latin typeface="Consolas"/>
                <a:ea typeface="Source Code Pro"/>
              </a:rPr>
              <a:t>(...)</a:t>
            </a:r>
            <a:endParaRPr b="0" lang="en-US" sz="1600" strike="noStrike" u="none">
              <a:solidFill>
                <a:srgbClr val="000000"/>
              </a:solidFill>
              <a:uFillTx/>
              <a:latin typeface="Open Sans"/>
            </a:endParaRPr>
          </a:p>
        </p:txBody>
      </p:sp>
      <p:sp>
        <p:nvSpPr>
          <p:cNvPr id="446" name="Rechteck 4"/>
          <p:cNvSpPr/>
          <p:nvPr/>
        </p:nvSpPr>
        <p:spPr>
          <a:xfrm>
            <a:off x="4356720" y="1437480"/>
            <a:ext cx="4571640" cy="3014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DE" sz="1600" strike="noStrike" u="none">
                <a:solidFill>
                  <a:srgbClr val="000000"/>
                </a:solidFill>
                <a:uFillTx/>
                <a:latin typeface="Consolas"/>
                <a:ea typeface="Arial"/>
              </a:rPr>
              <a:t>(...)</a:t>
            </a:r>
            <a:endParaRPr b="0" lang="en-US" sz="1600" strike="noStrike" u="none">
              <a:solidFill>
                <a:srgbClr val="000000"/>
              </a:solidFill>
              <a:uFillTx/>
              <a:latin typeface="Arial"/>
            </a:endParaRPr>
          </a:p>
          <a:p>
            <a:pPr>
              <a:lnSpc>
                <a:spcPct val="100000"/>
              </a:lnSpc>
            </a:pP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template:</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metadata:</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labels: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app: k8s-itu </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spec:</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containers: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 name: nginx</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image: nginx</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ports:</a:t>
            </a:r>
            <a:endParaRPr b="0" lang="en-US" sz="1600" strike="noStrike" u="none">
              <a:solidFill>
                <a:srgbClr val="000000"/>
              </a:solidFill>
              <a:uFillTx/>
              <a:latin typeface="Arial"/>
            </a:endParaRPr>
          </a:p>
          <a:p>
            <a:pPr>
              <a:lnSpc>
                <a:spcPct val="100000"/>
              </a:lnSpc>
            </a:pPr>
            <a:r>
              <a:rPr b="0" lang="en-US" sz="1600" strike="noStrike" u="none">
                <a:solidFill>
                  <a:srgbClr val="000000"/>
                </a:solidFill>
                <a:uFillTx/>
                <a:latin typeface="Consolas"/>
                <a:ea typeface="Arial"/>
              </a:rPr>
              <a:t>        </a:t>
            </a:r>
            <a:r>
              <a:rPr b="0" lang="en-US" sz="1600" strike="noStrike" u="none">
                <a:solidFill>
                  <a:srgbClr val="000000"/>
                </a:solidFill>
                <a:uFillTx/>
                <a:latin typeface="Consolas"/>
                <a:ea typeface="Arial"/>
              </a:rPr>
              <a:t>- containerPort: 8000</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681" dur="indefinite" restart="never" nodeType="tmRoot">
          <p:childTnLst>
            <p:seq>
              <p:cTn id="1682" dur="indefinite" nodeType="mainSeq">
                <p:childTnLst>
                  <p:par>
                    <p:cTn id="1683" fill="hold">
                      <p:stCondLst>
                        <p:cond delay="indefinite"/>
                      </p:stCondLst>
                      <p:childTnLst>
                        <p:par>
                          <p:cTn id="1684" fill="hold">
                            <p:stCondLst>
                              <p:cond delay="0"/>
                            </p:stCondLst>
                            <p:childTnLst>
                              <p:par>
                                <p:cTn id="1685" nodeType="clickEffect" fill="hold" presetClass="emph" presetID="15">
                                  <p:stCondLst>
                                    <p:cond delay="0"/>
                                  </p:stCondLst>
                                  <p:iterate type="lt">
                                    <p:tmAbs val="25"/>
                                  </p:iterate>
                                  <p:childTnLst>
                                    <p:set>
                                      <p:cBhvr>
                                        <p:cTn id="1686" dur="indefinite"/>
                                        <p:tgtEl>
                                          <p:spTgt spid="445">
                                            <p:txEl>
                                              <p:pRg st="1" end="1"/>
                                            </p:txEl>
                                          </p:spTgt>
                                        </p:tgtEl>
                                        <p:attrNameLst>
                                          <p:attrName>style.fontWeight</p:attrName>
                                        </p:attrNameLst>
                                      </p:cBhvr>
                                      <p:to>
                                        <p:strVal val="bold"/>
                                      </p:to>
                                    </p:set>
                                  </p:childTnLst>
                                </p:cTn>
                              </p:par>
                            </p:childTnLst>
                          </p:cTn>
                        </p:par>
                      </p:childTnLst>
                    </p:cTn>
                  </p:par>
                  <p:par>
                    <p:cTn id="1687" fill="hold">
                      <p:stCondLst>
                        <p:cond delay="indefinite"/>
                      </p:stCondLst>
                      <p:childTnLst>
                        <p:par>
                          <p:cTn id="1688" fill="hold">
                            <p:stCondLst>
                              <p:cond delay="0"/>
                            </p:stCondLst>
                            <p:childTnLst>
                              <p:par>
                                <p:cTn id="1689" nodeType="clickEffect" fill="hold" presetClass="emph" presetID="15">
                                  <p:stCondLst>
                                    <p:cond delay="0"/>
                                  </p:stCondLst>
                                  <p:iterate type="lt">
                                    <p:tmAbs val="25"/>
                                  </p:iterate>
                                  <p:childTnLst>
                                    <p:set>
                                      <p:cBhvr>
                                        <p:cTn id="1690" dur="indefinite"/>
                                        <p:tgtEl>
                                          <p:spTgt spid="445">
                                            <p:txEl>
                                              <p:pRg st="3" end="3"/>
                                            </p:txEl>
                                          </p:spTgt>
                                        </p:tgtEl>
                                        <p:attrNameLst>
                                          <p:attrName>style.fontWeight</p:attrName>
                                        </p:attrNameLst>
                                      </p:cBhvr>
                                      <p:to>
                                        <p:strVal val="bold"/>
                                      </p:to>
                                    </p:set>
                                  </p:childTnLst>
                                </p:cTn>
                              </p:par>
                            </p:childTnLst>
                          </p:cTn>
                        </p:par>
                      </p:childTnLst>
                    </p:cTn>
                  </p:par>
                  <p:par>
                    <p:cTn id="1691" fill="hold">
                      <p:stCondLst>
                        <p:cond delay="indefinite"/>
                      </p:stCondLst>
                      <p:childTnLst>
                        <p:par>
                          <p:cTn id="1692" fill="hold">
                            <p:stCondLst>
                              <p:cond delay="0"/>
                            </p:stCondLst>
                            <p:childTnLst>
                              <p:par>
                                <p:cTn id="1693" nodeType="clickEffect" fill="hold" presetClass="emph" presetID="15">
                                  <p:stCondLst>
                                    <p:cond delay="0"/>
                                  </p:stCondLst>
                                  <p:iterate type="lt">
                                    <p:tmAbs val="25"/>
                                  </p:iterate>
                                  <p:childTnLst>
                                    <p:set>
                                      <p:cBhvr>
                                        <p:cTn id="1694" dur="indefinite"/>
                                        <p:tgtEl>
                                          <p:spTgt spid="445">
                                            <p:txEl>
                                              <p:pRg st="7" end="7"/>
                                            </p:txEl>
                                          </p:spTgt>
                                        </p:tgtEl>
                                        <p:attrNameLst>
                                          <p:attrName>style.fontWeight</p:attrName>
                                        </p:attrNameLst>
                                      </p:cBhvr>
                                      <p:to>
                                        <p:strVal val="bold"/>
                                      </p:to>
                                    </p:set>
                                  </p:childTnLst>
                                </p:cTn>
                              </p:par>
                            </p:childTnLst>
                          </p:cTn>
                        </p:par>
                      </p:childTnLst>
                    </p:cTn>
                  </p:par>
                  <p:par>
                    <p:cTn id="1695" fill="hold">
                      <p:stCondLst>
                        <p:cond delay="indefinite"/>
                      </p:stCondLst>
                      <p:childTnLst>
                        <p:par>
                          <p:cTn id="1696" fill="hold">
                            <p:stCondLst>
                              <p:cond delay="0"/>
                            </p:stCondLst>
                            <p:childTnLst>
                              <p:par>
                                <p:cTn id="1697" nodeType="clickEffect" fill="hold" presetClass="emph" presetID="15">
                                  <p:stCondLst>
                                    <p:cond delay="0"/>
                                  </p:stCondLst>
                                  <p:iterate type="lt">
                                    <p:tmAbs val="25"/>
                                  </p:iterate>
                                  <p:childTnLst>
                                    <p:set>
                                      <p:cBhvr>
                                        <p:cTn id="1698" dur="indefinite"/>
                                        <p:tgtEl>
                                          <p:spTgt spid="445">
                                            <p:txEl>
                                              <p:pRg st="8" end="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Lifecycle</a:t>
            </a:r>
            <a:endParaRPr b="0" lang="en-US" sz="2800" strike="noStrike" u="none">
              <a:solidFill>
                <a:srgbClr val="000000"/>
              </a:solidFill>
              <a:uFillTx/>
              <a:latin typeface="Arial"/>
            </a:endParaRPr>
          </a:p>
        </p:txBody>
      </p:sp>
      <p:sp>
        <p:nvSpPr>
          <p:cNvPr id="44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Create:</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create –f &lt;filename&gt;</a:t>
            </a:r>
            <a:endParaRPr b="0" lang="en-US" sz="1400" strike="noStrike" u="none">
              <a:solidFill>
                <a:srgbClr val="000000"/>
              </a:solidFill>
              <a:uFillTx/>
              <a:latin typeface="Arial"/>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Delete:</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delete –f &lt;filename&gt;</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Consolas"/>
                <a:ea typeface="Trebuchet MS"/>
              </a:rPr>
              <a:t>kubectl delete deployment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699" dur="indefinite" restart="never" nodeType="tmRoot">
          <p:childTnLst>
            <p:seq>
              <p:cTn id="1700" dur="indefinite" nodeType="mainSeq">
                <p:childTnLst>
                  <p:par>
                    <p:cTn id="1701" fill="hold">
                      <p:stCondLst>
                        <p:cond delay="indefinite"/>
                      </p:stCondLst>
                      <p:childTnLst>
                        <p:par>
                          <p:cTn id="1702" fill="hold">
                            <p:stCondLst>
                              <p:cond delay="0"/>
                            </p:stCondLst>
                            <p:childTnLst>
                              <p:par>
                                <p:cTn id="1703" nodeType="clickEffect" fill="hold" presetClass="entr" presetID="1">
                                  <p:stCondLst>
                                    <p:cond delay="0"/>
                                  </p:stCondLst>
                                  <p:childTnLst>
                                    <p:set>
                                      <p:cBhvr>
                                        <p:cTn id="1704"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1705" fill="hold">
                      <p:stCondLst>
                        <p:cond delay="indefinite"/>
                      </p:stCondLst>
                      <p:childTnLst>
                        <p:par>
                          <p:cTn id="1706" fill="hold">
                            <p:stCondLst>
                              <p:cond delay="0"/>
                            </p:stCondLst>
                            <p:childTnLst>
                              <p:par>
                                <p:cTn id="1707" nodeType="clickEffect" fill="hold" presetClass="entr" presetID="1">
                                  <p:stCondLst>
                                    <p:cond delay="0"/>
                                  </p:stCondLst>
                                  <p:childTnLst>
                                    <p:set>
                                      <p:cBhvr>
                                        <p:cTn id="1708" dur="1" fill="hold">
                                          <p:stCondLst>
                                            <p:cond delay="0"/>
                                          </p:stCondLst>
                                        </p:cTn>
                                        <p:tgtEl>
                                          <p:spTgt spid="448">
                                            <p:txEl>
                                              <p:pRg st="1" end="1"/>
                                            </p:txEl>
                                          </p:spTgt>
                                        </p:tgtEl>
                                        <p:attrNameLst>
                                          <p:attrName>style.visibility</p:attrName>
                                        </p:attrNameLst>
                                      </p:cBhvr>
                                      <p:to>
                                        <p:strVal val="visible"/>
                                      </p:to>
                                    </p:se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1">
                                  <p:stCondLst>
                                    <p:cond delay="0"/>
                                  </p:stCondLst>
                                  <p:childTnLst>
                                    <p:set>
                                      <p:cBhvr>
                                        <p:cTn id="1712" dur="1" fill="hold">
                                          <p:stCondLst>
                                            <p:cond delay="0"/>
                                          </p:stCondLst>
                                        </p:cTn>
                                        <p:tgtEl>
                                          <p:spTgt spid="448">
                                            <p:txEl>
                                              <p:pRg st="3" end="3"/>
                                            </p:txEl>
                                          </p:spTgt>
                                        </p:tgtEl>
                                        <p:attrNameLst>
                                          <p:attrName>style.visibility</p:attrName>
                                        </p:attrNameLst>
                                      </p:cBhvr>
                                      <p:to>
                                        <p:strVal val="visible"/>
                                      </p:to>
                                    </p:set>
                                  </p:childTnLst>
                                </p:cTn>
                              </p:par>
                            </p:childTnLst>
                          </p:cTn>
                        </p:par>
                      </p:childTnLst>
                    </p:cTn>
                  </p:par>
                  <p:par>
                    <p:cTn id="1713" fill="hold">
                      <p:stCondLst>
                        <p:cond delay="indefinite"/>
                      </p:stCondLst>
                      <p:childTnLst>
                        <p:par>
                          <p:cTn id="1714" fill="hold">
                            <p:stCondLst>
                              <p:cond delay="0"/>
                            </p:stCondLst>
                            <p:childTnLst>
                              <p:par>
                                <p:cTn id="1715" nodeType="clickEffect" fill="hold" presetClass="entr" presetID="1">
                                  <p:stCondLst>
                                    <p:cond delay="0"/>
                                  </p:stCondLst>
                                  <p:childTnLst>
                                    <p:set>
                                      <p:cBhvr>
                                        <p:cTn id="1716"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717" fill="hold">
                      <p:stCondLst>
                        <p:cond delay="indefinite"/>
                      </p:stCondLst>
                      <p:childTnLst>
                        <p:par>
                          <p:cTn id="1718" fill="hold">
                            <p:stCondLst>
                              <p:cond delay="0"/>
                            </p:stCondLst>
                            <p:childTnLst>
                              <p:par>
                                <p:cTn id="1719" nodeType="clickEffect" fill="hold" presetClass="entr" presetID="1">
                                  <p:stCondLst>
                                    <p:cond delay="0"/>
                                  </p:stCondLst>
                                  <p:childTnLst>
                                    <p:set>
                                      <p:cBhvr>
                                        <p:cTn id="1720" dur="1" fill="hold">
                                          <p:stCondLst>
                                            <p:cond delay="0"/>
                                          </p:stCondLst>
                                        </p:cTn>
                                        <p:tgtEl>
                                          <p:spTgt spid="44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Autoscaling</a:t>
            </a:r>
            <a:endParaRPr b="0" lang="en-US" sz="2800" strike="noStrike" u="none">
              <a:solidFill>
                <a:srgbClr val="000000"/>
              </a:solidFill>
              <a:uFillTx/>
              <a:latin typeface="Arial"/>
            </a:endParaRPr>
          </a:p>
        </p:txBody>
      </p:sp>
      <p:sp>
        <p:nvSpPr>
          <p:cNvPr id="45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Kubernetes supports Autoscaling</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Based on CPU-Load of Pods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Limits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Upper and Lowerbounds for number of replicas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21" dur="indefinite" restart="never" nodeType="tmRoot">
          <p:childTnLst>
            <p:seq>
              <p:cTn id="1722" dur="indefinite" nodeType="mainSeq">
                <p:childTnLst>
                  <p:par>
                    <p:cTn id="1723" fill="hold">
                      <p:stCondLst>
                        <p:cond delay="indefinite"/>
                      </p:stCondLst>
                      <p:childTnLst>
                        <p:par>
                          <p:cTn id="1724" fill="hold">
                            <p:stCondLst>
                              <p:cond delay="0"/>
                            </p:stCondLst>
                            <p:childTnLst>
                              <p:par>
                                <p:cTn id="1725" nodeType="clickEffect" fill="hold" presetClass="entr" presetID="1">
                                  <p:stCondLst>
                                    <p:cond delay="0"/>
                                  </p:stCondLst>
                                  <p:childTnLst>
                                    <p:set>
                                      <p:cBhvr>
                                        <p:cTn id="1726" dur="1" fill="hold">
                                          <p:stCondLst>
                                            <p:cond delay="0"/>
                                          </p:stCondLst>
                                        </p:cTn>
                                        <p:tgtEl>
                                          <p:spTgt spid="450">
                                            <p:txEl>
                                              <p:pRg st="0" end="0"/>
                                            </p:txEl>
                                          </p:spTgt>
                                        </p:tgtEl>
                                        <p:attrNameLst>
                                          <p:attrName>style.visibility</p:attrName>
                                        </p:attrNameLst>
                                      </p:cBhvr>
                                      <p:to>
                                        <p:strVal val="visible"/>
                                      </p:to>
                                    </p:set>
                                  </p:childTnLst>
                                </p:cTn>
                              </p:par>
                            </p:childTnLst>
                          </p:cTn>
                        </p:par>
                      </p:childTnLst>
                    </p:cTn>
                  </p:par>
                  <p:par>
                    <p:cTn id="1727" fill="hold">
                      <p:stCondLst>
                        <p:cond delay="indefinite"/>
                      </p:stCondLst>
                      <p:childTnLst>
                        <p:par>
                          <p:cTn id="1728" fill="hold">
                            <p:stCondLst>
                              <p:cond delay="0"/>
                            </p:stCondLst>
                            <p:childTnLst>
                              <p:par>
                                <p:cTn id="1729" nodeType="clickEffect" fill="hold" presetClass="entr" presetID="1">
                                  <p:stCondLst>
                                    <p:cond delay="0"/>
                                  </p:stCondLst>
                                  <p:childTnLst>
                                    <p:set>
                                      <p:cBhvr>
                                        <p:cTn id="1730" dur="1" fill="hold">
                                          <p:stCondLst>
                                            <p:cond delay="0"/>
                                          </p:stCondLst>
                                        </p:cTn>
                                        <p:tgtEl>
                                          <p:spTgt spid="450">
                                            <p:txEl>
                                              <p:pRg st="2" end="2"/>
                                            </p:txEl>
                                          </p:spTgt>
                                        </p:tgtEl>
                                        <p:attrNameLst>
                                          <p:attrName>style.visibility</p:attrName>
                                        </p:attrNameLst>
                                      </p:cBhvr>
                                      <p:to>
                                        <p:strVal val="visible"/>
                                      </p:to>
                                    </p:set>
                                  </p:childTnLst>
                                </p:cTn>
                              </p:par>
                            </p:childTnLst>
                          </p:cTn>
                        </p:par>
                      </p:childTnLst>
                    </p:cTn>
                  </p:par>
                  <p:par>
                    <p:cTn id="1731" fill="hold">
                      <p:stCondLst>
                        <p:cond delay="indefinite"/>
                      </p:stCondLst>
                      <p:childTnLst>
                        <p:par>
                          <p:cTn id="1732" fill="hold">
                            <p:stCondLst>
                              <p:cond delay="0"/>
                            </p:stCondLst>
                            <p:childTnLst>
                              <p:par>
                                <p:cTn id="1733" nodeType="clickEffect" fill="hold" presetClass="entr" presetID="1">
                                  <p:stCondLst>
                                    <p:cond delay="0"/>
                                  </p:stCondLst>
                                  <p:childTnLst>
                                    <p:set>
                                      <p:cBhvr>
                                        <p:cTn id="1734"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1">
                                  <p:stCondLst>
                                    <p:cond delay="0"/>
                                  </p:stCondLst>
                                  <p:childTnLst>
                                    <p:set>
                                      <p:cBhvr>
                                        <p:cTn id="1738" dur="1" fill="hold">
                                          <p:stCondLst>
                                            <p:cond delay="0"/>
                                          </p:stCondLst>
                                        </p:cTn>
                                        <p:tgtEl>
                                          <p:spTgt spid="45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Autoscaling via kubectl</a:t>
            </a:r>
            <a:endParaRPr b="0" lang="en-US" sz="2800" strike="noStrike" u="none">
              <a:solidFill>
                <a:srgbClr val="000000"/>
              </a:solidFill>
              <a:uFillTx/>
              <a:latin typeface="Arial"/>
            </a:endParaRPr>
          </a:p>
        </p:txBody>
      </p:sp>
      <p:sp>
        <p:nvSpPr>
          <p:cNvPr id="45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Consolas"/>
                <a:ea typeface="Open Sans"/>
              </a:rPr>
              <a:t>kubectl autoscale deployment &lt;Name&gt; --min=&lt;Minimum-Count&gt; --max=&lt;Max-Count&gt; --cpu-percent=&lt;Limit&gt;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39" dur="indefinite" restart="never" nodeType="tmRoot">
          <p:childTnLst>
            <p:seq>
              <p:cTn id="1740" dur="indefinite" nodeType="mainSeq">
                <p:childTnLst>
                  <p:par>
                    <p:cTn id="1741" fill="hold">
                      <p:stCondLst>
                        <p:cond delay="indefinite"/>
                      </p:stCondLst>
                      <p:childTnLst>
                        <p:par>
                          <p:cTn id="1742" fill="hold">
                            <p:stCondLst>
                              <p:cond delay="0"/>
                            </p:stCondLst>
                            <p:childTnLst>
                              <p:par>
                                <p:cTn id="1743" nodeType="clickEffect" fill="hold" presetClass="entr" presetID="1">
                                  <p:stCondLst>
                                    <p:cond delay="0"/>
                                  </p:stCondLst>
                                  <p:childTnLst>
                                    <p:set>
                                      <p:cBhvr>
                                        <p:cTn id="1744"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600" strike="noStrike" u="none">
                <a:solidFill>
                  <a:schemeClr val="dk1"/>
                </a:solidFill>
                <a:uFillTx/>
                <a:latin typeface="Open Sans"/>
                <a:ea typeface="Open Sans"/>
              </a:rPr>
              <a:t>Labels and Annotations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Labels vs. Annotations</a:t>
            </a:r>
            <a:endParaRPr b="0" lang="en-US" sz="2800" strike="noStrike" u="none">
              <a:solidFill>
                <a:srgbClr val="000000"/>
              </a:solidFill>
              <a:uFillTx/>
              <a:latin typeface="Arial"/>
            </a:endParaRPr>
          </a:p>
        </p:txBody>
      </p:sp>
      <p:sp>
        <p:nvSpPr>
          <p:cNvPr id="455" name="PlaceHolder 2"/>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de-DE" sz="1400" strike="noStrike" u="none">
                <a:solidFill>
                  <a:schemeClr val="dk2"/>
                </a:solidFill>
                <a:uFillTx/>
                <a:latin typeface="Open Sans SemiBold"/>
                <a:ea typeface="Open Sans SemiBold"/>
              </a:rPr>
              <a:t>Labels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Key/Value-Pairs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max. 63 chars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have to be unique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Keys are used for filtering / selection</a:t>
            </a:r>
            <a:endParaRPr b="0" lang="en-US" sz="1400" strike="noStrike" u="none">
              <a:solidFill>
                <a:srgbClr val="000000"/>
              </a:solidFill>
              <a:uFillTx/>
              <a:latin typeface="Open Sans"/>
            </a:endParaRPr>
          </a:p>
        </p:txBody>
      </p:sp>
      <p:sp>
        <p:nvSpPr>
          <p:cNvPr id="456"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de-DE" sz="1400" strike="noStrike" u="none">
                <a:solidFill>
                  <a:schemeClr val="dk2"/>
                </a:solidFill>
                <a:uFillTx/>
                <a:latin typeface="Open Sans SemiBold"/>
                <a:ea typeface="Open Sans SemiBold"/>
              </a:rPr>
              <a:t>Annotations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Key/Value-Pairs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Length of Keys unlimited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No filtering / selection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de-DE" sz="1400" strike="noStrike" u="none">
                <a:solidFill>
                  <a:schemeClr val="dk2"/>
                </a:solidFill>
                <a:uFillTx/>
                <a:latin typeface="Open Sans"/>
                <a:ea typeface="Open Sans"/>
              </a:rPr>
              <a:t>Purely Meta-Information</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45" dur="indefinite" restart="never" nodeType="tmRoot">
          <p:childTnLst>
            <p:seq>
              <p:cTn id="1746" dur="indefinite" nodeType="mainSeq">
                <p:childTnLst>
                  <p:par>
                    <p:cTn id="1747" fill="hold">
                      <p:stCondLst>
                        <p:cond delay="indefinite"/>
                      </p:stCondLst>
                      <p:childTnLst>
                        <p:par>
                          <p:cTn id="1748" fill="hold">
                            <p:stCondLst>
                              <p:cond delay="0"/>
                            </p:stCondLst>
                            <p:childTnLst>
                              <p:par>
                                <p:cTn id="1749" nodeType="clickEffect" fill="hold" presetClass="entr" presetID="1">
                                  <p:stCondLst>
                                    <p:cond delay="0"/>
                                  </p:stCondLst>
                                  <p:childTnLst>
                                    <p:set>
                                      <p:cBhvr>
                                        <p:cTn id="1750" dur="1" fill="hold">
                                          <p:stCondLst>
                                            <p:cond delay="0"/>
                                          </p:stCondLst>
                                        </p:cTn>
                                        <p:tgtEl>
                                          <p:spTgt spid="455">
                                            <p:txEl>
                                              <p:pRg st="1" end="1"/>
                                            </p:txEl>
                                          </p:spTgt>
                                        </p:tgtEl>
                                        <p:attrNameLst>
                                          <p:attrName>style.visibility</p:attrName>
                                        </p:attrNameLst>
                                      </p:cBhvr>
                                      <p:to>
                                        <p:strVal val="visible"/>
                                      </p:to>
                                    </p:set>
                                  </p:childTnLst>
                                </p:cTn>
                              </p:par>
                            </p:childTnLst>
                          </p:cTn>
                        </p:par>
                      </p:childTnLst>
                    </p:cTn>
                  </p:par>
                  <p:par>
                    <p:cTn id="1751" fill="hold">
                      <p:stCondLst>
                        <p:cond delay="indefinite"/>
                      </p:stCondLst>
                      <p:childTnLst>
                        <p:par>
                          <p:cTn id="1752" fill="hold">
                            <p:stCondLst>
                              <p:cond delay="0"/>
                            </p:stCondLst>
                            <p:childTnLst>
                              <p:par>
                                <p:cTn id="1753" nodeType="clickEffect" fill="hold" presetClass="entr" presetID="1">
                                  <p:stCondLst>
                                    <p:cond delay="0"/>
                                  </p:stCondLst>
                                  <p:childTnLst>
                                    <p:set>
                                      <p:cBhvr>
                                        <p:cTn id="1754" dur="1" fill="hold">
                                          <p:stCondLst>
                                            <p:cond delay="0"/>
                                          </p:stCondLst>
                                        </p:cTn>
                                        <p:tgtEl>
                                          <p:spTgt spid="455">
                                            <p:txEl>
                                              <p:pRg st="2" end="2"/>
                                            </p:txEl>
                                          </p:spTgt>
                                        </p:tgtEl>
                                        <p:attrNameLst>
                                          <p:attrName>style.visibility</p:attrName>
                                        </p:attrNameLst>
                                      </p:cBhvr>
                                      <p:to>
                                        <p:strVal val="visible"/>
                                      </p:to>
                                    </p:set>
                                  </p:childTnLst>
                                </p:cTn>
                              </p:par>
                            </p:childTnLst>
                          </p:cTn>
                        </p:par>
                      </p:childTnLst>
                    </p:cTn>
                  </p:par>
                  <p:par>
                    <p:cTn id="1755" fill="hold">
                      <p:stCondLst>
                        <p:cond delay="indefinite"/>
                      </p:stCondLst>
                      <p:childTnLst>
                        <p:par>
                          <p:cTn id="1756" fill="hold">
                            <p:stCondLst>
                              <p:cond delay="0"/>
                            </p:stCondLst>
                            <p:childTnLst>
                              <p:par>
                                <p:cTn id="1757" nodeType="clickEffect" fill="hold" presetClass="entr" presetID="1">
                                  <p:stCondLst>
                                    <p:cond delay="0"/>
                                  </p:stCondLst>
                                  <p:childTnLst>
                                    <p:set>
                                      <p:cBhvr>
                                        <p:cTn id="1758" dur="1" fill="hold">
                                          <p:stCondLst>
                                            <p:cond delay="0"/>
                                          </p:stCondLst>
                                        </p:cTn>
                                        <p:tgtEl>
                                          <p:spTgt spid="455">
                                            <p:txEl>
                                              <p:pRg st="3" end="3"/>
                                            </p:txEl>
                                          </p:spTgt>
                                        </p:tgtEl>
                                        <p:attrNameLst>
                                          <p:attrName>style.visibility</p:attrName>
                                        </p:attrNameLst>
                                      </p:cBhvr>
                                      <p:to>
                                        <p:strVal val="visible"/>
                                      </p:to>
                                    </p:set>
                                  </p:childTnLst>
                                </p:cTn>
                              </p:par>
                            </p:childTnLst>
                          </p:cTn>
                        </p:par>
                      </p:childTnLst>
                    </p:cTn>
                  </p:par>
                  <p:par>
                    <p:cTn id="1759" fill="hold">
                      <p:stCondLst>
                        <p:cond delay="indefinite"/>
                      </p:stCondLst>
                      <p:childTnLst>
                        <p:par>
                          <p:cTn id="1760" fill="hold">
                            <p:stCondLst>
                              <p:cond delay="0"/>
                            </p:stCondLst>
                            <p:childTnLst>
                              <p:par>
                                <p:cTn id="1761" nodeType="clickEffect" fill="hold" presetClass="entr" presetID="1">
                                  <p:stCondLst>
                                    <p:cond delay="0"/>
                                  </p:stCondLst>
                                  <p:childTnLst>
                                    <p:set>
                                      <p:cBhvr>
                                        <p:cTn id="1762" dur="1" fill="hold">
                                          <p:stCondLst>
                                            <p:cond delay="0"/>
                                          </p:stCondLst>
                                        </p:cTn>
                                        <p:tgtEl>
                                          <p:spTgt spid="455">
                                            <p:txEl>
                                              <p:pRg st="4" end="4"/>
                                            </p:txEl>
                                          </p:spTgt>
                                        </p:tgtEl>
                                        <p:attrNameLst>
                                          <p:attrName>style.visibility</p:attrName>
                                        </p:attrNameLst>
                                      </p:cBhvr>
                                      <p:to>
                                        <p:strVal val="visible"/>
                                      </p:to>
                                    </p:set>
                                  </p:childTnLst>
                                </p:cTn>
                              </p:par>
                            </p:childTnLst>
                          </p:cTn>
                        </p:par>
                      </p:childTnLst>
                    </p:cTn>
                  </p:par>
                  <p:par>
                    <p:cTn id="1763" fill="hold">
                      <p:stCondLst>
                        <p:cond delay="indefinite"/>
                      </p:stCondLst>
                      <p:childTnLst>
                        <p:par>
                          <p:cTn id="1764" fill="hold">
                            <p:stCondLst>
                              <p:cond delay="0"/>
                            </p:stCondLst>
                            <p:childTnLst>
                              <p:par>
                                <p:cTn id="1765" nodeType="clickEffect" fill="hold" presetClass="entr" presetID="1">
                                  <p:stCondLst>
                                    <p:cond delay="0"/>
                                  </p:stCondLst>
                                  <p:childTnLst>
                                    <p:set>
                                      <p:cBhvr>
                                        <p:cTn id="1766" dur="1" fill="hold">
                                          <p:stCondLst>
                                            <p:cond delay="0"/>
                                          </p:stCondLst>
                                        </p:cTn>
                                        <p:tgtEl>
                                          <p:spTgt spid="456">
                                            <p:txEl>
                                              <p:pRg st="1" end="1"/>
                                            </p:txEl>
                                          </p:spTgt>
                                        </p:tgtEl>
                                        <p:attrNameLst>
                                          <p:attrName>style.visibility</p:attrName>
                                        </p:attrNameLst>
                                      </p:cBhvr>
                                      <p:to>
                                        <p:strVal val="visible"/>
                                      </p:to>
                                    </p:set>
                                  </p:childTnLst>
                                </p:cTn>
                              </p:par>
                            </p:childTnLst>
                          </p:cTn>
                        </p:par>
                      </p:childTnLst>
                    </p:cTn>
                  </p:par>
                  <p:par>
                    <p:cTn id="1767" fill="hold">
                      <p:stCondLst>
                        <p:cond delay="indefinite"/>
                      </p:stCondLst>
                      <p:childTnLst>
                        <p:par>
                          <p:cTn id="1768" fill="hold">
                            <p:stCondLst>
                              <p:cond delay="0"/>
                            </p:stCondLst>
                            <p:childTnLst>
                              <p:par>
                                <p:cTn id="1769" nodeType="clickEffect" fill="hold" presetClass="entr" presetID="1">
                                  <p:stCondLst>
                                    <p:cond delay="0"/>
                                  </p:stCondLst>
                                  <p:childTnLst>
                                    <p:set>
                                      <p:cBhvr>
                                        <p:cTn id="1770" dur="1" fill="hold">
                                          <p:stCondLst>
                                            <p:cond delay="0"/>
                                          </p:stCondLst>
                                        </p:cTn>
                                        <p:tgtEl>
                                          <p:spTgt spid="456">
                                            <p:txEl>
                                              <p:pRg st="2" end="2"/>
                                            </p:txEl>
                                          </p:spTgt>
                                        </p:tgtEl>
                                        <p:attrNameLst>
                                          <p:attrName>style.visibility</p:attrName>
                                        </p:attrNameLst>
                                      </p:cBhvr>
                                      <p:to>
                                        <p:strVal val="visible"/>
                                      </p:to>
                                    </p:set>
                                  </p:childTnLst>
                                </p:cTn>
                              </p:par>
                            </p:childTnLst>
                          </p:cTn>
                        </p:par>
                      </p:childTnLst>
                    </p:cTn>
                  </p:par>
                  <p:par>
                    <p:cTn id="1771" fill="hold">
                      <p:stCondLst>
                        <p:cond delay="indefinite"/>
                      </p:stCondLst>
                      <p:childTnLst>
                        <p:par>
                          <p:cTn id="1772" fill="hold">
                            <p:stCondLst>
                              <p:cond delay="0"/>
                            </p:stCondLst>
                            <p:childTnLst>
                              <p:par>
                                <p:cTn id="1773" nodeType="clickEffect" fill="hold" presetClass="entr" presetID="1">
                                  <p:stCondLst>
                                    <p:cond delay="0"/>
                                  </p:stCondLst>
                                  <p:childTnLst>
                                    <p:set>
                                      <p:cBhvr>
                                        <p:cTn id="1774" dur="1" fill="hold">
                                          <p:stCondLst>
                                            <p:cond delay="0"/>
                                          </p:stCondLst>
                                        </p:cTn>
                                        <p:tgtEl>
                                          <p:spTgt spid="456">
                                            <p:txEl>
                                              <p:pRg st="3" end="3"/>
                                            </p:txEl>
                                          </p:spTgt>
                                        </p:tgtEl>
                                        <p:attrNameLst>
                                          <p:attrName>style.visibility</p:attrName>
                                        </p:attrNameLst>
                                      </p:cBhvr>
                                      <p:to>
                                        <p:strVal val="visible"/>
                                      </p:to>
                                    </p:set>
                                  </p:childTnLst>
                                </p:cTn>
                              </p:par>
                            </p:childTnLst>
                          </p:cTn>
                        </p:par>
                      </p:childTnLst>
                    </p:cTn>
                  </p:par>
                  <p:par>
                    <p:cTn id="1775" fill="hold">
                      <p:stCondLst>
                        <p:cond delay="indefinite"/>
                      </p:stCondLst>
                      <p:childTnLst>
                        <p:par>
                          <p:cTn id="1776" fill="hold">
                            <p:stCondLst>
                              <p:cond delay="0"/>
                            </p:stCondLst>
                            <p:childTnLst>
                              <p:par>
                                <p:cTn id="1777" nodeType="clickEffect" fill="hold" presetClass="entr" presetID="1">
                                  <p:stCondLst>
                                    <p:cond delay="0"/>
                                  </p:stCondLst>
                                  <p:childTnLst>
                                    <p:set>
                                      <p:cBhvr>
                                        <p:cTn id="1778" dur="1" fill="hold">
                                          <p:stCondLst>
                                            <p:cond delay="0"/>
                                          </p:stCondLst>
                                        </p:cTn>
                                        <p:tgtEl>
                                          <p:spTgt spid="45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Label-Selectors</a:t>
            </a:r>
            <a:endParaRPr b="0" lang="en-US" sz="2800" strike="noStrike" u="none">
              <a:solidFill>
                <a:srgbClr val="000000"/>
              </a:solidFill>
              <a:uFillTx/>
              <a:latin typeface="Arial"/>
            </a:endParaRPr>
          </a:p>
        </p:txBody>
      </p:sp>
      <p:sp>
        <p:nvSpPr>
          <p:cNvPr id="45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Selection based on Key-/Value- or Existence-Critera</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Assignments to Nodes, Connections between Components, etc</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de-DE" sz="1800" strike="noStrike" u="none">
                <a:solidFill>
                  <a:schemeClr val="dk2"/>
                </a:solidFill>
                <a:uFillTx/>
                <a:latin typeface="Open Sans"/>
                <a:ea typeface="Open Sans"/>
              </a:rPr>
              <a:t>Value-Based and Set-Based</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79" dur="indefinite" restart="never" nodeType="tmRoot">
          <p:childTnLst>
            <p:seq>
              <p:cTn id="1780" dur="indefinite" nodeType="mainSeq">
                <p:childTnLst>
                  <p:par>
                    <p:cTn id="1781" fill="hold">
                      <p:stCondLst>
                        <p:cond delay="indefinite"/>
                      </p:stCondLst>
                      <p:childTnLst>
                        <p:par>
                          <p:cTn id="1782" fill="hold">
                            <p:stCondLst>
                              <p:cond delay="0"/>
                            </p:stCondLst>
                            <p:childTnLst>
                              <p:par>
                                <p:cTn id="1783" nodeType="clickEffect" fill="hold" presetClass="entr" presetID="1">
                                  <p:stCondLst>
                                    <p:cond delay="0"/>
                                  </p:stCondLst>
                                  <p:childTnLst>
                                    <p:set>
                                      <p:cBhvr>
                                        <p:cTn id="1784" dur="1" fill="hold">
                                          <p:stCondLst>
                                            <p:cond delay="0"/>
                                          </p:stCondLst>
                                        </p:cTn>
                                        <p:tgtEl>
                                          <p:spTgt spid="458">
                                            <p:txEl>
                                              <p:pRg st="0" end="0"/>
                                            </p:txEl>
                                          </p:spTgt>
                                        </p:tgtEl>
                                        <p:attrNameLst>
                                          <p:attrName>style.visibility</p:attrName>
                                        </p:attrNameLst>
                                      </p:cBhvr>
                                      <p:to>
                                        <p:strVal val="visible"/>
                                      </p:to>
                                    </p:set>
                                  </p:childTnLst>
                                </p:cTn>
                              </p:par>
                            </p:childTnLst>
                          </p:cTn>
                        </p:par>
                      </p:childTnLst>
                    </p:cTn>
                  </p:par>
                  <p:par>
                    <p:cTn id="1785" fill="hold">
                      <p:stCondLst>
                        <p:cond delay="indefinite"/>
                      </p:stCondLst>
                      <p:childTnLst>
                        <p:par>
                          <p:cTn id="1786" fill="hold">
                            <p:stCondLst>
                              <p:cond delay="0"/>
                            </p:stCondLst>
                            <p:childTnLst>
                              <p:par>
                                <p:cTn id="1787" nodeType="clickEffect" fill="hold" presetClass="entr" presetID="1">
                                  <p:stCondLst>
                                    <p:cond delay="0"/>
                                  </p:stCondLst>
                                  <p:childTnLst>
                                    <p:set>
                                      <p:cBhvr>
                                        <p:cTn id="1788" dur="1" fill="hold">
                                          <p:stCondLst>
                                            <p:cond delay="0"/>
                                          </p:stCondLst>
                                        </p:cTn>
                                        <p:tgtEl>
                                          <p:spTgt spid="458">
                                            <p:txEl>
                                              <p:pRg st="2" end="2"/>
                                            </p:txEl>
                                          </p:spTgt>
                                        </p:tgtEl>
                                        <p:attrNameLst>
                                          <p:attrName>style.visibility</p:attrName>
                                        </p:attrNameLst>
                                      </p:cBhvr>
                                      <p:to>
                                        <p:strVal val="visible"/>
                                      </p:to>
                                    </p:set>
                                  </p:childTnLst>
                                </p:cTn>
                              </p:par>
                            </p:childTnLst>
                          </p:cTn>
                        </p:par>
                      </p:childTnLst>
                    </p:cTn>
                  </p:par>
                  <p:par>
                    <p:cTn id="1789" fill="hold">
                      <p:stCondLst>
                        <p:cond delay="indefinite"/>
                      </p:stCondLst>
                      <p:childTnLst>
                        <p:par>
                          <p:cTn id="1790" fill="hold">
                            <p:stCondLst>
                              <p:cond delay="0"/>
                            </p:stCondLst>
                            <p:childTnLst>
                              <p:par>
                                <p:cTn id="1791" nodeType="clickEffect" fill="hold" presetClass="entr" presetID="1">
                                  <p:stCondLst>
                                    <p:cond delay="0"/>
                                  </p:stCondLst>
                                  <p:childTnLst>
                                    <p:set>
                                      <p:cBhvr>
                                        <p:cTn id="1792" dur="1" fill="hold">
                                          <p:stCondLst>
                                            <p:cond delay="0"/>
                                          </p:stCondLst>
                                        </p:cTn>
                                        <p:tgtEl>
                                          <p:spTgt spid="45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Value-Based Selector</a:t>
            </a:r>
            <a:endParaRPr b="0" lang="en-US" sz="2800" strike="noStrike" u="none">
              <a:solidFill>
                <a:srgbClr val="000000"/>
              </a:solidFill>
              <a:uFillTx/>
              <a:latin typeface="Arial"/>
            </a:endParaRPr>
          </a:p>
        </p:txBody>
      </p:sp>
      <p:sp>
        <p:nvSpPr>
          <p:cNvPr id="46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lnSpc>
                <a:spcPct val="115000"/>
              </a:lnSpc>
              <a:buNone/>
            </a:pP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apiVersion: v1</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kind: Pod</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metadata:</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name: ...</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spec:</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nodeSelector:</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accelerator: nvidia-tesla-p100</a:t>
            </a:r>
            <a:endParaRPr b="0" lang="en-US" sz="15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793" dur="indefinite" restart="never" nodeType="tmRoot">
          <p:childTnLst>
            <p:seq>
              <p:cTn id="1794" dur="indefinite" nodeType="mainSeq">
                <p:childTnLst>
                  <p:par>
                    <p:cTn id="1795" fill="hold">
                      <p:stCondLst>
                        <p:cond delay="indefinite"/>
                      </p:stCondLst>
                      <p:childTnLst>
                        <p:par>
                          <p:cTn id="1796" fill="hold">
                            <p:stCondLst>
                              <p:cond delay="0"/>
                            </p:stCondLst>
                            <p:childTnLst>
                              <p:par>
                                <p:cTn id="1797" nodeType="clickEffect" fill="hold" presetClass="entr" presetID="1">
                                  <p:stCondLst>
                                    <p:cond delay="0"/>
                                  </p:stCondLst>
                                  <p:iterate type="lt">
                                    <p:tmAbs val="0"/>
                                  </p:iterate>
                                  <p:childTnLst>
                                    <p:set>
                                      <p:cBhvr>
                                        <p:cTn id="1798" dur="1" fill="hold">
                                          <p:stCondLst>
                                            <p:cond delay="0"/>
                                          </p:stCondLst>
                                        </p:cTn>
                                        <p:tgtEl>
                                          <p:spTgt spid="460">
                                            <p:txEl>
                                              <p:pRg st="1" end="1"/>
                                            </p:txEl>
                                          </p:spTgt>
                                        </p:tgtEl>
                                        <p:attrNameLst>
                                          <p:attrName>style.visibility</p:attrName>
                                        </p:attrNameLst>
                                      </p:cBhvr>
                                      <p:to>
                                        <p:strVal val="visible"/>
                                      </p:to>
                                    </p:set>
                                  </p:childTnLst>
                                </p:cTn>
                              </p:par>
                              <p:par>
                                <p:cTn id="1799" nodeType="withEffect" fill="hold" presetClass="entr" presetID="1">
                                  <p:stCondLst>
                                    <p:cond delay="0"/>
                                  </p:stCondLst>
                                  <p:iterate type="lt">
                                    <p:tmAbs val="0"/>
                                  </p:iterate>
                                  <p:childTnLst>
                                    <p:set>
                                      <p:cBhvr>
                                        <p:cTn id="1800" dur="1" fill="hold">
                                          <p:stCondLst>
                                            <p:cond delay="0"/>
                                          </p:stCondLst>
                                        </p:cTn>
                                        <p:tgtEl>
                                          <p:spTgt spid="460">
                                            <p:txEl>
                                              <p:pRg st="2" end="2"/>
                                            </p:txEl>
                                          </p:spTgt>
                                        </p:tgtEl>
                                        <p:attrNameLst>
                                          <p:attrName>style.visibility</p:attrName>
                                        </p:attrNameLst>
                                      </p:cBhvr>
                                      <p:to>
                                        <p:strVal val="visible"/>
                                      </p:to>
                                    </p:set>
                                  </p:childTnLst>
                                </p:cTn>
                              </p:par>
                              <p:par>
                                <p:cTn id="1801" nodeType="withEffect" fill="hold" presetClass="entr" presetID="1">
                                  <p:stCondLst>
                                    <p:cond delay="0"/>
                                  </p:stCondLst>
                                  <p:iterate type="lt">
                                    <p:tmAbs val="0"/>
                                  </p:iterate>
                                  <p:childTnLst>
                                    <p:set>
                                      <p:cBhvr>
                                        <p:cTn id="1802" dur="1" fill="hold">
                                          <p:stCondLst>
                                            <p:cond delay="0"/>
                                          </p:stCondLst>
                                        </p:cTn>
                                        <p:tgtEl>
                                          <p:spTgt spid="460">
                                            <p:txEl>
                                              <p:pRg st="3" end="3"/>
                                            </p:txEl>
                                          </p:spTgt>
                                        </p:tgtEl>
                                        <p:attrNameLst>
                                          <p:attrName>style.visibility</p:attrName>
                                        </p:attrNameLst>
                                      </p:cBhvr>
                                      <p:to>
                                        <p:strVal val="visible"/>
                                      </p:to>
                                    </p:set>
                                  </p:childTnLst>
                                </p:cTn>
                              </p:par>
                              <p:par>
                                <p:cTn id="1803" nodeType="withEffect" fill="hold" presetClass="entr" presetID="1">
                                  <p:stCondLst>
                                    <p:cond delay="0"/>
                                  </p:stCondLst>
                                  <p:iterate type="lt">
                                    <p:tmAbs val="0"/>
                                  </p:iterate>
                                  <p:childTnLst>
                                    <p:set>
                                      <p:cBhvr>
                                        <p:cTn id="1804" dur="1" fill="hold">
                                          <p:stCondLst>
                                            <p:cond delay="0"/>
                                          </p:stCondLst>
                                        </p:cTn>
                                        <p:tgtEl>
                                          <p:spTgt spid="460">
                                            <p:txEl>
                                              <p:pRg st="4" end="4"/>
                                            </p:txEl>
                                          </p:spTgt>
                                        </p:tgtEl>
                                        <p:attrNameLst>
                                          <p:attrName>style.visibility</p:attrName>
                                        </p:attrNameLst>
                                      </p:cBhvr>
                                      <p:to>
                                        <p:strVal val="visible"/>
                                      </p:to>
                                    </p:set>
                                  </p:childTnLst>
                                </p:cTn>
                              </p:par>
                              <p:par>
                                <p:cTn id="1805" nodeType="withEffect" fill="hold" presetClass="entr" presetID="1">
                                  <p:stCondLst>
                                    <p:cond delay="0"/>
                                  </p:stCondLst>
                                  <p:iterate type="lt">
                                    <p:tmAbs val="0"/>
                                  </p:iterate>
                                  <p:childTnLst>
                                    <p:set>
                                      <p:cBhvr>
                                        <p:cTn id="1806" dur="1" fill="hold">
                                          <p:stCondLst>
                                            <p:cond delay="0"/>
                                          </p:stCondLst>
                                        </p:cTn>
                                        <p:tgtEl>
                                          <p:spTgt spid="460">
                                            <p:txEl>
                                              <p:pRg st="5" end="5"/>
                                            </p:txEl>
                                          </p:spTgt>
                                        </p:tgtEl>
                                        <p:attrNameLst>
                                          <p:attrName>style.visibility</p:attrName>
                                        </p:attrNameLst>
                                      </p:cBhvr>
                                      <p:to>
                                        <p:strVal val="visible"/>
                                      </p:to>
                                    </p:set>
                                  </p:childTnLst>
                                </p:cTn>
                              </p:par>
                              <p:par>
                                <p:cTn id="1807" nodeType="withEffect" fill="hold" presetClass="entr" presetID="1">
                                  <p:stCondLst>
                                    <p:cond delay="0"/>
                                  </p:stCondLst>
                                  <p:iterate type="lt">
                                    <p:tmAbs val="0"/>
                                  </p:iterate>
                                  <p:childTnLst>
                                    <p:set>
                                      <p:cBhvr>
                                        <p:cTn id="1808" dur="1" fill="hold">
                                          <p:stCondLst>
                                            <p:cond delay="0"/>
                                          </p:stCondLst>
                                        </p:cTn>
                                        <p:tgtEl>
                                          <p:spTgt spid="460">
                                            <p:txEl>
                                              <p:pRg st="6" end="6"/>
                                            </p:txEl>
                                          </p:spTgt>
                                        </p:tgtEl>
                                        <p:attrNameLst>
                                          <p:attrName>style.visibility</p:attrName>
                                        </p:attrNameLst>
                                      </p:cBhvr>
                                      <p:to>
                                        <p:strVal val="visible"/>
                                      </p:to>
                                    </p:set>
                                  </p:childTnLst>
                                </p:cTn>
                              </p:par>
                              <p:par>
                                <p:cTn id="1809" nodeType="withEffect" fill="hold" presetClass="entr" presetID="1">
                                  <p:stCondLst>
                                    <p:cond delay="0"/>
                                  </p:stCondLst>
                                  <p:iterate type="lt">
                                    <p:tmAbs val="0"/>
                                  </p:iterate>
                                  <p:childTnLst>
                                    <p:set>
                                      <p:cBhvr>
                                        <p:cTn id="1810" dur="1" fill="hold">
                                          <p:stCondLst>
                                            <p:cond delay="0"/>
                                          </p:stCondLst>
                                        </p:cTn>
                                        <p:tgtEl>
                                          <p:spTgt spid="460">
                                            <p:txEl>
                                              <p:pRg st="7" end="7"/>
                                            </p:txEl>
                                          </p:spTgt>
                                        </p:tgtEl>
                                        <p:attrNameLst>
                                          <p:attrName>style.visibility</p:attrName>
                                        </p:attrNameLst>
                                      </p:cBhvr>
                                      <p:to>
                                        <p:strVal val="visible"/>
                                      </p:to>
                                    </p:set>
                                  </p:childTnLst>
                                </p:cTn>
                              </p:par>
                              <p:par>
                                <p:cTn id="1811" nodeType="withEffect" fill="hold" presetClass="entr" presetID="1">
                                  <p:stCondLst>
                                    <p:cond delay="0"/>
                                  </p:stCondLst>
                                  <p:iterate type="lt">
                                    <p:tmAbs val="0"/>
                                  </p:iterate>
                                  <p:childTnLst>
                                    <p:set>
                                      <p:cBhvr>
                                        <p:cTn id="1812"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par>
                    <p:cTn id="1813" fill="hold">
                      <p:stCondLst>
                        <p:cond delay="indefinite"/>
                      </p:stCondLst>
                      <p:childTnLst>
                        <p:par>
                          <p:cTn id="1814" fill="hold">
                            <p:stCondLst>
                              <p:cond delay="0"/>
                            </p:stCondLst>
                            <p:childTnLst>
                              <p:par>
                                <p:cTn id="1815" nodeType="clickEffect" fill="hold" presetClass="emph" presetID="15">
                                  <p:stCondLst>
                                    <p:cond delay="0"/>
                                  </p:stCondLst>
                                  <p:iterate type="lt">
                                    <p:tmAbs val="25"/>
                                  </p:iterate>
                                  <p:childTnLst>
                                    <p:set>
                                      <p:cBhvr>
                                        <p:cTn id="1816" dur="indefinite"/>
                                        <p:tgtEl>
                                          <p:spTgt spid="460">
                                            <p:txEl>
                                              <p:pRg st="7" end="7"/>
                                            </p:txEl>
                                          </p:spTgt>
                                        </p:tgtEl>
                                        <p:attrNameLst>
                                          <p:attrName>style.fontWeight</p:attrName>
                                        </p:attrNameLst>
                                      </p:cBhvr>
                                      <p:to>
                                        <p:strVal val="bold"/>
                                      </p:to>
                                    </p:set>
                                  </p:childTnLst>
                                </p:cTn>
                              </p:par>
                              <p:par>
                                <p:cTn id="1817" nodeType="withEffect" fill="hold" presetClass="emph" presetID="15">
                                  <p:stCondLst>
                                    <p:cond delay="0"/>
                                  </p:stCondLst>
                                  <p:iterate type="lt">
                                    <p:tmAbs val="25"/>
                                  </p:iterate>
                                  <p:childTnLst>
                                    <p:set>
                                      <p:cBhvr>
                                        <p:cTn id="1818" dur="indefinite"/>
                                        <p:tgtEl>
                                          <p:spTgt spid="460">
                                            <p:txEl>
                                              <p:pRg st="8" end="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Set-Selector</a:t>
            </a:r>
            <a:endParaRPr b="0" lang="en-US" sz="2800" strike="noStrike" u="none">
              <a:solidFill>
                <a:srgbClr val="000000"/>
              </a:solidFill>
              <a:uFillTx/>
              <a:latin typeface="Arial"/>
            </a:endParaRPr>
          </a:p>
        </p:txBody>
      </p:sp>
      <p:sp>
        <p:nvSpPr>
          <p:cNvPr id="46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285840" indent="-285840">
              <a:lnSpc>
                <a:spcPct val="115000"/>
              </a:lnSpc>
              <a:buClr>
                <a:srgbClr val="595959"/>
              </a:buClr>
              <a:buFont typeface="Trebuchet MS"/>
              <a:buChar char="●"/>
            </a:pPr>
            <a:r>
              <a:rPr b="0" lang="de-DE" sz="1800" strike="noStrike" u="none">
                <a:solidFill>
                  <a:schemeClr val="dk2"/>
                </a:solidFill>
                <a:uFillTx/>
                <a:latin typeface="Source Sans Pro"/>
                <a:ea typeface="Open Sans"/>
              </a:rPr>
              <a:t>Possible Selectors: </a:t>
            </a:r>
            <a:r>
              <a:rPr b="0" i="1" lang="de-DE" sz="1800" strike="noStrike" u="none">
                <a:solidFill>
                  <a:schemeClr val="dk2"/>
                </a:solidFill>
                <a:uFillTx/>
                <a:latin typeface="Source Sans Pro"/>
                <a:ea typeface="Open Sans"/>
              </a:rPr>
              <a:t>In, NotIn, &lt;Key&gt;</a:t>
            </a:r>
            <a:endParaRPr b="0" lang="en-US" sz="1800" strike="noStrike" u="none">
              <a:solidFill>
                <a:srgbClr val="000000"/>
              </a:solidFill>
              <a:uFillTx/>
              <a:latin typeface="Open Sans"/>
            </a:endParaRPr>
          </a:p>
          <a:p>
            <a:pPr indent="0">
              <a:lnSpc>
                <a:spcPct val="115000"/>
              </a:lnSpc>
              <a:buNone/>
            </a:pP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selector:</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matchLabels:</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component: nginx</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matchExpressions:</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 {key: tier, operator: In, values: [cache]}</a:t>
            </a:r>
            <a:endParaRPr b="0" lang="en-US" sz="1500" strike="noStrike" u="none">
              <a:solidFill>
                <a:srgbClr val="000000"/>
              </a:solidFill>
              <a:uFillTx/>
              <a:latin typeface="Open Sans"/>
            </a:endParaRPr>
          </a:p>
          <a:p>
            <a:pPr marL="114480" indent="0">
              <a:lnSpc>
                <a:spcPct val="115000"/>
              </a:lnSpc>
              <a:buNone/>
              <a:tabLst>
                <a:tab algn="l" pos="0"/>
              </a:tabLst>
            </a:pPr>
            <a:r>
              <a:rPr b="0" lang="en-US" sz="1500" strike="noStrike" u="none">
                <a:solidFill>
                  <a:schemeClr val="dk2"/>
                </a:solidFill>
                <a:uFillTx/>
                <a:latin typeface="Source Code Pro"/>
                <a:ea typeface="Open Sans"/>
              </a:rPr>
              <a:t>    </a:t>
            </a:r>
            <a:r>
              <a:rPr b="0" lang="en-US" sz="1500" strike="noStrike" u="none">
                <a:solidFill>
                  <a:schemeClr val="dk2"/>
                </a:solidFill>
                <a:uFillTx/>
                <a:latin typeface="Source Code Pro"/>
                <a:ea typeface="Open Sans"/>
              </a:rPr>
              <a:t>- {key: environment, operator: NotIn, values: [dev]}</a:t>
            </a:r>
            <a:endParaRPr b="0" lang="en-US" sz="15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19" dur="indefinite" restart="never" nodeType="tmRoot">
          <p:childTnLst>
            <p:seq>
              <p:cTn id="1820" dur="indefinite" nodeType="mainSeq">
                <p:childTnLst>
                  <p:par>
                    <p:cTn id="1821" fill="hold">
                      <p:stCondLst>
                        <p:cond delay="0"/>
                      </p:stCondLst>
                      <p:childTnLst>
                        <p:par>
                          <p:cTn id="1822" fill="hold">
                            <p:stCondLst>
                              <p:cond delay="0"/>
                            </p:stCondLst>
                            <p:childTnLst>
                              <p:par>
                                <p:cTn id="1823" nodeType="withEffect" fill="hold" presetClass="entr" presetID="1">
                                  <p:stCondLst>
                                    <p:cond delay="0"/>
                                  </p:stCondLst>
                                  <p:childTnLst>
                                    <p:set>
                                      <p:cBhvr>
                                        <p:cTn id="1824" dur="1" fill="hold">
                                          <p:stCondLst>
                                            <p:cond delay="0"/>
                                          </p:stCondLst>
                                        </p:cTn>
                                        <p:tgtEl>
                                          <p:spTgt spid="462">
                                            <p:txEl>
                                              <p:pRg st="0" end="0"/>
                                            </p:txEl>
                                          </p:spTgt>
                                        </p:tgtEl>
                                        <p:attrNameLst>
                                          <p:attrName>style.visibility</p:attrName>
                                        </p:attrNameLst>
                                      </p:cBhvr>
                                      <p:to>
                                        <p:strVal val="visible"/>
                                      </p:to>
                                    </p:set>
                                  </p:childTnLst>
                                </p:cTn>
                              </p:par>
                            </p:childTnLst>
                          </p:cTn>
                        </p:par>
                      </p:childTnLst>
                    </p:cTn>
                  </p:par>
                  <p:par>
                    <p:cTn id="1825" fill="hold">
                      <p:stCondLst>
                        <p:cond delay="indefinite"/>
                      </p:stCondLst>
                      <p:childTnLst>
                        <p:par>
                          <p:cTn id="1826" fill="hold">
                            <p:stCondLst>
                              <p:cond delay="0"/>
                            </p:stCondLst>
                            <p:childTnLst>
                              <p:par>
                                <p:cTn id="1827" nodeType="clickEffect" fill="hold" presetClass="entr" presetID="1">
                                  <p:stCondLst>
                                    <p:cond delay="0"/>
                                  </p:stCondLst>
                                  <p:childTnLst>
                                    <p:set>
                                      <p:cBhvr>
                                        <p:cTn id="1828" dur="1" fill="hold">
                                          <p:stCondLst>
                                            <p:cond delay="0"/>
                                          </p:stCondLst>
                                        </p:cTn>
                                        <p:tgtEl>
                                          <p:spTgt spid="462">
                                            <p:txEl>
                                              <p:pRg st="2" end="2"/>
                                            </p:txEl>
                                          </p:spTgt>
                                        </p:tgtEl>
                                        <p:attrNameLst>
                                          <p:attrName>style.visibility</p:attrName>
                                        </p:attrNameLst>
                                      </p:cBhvr>
                                      <p:to>
                                        <p:strVal val="visible"/>
                                      </p:to>
                                    </p:set>
                                  </p:childTnLst>
                                </p:cTn>
                              </p:par>
                              <p:par>
                                <p:cTn id="1829" nodeType="withEffect" fill="hold" presetClass="entr" presetID="1">
                                  <p:stCondLst>
                                    <p:cond delay="0"/>
                                  </p:stCondLst>
                                  <p:childTnLst>
                                    <p:set>
                                      <p:cBhvr>
                                        <p:cTn id="1830" dur="1" fill="hold">
                                          <p:stCondLst>
                                            <p:cond delay="0"/>
                                          </p:stCondLst>
                                        </p:cTn>
                                        <p:tgtEl>
                                          <p:spTgt spid="462">
                                            <p:txEl>
                                              <p:pRg st="3" end="3"/>
                                            </p:txEl>
                                          </p:spTgt>
                                        </p:tgtEl>
                                        <p:attrNameLst>
                                          <p:attrName>style.visibility</p:attrName>
                                        </p:attrNameLst>
                                      </p:cBhvr>
                                      <p:to>
                                        <p:strVal val="visible"/>
                                      </p:to>
                                    </p:set>
                                  </p:childTnLst>
                                </p:cTn>
                              </p:par>
                              <p:par>
                                <p:cTn id="1831" nodeType="withEffect" fill="hold" presetClass="entr" presetID="1">
                                  <p:stCondLst>
                                    <p:cond delay="0"/>
                                  </p:stCondLst>
                                  <p:childTnLst>
                                    <p:set>
                                      <p:cBhvr>
                                        <p:cTn id="1832" dur="1" fill="hold">
                                          <p:stCondLst>
                                            <p:cond delay="0"/>
                                          </p:stCondLst>
                                        </p:cTn>
                                        <p:tgtEl>
                                          <p:spTgt spid="462">
                                            <p:txEl>
                                              <p:pRg st="4" end="4"/>
                                            </p:txEl>
                                          </p:spTgt>
                                        </p:tgtEl>
                                        <p:attrNameLst>
                                          <p:attrName>style.visibility</p:attrName>
                                        </p:attrNameLst>
                                      </p:cBhvr>
                                      <p:to>
                                        <p:strVal val="visible"/>
                                      </p:to>
                                    </p:set>
                                  </p:childTnLst>
                                </p:cTn>
                              </p:par>
                              <p:par>
                                <p:cTn id="1833" nodeType="withEffect" fill="hold" presetClass="entr" presetID="1">
                                  <p:stCondLst>
                                    <p:cond delay="0"/>
                                  </p:stCondLst>
                                  <p:childTnLst>
                                    <p:set>
                                      <p:cBhvr>
                                        <p:cTn id="1834" dur="1" fill="hold">
                                          <p:stCondLst>
                                            <p:cond delay="0"/>
                                          </p:stCondLst>
                                        </p:cTn>
                                        <p:tgtEl>
                                          <p:spTgt spid="462">
                                            <p:txEl>
                                              <p:pRg st="5" end="5"/>
                                            </p:txEl>
                                          </p:spTgt>
                                        </p:tgtEl>
                                        <p:attrNameLst>
                                          <p:attrName>style.visibility</p:attrName>
                                        </p:attrNameLst>
                                      </p:cBhvr>
                                      <p:to>
                                        <p:strVal val="visible"/>
                                      </p:to>
                                    </p:set>
                                  </p:childTnLst>
                                </p:cTn>
                              </p:par>
                              <p:par>
                                <p:cTn id="1835" nodeType="withEffect" fill="hold" presetClass="entr" presetID="1">
                                  <p:stCondLst>
                                    <p:cond delay="0"/>
                                  </p:stCondLst>
                                  <p:iterate type="lt">
                                    <p:tmAbs val="0"/>
                                  </p:iterate>
                                  <p:childTnLst>
                                    <p:set>
                                      <p:cBhvr>
                                        <p:cTn id="1836" dur="1" fill="hold">
                                          <p:stCondLst>
                                            <p:cond delay="0"/>
                                          </p:stCondLst>
                                        </p:cTn>
                                        <p:tgtEl>
                                          <p:spTgt spid="462">
                                            <p:txEl>
                                              <p:pRg st="6" end="6"/>
                                            </p:txEl>
                                          </p:spTgt>
                                        </p:tgtEl>
                                        <p:attrNameLst>
                                          <p:attrName>style.visibility</p:attrName>
                                        </p:attrNameLst>
                                      </p:cBhvr>
                                      <p:to>
                                        <p:strVal val="visible"/>
                                      </p:to>
                                    </p:set>
                                  </p:childTnLst>
                                </p:cTn>
                              </p:par>
                              <p:par>
                                <p:cTn id="1837" nodeType="withEffect" fill="hold" presetClass="entr" presetID="1">
                                  <p:stCondLst>
                                    <p:cond delay="0"/>
                                  </p:stCondLst>
                                  <p:iterate type="lt">
                                    <p:tmAbs val="0"/>
                                  </p:iterate>
                                  <p:childTnLst>
                                    <p:set>
                                      <p:cBhvr>
                                        <p:cTn id="1838" dur="1" fill="hold">
                                          <p:stCondLst>
                                            <p:cond delay="0"/>
                                          </p:stCondLst>
                                        </p:cTn>
                                        <p:tgtEl>
                                          <p:spTgt spid="462">
                                            <p:txEl>
                                              <p:pRg st="7" end="7"/>
                                            </p:txEl>
                                          </p:spTgt>
                                        </p:tgtEl>
                                        <p:attrNameLst>
                                          <p:attrName>style.visibility</p:attrName>
                                        </p:attrNameLst>
                                      </p:cBhvr>
                                      <p:to>
                                        <p:strVal val="visible"/>
                                      </p:to>
                                    </p:set>
                                  </p:childTnLst>
                                </p:cTn>
                              </p:par>
                            </p:childTnLst>
                          </p:cTn>
                        </p:par>
                      </p:childTnLst>
                    </p:cTn>
                  </p:par>
                  <p:par>
                    <p:cTn id="1839" fill="hold">
                      <p:stCondLst>
                        <p:cond delay="indefinite"/>
                      </p:stCondLst>
                      <p:childTnLst>
                        <p:par>
                          <p:cTn id="1840" fill="hold">
                            <p:stCondLst>
                              <p:cond delay="0"/>
                            </p:stCondLst>
                            <p:childTnLst>
                              <p:par>
                                <p:cTn id="1841" nodeType="clickEffect" fill="hold" presetClass="emph" presetID="15">
                                  <p:stCondLst>
                                    <p:cond delay="0"/>
                                  </p:stCondLst>
                                  <p:iterate type="lt">
                                    <p:tmAbs val="25"/>
                                  </p:iterate>
                                  <p:childTnLst>
                                    <p:set>
                                      <p:cBhvr>
                                        <p:cTn id="1842" dur="indefinite"/>
                                        <p:tgtEl>
                                          <p:spTgt spid="462">
                                            <p:txEl>
                                              <p:pRg st="6" end="6"/>
                                            </p:txEl>
                                          </p:spTgt>
                                        </p:tgtEl>
                                        <p:attrNameLst>
                                          <p:attrName>style.fontWeight</p:attrName>
                                        </p:attrNameLst>
                                      </p:cBhvr>
                                      <p:to>
                                        <p:strVal val="bold"/>
                                      </p:to>
                                    </p:set>
                                  </p:childTnLst>
                                </p:cTn>
                              </p:par>
                              <p:par>
                                <p:cTn id="1843" nodeType="withEffect" fill="hold" presetClass="emph" presetID="15">
                                  <p:stCondLst>
                                    <p:cond delay="0"/>
                                  </p:stCondLst>
                                  <p:iterate type="lt">
                                    <p:tmAbs val="25"/>
                                  </p:iterate>
                                  <p:childTnLst>
                                    <p:set>
                                      <p:cBhvr>
                                        <p:cTn id="1844" dur="indefinite"/>
                                        <p:tgtEl>
                                          <p:spTgt spid="462">
                                            <p:txEl>
                                              <p:pRg st="7" end="7"/>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600" strike="noStrike" u="none">
                <a:solidFill>
                  <a:schemeClr val="dk1"/>
                </a:solidFill>
                <a:uFillTx/>
                <a:latin typeface="Open Sans"/>
                <a:ea typeface="Open Sans"/>
              </a:rPr>
              <a:t>Namespaces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Creational Patterns</a:t>
            </a:r>
          </a:p>
          <a:p>
            <a:pPr algn="ctr"/>
          </a:p>
          <a:p>
            <a:pPr algn="ctr"/>
            <a:r>
              <a:rPr sz="2800" b="0">
                <a:solidFill>
                  <a:srgbClr val="646464"/>
                </a:solidFill>
                <a:latin typeface="Open Sans Light"/>
              </a:rPr>
              <a:t>Bewährte Lösungen für Objekterzeugung</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Creational Patterns</a:t>
            </a:r>
          </a:p>
          <a:p>
            <a:pPr algn="ctr"/>
          </a:p>
          <a:p>
            <a:pPr algn="ctr"/>
            <a:r>
              <a:rPr sz="2800" b="0">
                <a:solidFill>
                  <a:srgbClr val="646464"/>
                </a:solidFill>
                <a:latin typeface="Open Sans Light"/>
              </a:rPr>
              <a:t>Bewährte Lösungen für Objekterzeugung</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Namespaces</a:t>
            </a:r>
            <a:endParaRPr b="0" lang="en-US" sz="2800" strike="noStrike" u="none">
              <a:solidFill>
                <a:srgbClr val="000000"/>
              </a:solidFill>
              <a:uFillTx/>
              <a:latin typeface="Arial"/>
            </a:endParaRPr>
          </a:p>
        </p:txBody>
      </p:sp>
      <p:sp>
        <p:nvSpPr>
          <p:cNvPr id="46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Isolated areas in Kubernetes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Virtual clusters or workspaces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Separation of applications and dependencies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45" dur="indefinite" restart="never" nodeType="tmRoot">
          <p:childTnLst>
            <p:seq>
              <p:cTn id="1846" dur="indefinite" nodeType="mainSeq">
                <p:childTnLst>
                  <p:par>
                    <p:cTn id="1847" fill="hold">
                      <p:stCondLst>
                        <p:cond delay="indefinite"/>
                      </p:stCondLst>
                      <p:childTnLst>
                        <p:par>
                          <p:cTn id="1848" fill="hold">
                            <p:stCondLst>
                              <p:cond delay="0"/>
                            </p:stCondLst>
                            <p:childTnLst>
                              <p:par>
                                <p:cTn id="1849" nodeType="clickEffect" fill="hold" presetClass="entr" presetID="1">
                                  <p:stCondLst>
                                    <p:cond delay="0"/>
                                  </p:stCondLst>
                                  <p:childTnLst>
                                    <p:set>
                                      <p:cBhvr>
                                        <p:cTn id="1850"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1851" fill="hold">
                      <p:stCondLst>
                        <p:cond delay="indefinite"/>
                      </p:stCondLst>
                      <p:childTnLst>
                        <p:par>
                          <p:cTn id="1852" fill="hold">
                            <p:stCondLst>
                              <p:cond delay="0"/>
                            </p:stCondLst>
                            <p:childTnLst>
                              <p:par>
                                <p:cTn id="1853" nodeType="clickEffect" fill="hold" presetClass="entr" presetID="1">
                                  <p:stCondLst>
                                    <p:cond delay="0"/>
                                  </p:stCondLst>
                                  <p:childTnLst>
                                    <p:set>
                                      <p:cBhvr>
                                        <p:cTn id="1854"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855" fill="hold">
                      <p:stCondLst>
                        <p:cond delay="indefinite"/>
                      </p:stCondLst>
                      <p:childTnLst>
                        <p:par>
                          <p:cTn id="1856" fill="hold">
                            <p:stCondLst>
                              <p:cond delay="0"/>
                            </p:stCondLst>
                            <p:childTnLst>
                              <p:par>
                                <p:cTn id="1857" nodeType="clickEffect" fill="hold" presetClass="entr" presetID="1">
                                  <p:stCondLst>
                                    <p:cond delay="0"/>
                                  </p:stCondLst>
                                  <p:childTnLst>
                                    <p:set>
                                      <p:cBhvr>
                                        <p:cTn id="1858"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Predefined Namespaces</a:t>
            </a:r>
            <a:endParaRPr b="0" lang="en-US" sz="2800" strike="noStrike" u="none">
              <a:solidFill>
                <a:srgbClr val="000000"/>
              </a:solidFill>
              <a:uFillTx/>
              <a:latin typeface="Arial"/>
            </a:endParaRPr>
          </a:p>
        </p:txBody>
      </p:sp>
      <p:sp>
        <p:nvSpPr>
          <p:cNvPr id="46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kube-public</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kube-system</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default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59" dur="indefinite" restart="never" nodeType="tmRoot">
          <p:childTnLst>
            <p:seq>
              <p:cTn id="1860" dur="indefinite" nodeType="mainSeq">
                <p:childTnLst>
                  <p:par>
                    <p:cTn id="1861" fill="hold">
                      <p:stCondLst>
                        <p:cond delay="indefinite"/>
                      </p:stCondLst>
                      <p:childTnLst>
                        <p:par>
                          <p:cTn id="1862" fill="hold">
                            <p:stCondLst>
                              <p:cond delay="0"/>
                            </p:stCondLst>
                            <p:childTnLst>
                              <p:par>
                                <p:cTn id="1863" nodeType="clickEffect" fill="hold" presetClass="entr" presetID="1">
                                  <p:stCondLst>
                                    <p:cond delay="0"/>
                                  </p:stCondLst>
                                  <p:childTnLst>
                                    <p:set>
                                      <p:cBhvr>
                                        <p:cTn id="1864"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1865" fill="hold">
                      <p:stCondLst>
                        <p:cond delay="indefinite"/>
                      </p:stCondLst>
                      <p:childTnLst>
                        <p:par>
                          <p:cTn id="1866" fill="hold">
                            <p:stCondLst>
                              <p:cond delay="0"/>
                            </p:stCondLst>
                            <p:childTnLst>
                              <p:par>
                                <p:cTn id="1867" nodeType="clickEffect" fill="hold" presetClass="entr" presetID="1">
                                  <p:stCondLst>
                                    <p:cond delay="0"/>
                                  </p:stCondLst>
                                  <p:childTnLst>
                                    <p:set>
                                      <p:cBhvr>
                                        <p:cTn id="1868"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869" fill="hold">
                      <p:stCondLst>
                        <p:cond delay="indefinite"/>
                      </p:stCondLst>
                      <p:childTnLst>
                        <p:par>
                          <p:cTn id="1870" fill="hold">
                            <p:stCondLst>
                              <p:cond delay="0"/>
                            </p:stCondLst>
                            <p:childTnLst>
                              <p:par>
                                <p:cTn id="1871" nodeType="clickEffect" fill="hold" presetClass="entr" presetID="1">
                                  <p:stCondLst>
                                    <p:cond delay="0"/>
                                  </p:stCondLst>
                                  <p:childTnLst>
                                    <p:set>
                                      <p:cBhvr>
                                        <p:cTn id="187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Definition</a:t>
            </a:r>
            <a:endParaRPr b="0" lang="en-US" sz="2800" strike="noStrike" u="none">
              <a:solidFill>
                <a:srgbClr val="000000"/>
              </a:solidFill>
              <a:uFillTx/>
              <a:latin typeface="Arial"/>
            </a:endParaRPr>
          </a:p>
        </p:txBody>
      </p:sp>
      <p:sp>
        <p:nvSpPr>
          <p:cNvPr id="46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en-US" sz="1800" strike="noStrike" u="none">
                <a:solidFill>
                  <a:schemeClr val="dk2"/>
                </a:solidFill>
                <a:uFillTx/>
                <a:latin typeface="Consolas"/>
                <a:ea typeface="Open Sans"/>
              </a:rPr>
              <a:t>apiVersion: 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kind: Namespace</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development</a:t>
            </a:r>
            <a:endParaRPr b="0" lang="en-US" sz="1800" strike="noStrike" u="none">
              <a:solidFill>
                <a:srgbClr val="000000"/>
              </a:solidFill>
              <a:uFillTx/>
              <a:latin typeface="Open Sans"/>
            </a:endParaRPr>
          </a:p>
          <a:p>
            <a:pPr marL="114480" indent="0">
              <a:lnSpc>
                <a:spcPct val="115000"/>
              </a:lnSpc>
              <a:buNone/>
              <a:tabLst>
                <a:tab algn="l" pos="0"/>
              </a:tabLst>
            </a:pPr>
            <a:r>
              <a:rPr b="0" lang="de-DE" sz="1800" strike="noStrike" u="none">
                <a:solidFill>
                  <a:schemeClr val="dk2"/>
                </a:solidFill>
                <a:uFillTx/>
                <a:latin typeface="Consolas"/>
                <a:ea typeface="Open Sans"/>
              </a:rPr>
              <a:t>  </a:t>
            </a:r>
            <a:r>
              <a:rPr b="0" lang="de-DE" sz="1800" strike="noStrike" u="none">
                <a:solidFill>
                  <a:schemeClr val="dk2"/>
                </a:solidFill>
                <a:uFillTx/>
                <a:latin typeface="Consolas"/>
                <a:ea typeface="Open Sans"/>
              </a:rPr>
              <a:t>labels:</a:t>
            </a:r>
            <a:endParaRPr b="0" lang="en-US" sz="1800" strike="noStrike" u="none">
              <a:solidFill>
                <a:srgbClr val="000000"/>
              </a:solidFill>
              <a:uFillTx/>
              <a:latin typeface="Open Sans"/>
            </a:endParaRPr>
          </a:p>
          <a:p>
            <a:pPr marL="114480" indent="0">
              <a:lnSpc>
                <a:spcPct val="115000"/>
              </a:lnSpc>
              <a:buNone/>
              <a:tabLst>
                <a:tab algn="l" pos="0"/>
              </a:tabLst>
            </a:pPr>
            <a:r>
              <a:rPr b="0" lang="de-DE" sz="1800" strike="noStrike" u="none">
                <a:solidFill>
                  <a:schemeClr val="dk2"/>
                </a:solidFill>
                <a:uFillTx/>
                <a:latin typeface="Consolas"/>
                <a:ea typeface="Open Sans"/>
              </a:rPr>
              <a:t>    </a:t>
            </a:r>
            <a:r>
              <a:rPr b="0" lang="de-DE" sz="1800" strike="noStrike" u="none">
                <a:solidFill>
                  <a:schemeClr val="dk2"/>
                </a:solidFill>
                <a:uFillTx/>
                <a:latin typeface="Consolas"/>
                <a:ea typeface="Open Sans"/>
              </a:rPr>
              <a:t>"name" : "dev"</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873" dur="indefinite" restart="never" nodeType="tmRoot">
          <p:childTnLst>
            <p:seq>
              <p:cTn id="1874" dur="indefinite" nodeType="mainSeq">
                <p:childTnLst>
                  <p:par>
                    <p:cTn id="1875" fill="hold">
                      <p:stCondLst>
                        <p:cond delay="indefinite"/>
                      </p:stCondLst>
                      <p:childTnLst>
                        <p:par>
                          <p:cTn id="1876" fill="hold">
                            <p:stCondLst>
                              <p:cond delay="0"/>
                            </p:stCondLst>
                            <p:childTnLst>
                              <p:par>
                                <p:cTn id="1877" nodeType="clickEffect" fill="hold" presetClass="entr" presetID="1">
                                  <p:stCondLst>
                                    <p:cond delay="0"/>
                                  </p:stCondLst>
                                  <p:childTnLst>
                                    <p:set>
                                      <p:cBhvr>
                                        <p:cTn id="1878" dur="1" fill="hold">
                                          <p:stCondLst>
                                            <p:cond delay="0"/>
                                          </p:stCondLst>
                                        </p:cTn>
                                        <p:tgtEl>
                                          <p:spTgt spid="469">
                                            <p:txEl>
                                              <p:pRg st="0" end="0"/>
                                            </p:txEl>
                                          </p:spTgt>
                                        </p:tgtEl>
                                        <p:attrNameLst>
                                          <p:attrName>style.visibility</p:attrName>
                                        </p:attrNameLst>
                                      </p:cBhvr>
                                      <p:to>
                                        <p:strVal val="visible"/>
                                      </p:to>
                                    </p:set>
                                  </p:childTnLst>
                                </p:cTn>
                              </p:par>
                              <p:par>
                                <p:cTn id="1879" nodeType="withEffect" fill="hold" presetClass="entr" presetID="1">
                                  <p:stCondLst>
                                    <p:cond delay="0"/>
                                  </p:stCondLst>
                                  <p:iterate type="lt">
                                    <p:tmAbs val="0"/>
                                  </p:iterate>
                                  <p:childTnLst>
                                    <p:set>
                                      <p:cBhvr>
                                        <p:cTn id="1880" dur="1" fill="hold">
                                          <p:stCondLst>
                                            <p:cond delay="0"/>
                                          </p:stCondLst>
                                        </p:cTn>
                                        <p:tgtEl>
                                          <p:spTgt spid="469">
                                            <p:txEl>
                                              <p:pRg st="1" end="1"/>
                                            </p:txEl>
                                          </p:spTgt>
                                        </p:tgtEl>
                                        <p:attrNameLst>
                                          <p:attrName>style.visibility</p:attrName>
                                        </p:attrNameLst>
                                      </p:cBhvr>
                                      <p:to>
                                        <p:strVal val="visible"/>
                                      </p:to>
                                    </p:set>
                                  </p:childTnLst>
                                </p:cTn>
                              </p:par>
                              <p:par>
                                <p:cTn id="1881" nodeType="withEffect" fill="hold" presetClass="entr" presetID="1">
                                  <p:stCondLst>
                                    <p:cond delay="0"/>
                                  </p:stCondLst>
                                  <p:childTnLst>
                                    <p:set>
                                      <p:cBhvr>
                                        <p:cTn id="1882" dur="1" fill="hold">
                                          <p:stCondLst>
                                            <p:cond delay="0"/>
                                          </p:stCondLst>
                                        </p:cTn>
                                        <p:tgtEl>
                                          <p:spTgt spid="469">
                                            <p:txEl>
                                              <p:pRg st="2" end="2"/>
                                            </p:txEl>
                                          </p:spTgt>
                                        </p:tgtEl>
                                        <p:attrNameLst>
                                          <p:attrName>style.visibility</p:attrName>
                                        </p:attrNameLst>
                                      </p:cBhvr>
                                      <p:to>
                                        <p:strVal val="visible"/>
                                      </p:to>
                                    </p:set>
                                  </p:childTnLst>
                                </p:cTn>
                              </p:par>
                              <p:par>
                                <p:cTn id="1883" nodeType="withEffect" fill="hold" presetClass="entr" presetID="1">
                                  <p:stCondLst>
                                    <p:cond delay="0"/>
                                  </p:stCondLst>
                                  <p:iterate type="lt">
                                    <p:tmAbs val="0"/>
                                  </p:iterate>
                                  <p:childTnLst>
                                    <p:set>
                                      <p:cBhvr>
                                        <p:cTn id="1884" dur="1" fill="hold">
                                          <p:stCondLst>
                                            <p:cond delay="0"/>
                                          </p:stCondLst>
                                        </p:cTn>
                                        <p:tgtEl>
                                          <p:spTgt spid="469">
                                            <p:txEl>
                                              <p:pRg st="3" end="3"/>
                                            </p:txEl>
                                          </p:spTgt>
                                        </p:tgtEl>
                                        <p:attrNameLst>
                                          <p:attrName>style.visibility</p:attrName>
                                        </p:attrNameLst>
                                      </p:cBhvr>
                                      <p:to>
                                        <p:strVal val="visible"/>
                                      </p:to>
                                    </p:set>
                                  </p:childTnLst>
                                </p:cTn>
                              </p:par>
                              <p:par>
                                <p:cTn id="1885" nodeType="withEffect" fill="hold" presetClass="entr" presetID="1">
                                  <p:stCondLst>
                                    <p:cond delay="0"/>
                                  </p:stCondLst>
                                  <p:iterate type="lt">
                                    <p:tmAbs val="0"/>
                                  </p:iterate>
                                  <p:childTnLst>
                                    <p:set>
                                      <p:cBhvr>
                                        <p:cTn id="1886" dur="1" fill="hold">
                                          <p:stCondLst>
                                            <p:cond delay="0"/>
                                          </p:stCondLst>
                                        </p:cTn>
                                        <p:tgtEl>
                                          <p:spTgt spid="469">
                                            <p:txEl>
                                              <p:pRg st="4" end="4"/>
                                            </p:txEl>
                                          </p:spTgt>
                                        </p:tgtEl>
                                        <p:attrNameLst>
                                          <p:attrName>style.visibility</p:attrName>
                                        </p:attrNameLst>
                                      </p:cBhvr>
                                      <p:to>
                                        <p:strVal val="visible"/>
                                      </p:to>
                                    </p:set>
                                  </p:childTnLst>
                                </p:cTn>
                              </p:par>
                              <p:par>
                                <p:cTn id="1887" nodeType="withEffect" fill="hold" presetClass="entr" presetID="1">
                                  <p:stCondLst>
                                    <p:cond delay="0"/>
                                  </p:stCondLst>
                                  <p:iterate type="lt">
                                    <p:tmAbs val="0"/>
                                  </p:iterate>
                                  <p:childTnLst>
                                    <p:set>
                                      <p:cBhvr>
                                        <p:cTn id="1888" dur="1" fill="hold">
                                          <p:stCondLst>
                                            <p:cond delay="0"/>
                                          </p:stCondLst>
                                        </p:cTn>
                                        <p:tgtEl>
                                          <p:spTgt spid="469">
                                            <p:txEl>
                                              <p:pRg st="5" end="5"/>
                                            </p:txEl>
                                          </p:spTgt>
                                        </p:tgtEl>
                                        <p:attrNameLst>
                                          <p:attrName>style.visibility</p:attrName>
                                        </p:attrNameLst>
                                      </p:cBhvr>
                                      <p:to>
                                        <p:strVal val="visible"/>
                                      </p:to>
                                    </p:set>
                                  </p:childTnLst>
                                </p:cTn>
                              </p:par>
                            </p:childTnLst>
                          </p:cTn>
                        </p:par>
                      </p:childTnLst>
                    </p:cTn>
                  </p:par>
                  <p:par>
                    <p:cTn id="1889" fill="hold">
                      <p:stCondLst>
                        <p:cond delay="indefinite"/>
                      </p:stCondLst>
                      <p:childTnLst>
                        <p:par>
                          <p:cTn id="1890" fill="hold">
                            <p:stCondLst>
                              <p:cond delay="0"/>
                            </p:stCondLst>
                            <p:childTnLst>
                              <p:par>
                                <p:cTn id="1891" nodeType="clickEffect" fill="hold" presetClass="emph" presetID="15">
                                  <p:stCondLst>
                                    <p:cond delay="0"/>
                                  </p:stCondLst>
                                  <p:iterate type="lt">
                                    <p:tmAbs val="25"/>
                                  </p:iterate>
                                  <p:childTnLst>
                                    <p:set>
                                      <p:cBhvr>
                                        <p:cTn id="1892" dur="indefinite"/>
                                        <p:tgtEl>
                                          <p:spTgt spid="469">
                                            <p:txEl>
                                              <p:pRg st="1" end="1"/>
                                            </p:txEl>
                                          </p:spTgt>
                                        </p:tgtEl>
                                        <p:attrNameLst>
                                          <p:attrName>style.fontWeight</p:attrName>
                                        </p:attrNameLst>
                                      </p:cBhvr>
                                      <p:to>
                                        <p:strVal val="bold"/>
                                      </p:to>
                                    </p:set>
                                  </p:childTnLst>
                                </p:cTn>
                              </p:par>
                            </p:childTnLst>
                          </p:cTn>
                        </p:par>
                      </p:childTnLst>
                    </p:cTn>
                  </p:par>
                  <p:par>
                    <p:cTn id="1893" fill="hold">
                      <p:stCondLst>
                        <p:cond delay="indefinite"/>
                      </p:stCondLst>
                      <p:childTnLst>
                        <p:par>
                          <p:cTn id="1894" fill="hold">
                            <p:stCondLst>
                              <p:cond delay="0"/>
                            </p:stCondLst>
                            <p:childTnLst>
                              <p:par>
                                <p:cTn id="1895" nodeType="clickEffect" fill="hold" presetClass="emph" presetID="15">
                                  <p:stCondLst>
                                    <p:cond delay="0"/>
                                  </p:stCondLst>
                                  <p:iterate type="lt">
                                    <p:tmAbs val="25"/>
                                  </p:iterate>
                                  <p:childTnLst>
                                    <p:set>
                                      <p:cBhvr>
                                        <p:cTn id="1896" dur="indefinite"/>
                                        <p:tgtEl>
                                          <p:spTgt spid="469">
                                            <p:txEl>
                                              <p:pRg st="3" end="3"/>
                                            </p:txEl>
                                          </p:spTgt>
                                        </p:tgtEl>
                                        <p:attrNameLst>
                                          <p:attrName>style.fontWeight</p:attrName>
                                        </p:attrNameLst>
                                      </p:cBhvr>
                                      <p:to>
                                        <p:strVal val="bold"/>
                                      </p:to>
                                    </p:set>
                                  </p:childTnLst>
                                </p:cTn>
                              </p:par>
                            </p:childTnLst>
                          </p:cTn>
                        </p:par>
                      </p:childTnLst>
                    </p:cTn>
                  </p:par>
                  <p:par>
                    <p:cTn id="1897" fill="hold">
                      <p:stCondLst>
                        <p:cond delay="indefinite"/>
                      </p:stCondLst>
                      <p:childTnLst>
                        <p:par>
                          <p:cTn id="1898" fill="hold">
                            <p:stCondLst>
                              <p:cond delay="0"/>
                            </p:stCondLst>
                            <p:childTnLst>
                              <p:par>
                                <p:cTn id="1899" nodeType="clickEffect" fill="hold" presetClass="emph" presetID="15">
                                  <p:stCondLst>
                                    <p:cond delay="0"/>
                                  </p:stCondLst>
                                  <p:iterate type="lt">
                                    <p:tmAbs val="25"/>
                                  </p:iterate>
                                  <p:childTnLst>
                                    <p:set>
                                      <p:cBhvr>
                                        <p:cTn id="1900" dur="indefinite"/>
                                        <p:tgtEl>
                                          <p:spTgt spid="469">
                                            <p:txEl>
                                              <p:pRg st="4" end="4"/>
                                            </p:txEl>
                                          </p:spTgt>
                                        </p:tgtEl>
                                        <p:attrNameLst>
                                          <p:attrName>style.fontWeight</p:attrName>
                                        </p:attrNameLst>
                                      </p:cBhvr>
                                      <p:to>
                                        <p:strVal val="bold"/>
                                      </p:to>
                                    </p:set>
                                  </p:childTnLst>
                                </p:cTn>
                              </p:par>
                              <p:par>
                                <p:cTn id="1901" nodeType="withEffect" fill="hold" presetClass="emph" presetID="15">
                                  <p:stCondLst>
                                    <p:cond delay="0"/>
                                  </p:stCondLst>
                                  <p:iterate type="lt">
                                    <p:tmAbs val="25"/>
                                  </p:iterate>
                                  <p:childTnLst>
                                    <p:set>
                                      <p:cBhvr>
                                        <p:cTn id="1902" dur="indefinite"/>
                                        <p:tgtEl>
                                          <p:spTgt spid="469">
                                            <p:txEl>
                                              <p:pRg st="5" end="5"/>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kubectl: Working with Namespaces</a:t>
            </a:r>
            <a:endParaRPr b="0" lang="en-US" sz="2800" strike="noStrike" u="none">
              <a:solidFill>
                <a:srgbClr val="000000"/>
              </a:solidFill>
              <a:uFillTx/>
              <a:latin typeface="Arial"/>
            </a:endParaRPr>
          </a:p>
        </p:txBody>
      </p:sp>
      <p:sp>
        <p:nvSpPr>
          <p:cNvPr id="471"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Temporary Usage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-n &lt;Name&gt; </a:t>
            </a:r>
            <a:endParaRPr b="0" lang="en-US" sz="1400" strike="noStrike" u="none">
              <a:solidFill>
                <a:srgbClr val="000000"/>
              </a:solidFill>
              <a:uFillTx/>
              <a:latin typeface="Arial"/>
            </a:endParaRPr>
          </a:p>
          <a:p>
            <a:pPr indent="0">
              <a:lnSpc>
                <a:spcPct val="115000"/>
              </a:lnSpc>
              <a:spcBef>
                <a:spcPts val="1599"/>
              </a:spcBef>
              <a:buNone/>
            </a:pPr>
            <a:endParaRPr b="0" lang="en-US" sz="1400" strike="noStrike" u="none">
              <a:solidFill>
                <a:srgbClr val="000000"/>
              </a:solidFill>
              <a:uFillTx/>
              <a:latin typeface="Open Sans"/>
            </a:endParaRPr>
          </a:p>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Permanent Usage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view</a:t>
            </a:r>
            <a:endParaRPr b="0" lang="en-US" sz="1400" strike="noStrike" u="none">
              <a:solidFill>
                <a:srgbClr val="000000"/>
              </a:solidFill>
              <a:uFillTx/>
              <a:latin typeface="Arial"/>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set-context &lt;Name&gt; --namespace=&lt;Namespace</a:t>
            </a:r>
            <a:endParaRPr b="0" lang="en-US" sz="1400" strike="noStrike" u="none">
              <a:solidFill>
                <a:srgbClr val="000000"/>
              </a:solidFill>
              <a:uFillTx/>
              <a:latin typeface="Arial"/>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config use-context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903" dur="indefinite" restart="never" nodeType="tmRoot">
          <p:childTnLst>
            <p:seq>
              <p:cTn id="1904" dur="indefinite" nodeType="mainSeq">
                <p:childTnLst>
                  <p:par>
                    <p:cTn id="1905" fill="hold">
                      <p:stCondLst>
                        <p:cond delay="indefinite"/>
                      </p:stCondLst>
                      <p:childTnLst>
                        <p:par>
                          <p:cTn id="1906" fill="hold">
                            <p:stCondLst>
                              <p:cond delay="0"/>
                            </p:stCondLst>
                            <p:childTnLst>
                              <p:par>
                                <p:cTn id="1907" nodeType="clickEffect" fill="hold" presetClass="entr" presetID="1">
                                  <p:stCondLst>
                                    <p:cond delay="0"/>
                                  </p:stCondLst>
                                  <p:childTnLst>
                                    <p:set>
                                      <p:cBhvr>
                                        <p:cTn id="1908" dur="1" fill="hold">
                                          <p:stCondLst>
                                            <p:cond delay="0"/>
                                          </p:stCondLst>
                                        </p:cTn>
                                        <p:tgtEl>
                                          <p:spTgt spid="471">
                                            <p:txEl>
                                              <p:pRg st="0" end="0"/>
                                            </p:txEl>
                                          </p:spTgt>
                                        </p:tgtEl>
                                        <p:attrNameLst>
                                          <p:attrName>style.visibility</p:attrName>
                                        </p:attrNameLst>
                                      </p:cBhvr>
                                      <p:to>
                                        <p:strVal val="visible"/>
                                      </p:to>
                                    </p:se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1913" fill="hold">
                      <p:stCondLst>
                        <p:cond delay="indefinite"/>
                      </p:stCondLst>
                      <p:childTnLst>
                        <p:par>
                          <p:cTn id="1914" fill="hold">
                            <p:stCondLst>
                              <p:cond delay="0"/>
                            </p:stCondLst>
                            <p:childTnLst>
                              <p:par>
                                <p:cTn id="1915" nodeType="clickEffect" fill="hold" presetClass="entr" presetID="1">
                                  <p:stCondLst>
                                    <p:cond delay="0"/>
                                  </p:stCondLst>
                                  <p:childTnLst>
                                    <p:set>
                                      <p:cBhvr>
                                        <p:cTn id="1916" dur="1" fill="hold">
                                          <p:stCondLst>
                                            <p:cond delay="0"/>
                                          </p:stCondLst>
                                        </p:cTn>
                                        <p:tgtEl>
                                          <p:spTgt spid="471">
                                            <p:txEl>
                                              <p:pRg st="3" end="3"/>
                                            </p:txEl>
                                          </p:spTgt>
                                        </p:tgtEl>
                                        <p:attrNameLst>
                                          <p:attrName>style.visibility</p:attrName>
                                        </p:attrNameLst>
                                      </p:cBhvr>
                                      <p:to>
                                        <p:strVal val="visible"/>
                                      </p:to>
                                    </p:set>
                                  </p:childTnLst>
                                </p:cTn>
                              </p:par>
                            </p:childTnLst>
                          </p:cTn>
                        </p:par>
                      </p:childTnLst>
                    </p:cTn>
                  </p:par>
                  <p:par>
                    <p:cTn id="1917" fill="hold">
                      <p:stCondLst>
                        <p:cond delay="indefinite"/>
                      </p:stCondLst>
                      <p:childTnLst>
                        <p:par>
                          <p:cTn id="1918" fill="hold">
                            <p:stCondLst>
                              <p:cond delay="0"/>
                            </p:stCondLst>
                            <p:childTnLst>
                              <p:par>
                                <p:cTn id="1919" nodeType="clickEffect" fill="hold" presetClass="entr" presetID="1">
                                  <p:stCondLst>
                                    <p:cond delay="0"/>
                                  </p:stCondLst>
                                  <p:childTnLst>
                                    <p:set>
                                      <p:cBhvr>
                                        <p:cTn id="1920" dur="1" fill="hold">
                                          <p:stCondLst>
                                            <p:cond delay="0"/>
                                          </p:stCondLst>
                                        </p:cTn>
                                        <p:tgtEl>
                                          <p:spTgt spid="471">
                                            <p:txEl>
                                              <p:pRg st="4" end="4"/>
                                            </p:txEl>
                                          </p:spTgt>
                                        </p:tgtEl>
                                        <p:attrNameLst>
                                          <p:attrName>style.visibility</p:attrName>
                                        </p:attrNameLst>
                                      </p:cBhvr>
                                      <p:to>
                                        <p:strVal val="visible"/>
                                      </p:to>
                                    </p:set>
                                  </p:childTnLst>
                                </p:cTn>
                              </p:par>
                            </p:childTnLst>
                          </p:cTn>
                        </p:par>
                      </p:childTnLst>
                    </p:cTn>
                  </p:par>
                  <p:par>
                    <p:cTn id="1921" fill="hold">
                      <p:stCondLst>
                        <p:cond delay="indefinite"/>
                      </p:stCondLst>
                      <p:childTnLst>
                        <p:par>
                          <p:cTn id="1922" fill="hold">
                            <p:stCondLst>
                              <p:cond delay="0"/>
                            </p:stCondLst>
                            <p:childTnLst>
                              <p:par>
                                <p:cTn id="1923" nodeType="clickEffect" fill="hold" presetClass="entr" presetID="1">
                                  <p:stCondLst>
                                    <p:cond delay="0"/>
                                  </p:stCondLst>
                                  <p:childTnLst>
                                    <p:set>
                                      <p:cBhvr>
                                        <p:cTn id="1924" dur="1" fill="hold">
                                          <p:stCondLst>
                                            <p:cond delay="0"/>
                                          </p:stCondLst>
                                        </p:cTn>
                                        <p:tgtEl>
                                          <p:spTgt spid="471">
                                            <p:txEl>
                                              <p:pRg st="5" end="5"/>
                                            </p:txEl>
                                          </p:spTgt>
                                        </p:tgtEl>
                                        <p:attrNameLst>
                                          <p:attrName>style.visibility</p:attrName>
                                        </p:attrNameLst>
                                      </p:cBhvr>
                                      <p:to>
                                        <p:strVal val="visible"/>
                                      </p:to>
                                    </p:set>
                                  </p:childTnLst>
                                </p:cTn>
                              </p:par>
                            </p:childTnLst>
                          </p:cTn>
                        </p:par>
                      </p:childTnLst>
                    </p:cTn>
                  </p:par>
                  <p:par>
                    <p:cTn id="1925" fill="hold">
                      <p:stCondLst>
                        <p:cond delay="indefinite"/>
                      </p:stCondLst>
                      <p:childTnLst>
                        <p:par>
                          <p:cTn id="1926" fill="hold">
                            <p:stCondLst>
                              <p:cond delay="0"/>
                            </p:stCondLst>
                            <p:childTnLst>
                              <p:par>
                                <p:cTn id="1927" nodeType="clickEffect" fill="hold" presetClass="entr" presetID="1">
                                  <p:stCondLst>
                                    <p:cond delay="0"/>
                                  </p:stCondLst>
                                  <p:childTnLst>
                                    <p:set>
                                      <p:cBhvr>
                                        <p:cTn id="1928" dur="1" fill="hold">
                                          <p:stCondLst>
                                            <p:cond delay="0"/>
                                          </p:stCondLst>
                                        </p:cTn>
                                        <p:tgtEl>
                                          <p:spTgt spid="47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kubectl: Working with Namespaces</a:t>
            </a:r>
            <a:endParaRPr b="0" lang="en-US" sz="2800" strike="noStrike" u="none">
              <a:solidFill>
                <a:srgbClr val="000000"/>
              </a:solidFill>
              <a:uFillTx/>
              <a:latin typeface="Arial"/>
            </a:endParaRPr>
          </a:p>
        </p:txBody>
      </p:sp>
      <p:sp>
        <p:nvSpPr>
          <p:cNvPr id="473"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List all Namespaces</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get namespaces --show-labels</a:t>
            </a:r>
            <a:endParaRPr b="0" lang="en-US" sz="1400" strike="noStrike" u="none">
              <a:solidFill>
                <a:srgbClr val="000000"/>
              </a:solidFill>
              <a:uFillTx/>
              <a:latin typeface="Arial"/>
            </a:endParaRPr>
          </a:p>
          <a:p>
            <a:pPr indent="0">
              <a:lnSpc>
                <a:spcPct val="115000"/>
              </a:lnSpc>
              <a:spcBef>
                <a:spcPts val="1599"/>
              </a:spcBef>
              <a:buNone/>
            </a:pPr>
            <a:endParaRPr b="0" lang="en-US" sz="1400" strike="noStrike" u="none">
              <a:solidFill>
                <a:srgbClr val="000000"/>
              </a:solidFill>
              <a:uFillTx/>
              <a:latin typeface="Open Sans"/>
            </a:endParaRPr>
          </a:p>
          <a:p>
            <a:pPr marL="343080" indent="-343080">
              <a:lnSpc>
                <a:spcPct val="115000"/>
              </a:lnSpc>
              <a:buClr>
                <a:srgbClr val="595959"/>
              </a:buClr>
              <a:buFont typeface="Arial"/>
              <a:buChar char="•"/>
            </a:pPr>
            <a:r>
              <a:rPr b="0" lang="de-DE" sz="1800" strike="noStrike" u="none">
                <a:solidFill>
                  <a:schemeClr val="dk2"/>
                </a:solidFill>
                <a:uFillTx/>
                <a:latin typeface="Open Sans"/>
                <a:ea typeface="Open Sans"/>
              </a:rPr>
              <a:t>Delete a Namespace</a:t>
            </a:r>
            <a:endParaRPr b="0" lang="en-US" sz="1800" strike="noStrike" u="none">
              <a:solidFill>
                <a:srgbClr val="000000"/>
              </a:solidFill>
              <a:uFillTx/>
              <a:latin typeface="Open Sans"/>
            </a:endParaRPr>
          </a:p>
          <a:p>
            <a:pPr lvl="1" marL="857520" indent="-343080">
              <a:lnSpc>
                <a:spcPct val="115000"/>
              </a:lnSpc>
              <a:spcBef>
                <a:spcPts val="1599"/>
              </a:spcBef>
              <a:buClr>
                <a:srgbClr val="595959"/>
              </a:buClr>
              <a:buFont typeface="Arial"/>
              <a:buChar char="•"/>
            </a:pPr>
            <a:r>
              <a:rPr b="0" lang="de-DE" sz="1400" strike="noStrike" u="none">
                <a:solidFill>
                  <a:schemeClr val="dk2"/>
                </a:solidFill>
                <a:uFillTx/>
                <a:latin typeface="Trebuchet MS"/>
                <a:ea typeface="Trebuchet MS"/>
              </a:rPr>
              <a:t>kubectl delete namespace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929" dur="indefinite" restart="never" nodeType="tmRoot">
          <p:childTnLst>
            <p:seq>
              <p:cTn id="1930" dur="indefinite" nodeType="mainSeq">
                <p:childTnLst>
                  <p:par>
                    <p:cTn id="1931" fill="hold">
                      <p:stCondLst>
                        <p:cond delay="indefinite"/>
                      </p:stCondLst>
                      <p:childTnLst>
                        <p:par>
                          <p:cTn id="1932" fill="hold">
                            <p:stCondLst>
                              <p:cond delay="0"/>
                            </p:stCondLst>
                            <p:childTnLst>
                              <p:par>
                                <p:cTn id="1933" nodeType="clickEffect" fill="hold" presetClass="entr" presetID="1">
                                  <p:stCondLst>
                                    <p:cond delay="0"/>
                                  </p:stCondLst>
                                  <p:childTnLst>
                                    <p:set>
                                      <p:cBhvr>
                                        <p:cTn id="1934"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1935" fill="hold">
                      <p:stCondLst>
                        <p:cond delay="indefinite"/>
                      </p:stCondLst>
                      <p:childTnLst>
                        <p:par>
                          <p:cTn id="1936" fill="hold">
                            <p:stCondLst>
                              <p:cond delay="0"/>
                            </p:stCondLst>
                            <p:childTnLst>
                              <p:par>
                                <p:cTn id="1937" nodeType="clickEffect" fill="hold" presetClass="entr" presetID="1">
                                  <p:stCondLst>
                                    <p:cond delay="0"/>
                                  </p:stCondLst>
                                  <p:childTnLst>
                                    <p:set>
                                      <p:cBhvr>
                                        <p:cTn id="1938"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939" fill="hold">
                      <p:stCondLst>
                        <p:cond delay="indefinite"/>
                      </p:stCondLst>
                      <p:childTnLst>
                        <p:par>
                          <p:cTn id="1940" fill="hold">
                            <p:stCondLst>
                              <p:cond delay="0"/>
                            </p:stCondLst>
                            <p:childTnLst>
                              <p:par>
                                <p:cTn id="1941" nodeType="clickEffect" fill="hold" presetClass="entr" presetID="1">
                                  <p:stCondLst>
                                    <p:cond delay="0"/>
                                  </p:stCondLst>
                                  <p:childTnLst>
                                    <p:set>
                                      <p:cBhvr>
                                        <p:cTn id="1942"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1">
                                  <p:stCondLst>
                                    <p:cond delay="0"/>
                                  </p:stCondLst>
                                  <p:childTnLst>
                                    <p:set>
                                      <p:cBhvr>
                                        <p:cTn id="1946"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Services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Pods and Services</a:t>
            </a:r>
            <a:endParaRPr b="0" lang="en-US" sz="2800" strike="noStrike" u="none">
              <a:solidFill>
                <a:srgbClr val="000000"/>
              </a:solidFill>
              <a:uFillTx/>
              <a:latin typeface="Arial"/>
            </a:endParaRPr>
          </a:p>
        </p:txBody>
      </p:sp>
      <p:sp>
        <p:nvSpPr>
          <p:cNvPr id="476" name="PlaceHolder 2"/>
          <p:cNvSpPr>
            <a:spLocks noGrp="1"/>
          </p:cNvSpPr>
          <p:nvPr>
            <p:ph/>
          </p:nvPr>
        </p:nvSpPr>
        <p:spPr>
          <a:xfrm>
            <a:off x="311760" y="1152360"/>
            <a:ext cx="3999600" cy="3416040"/>
          </a:xfrm>
          <a:prstGeom prst="rect">
            <a:avLst/>
          </a:prstGeom>
          <a:noFill/>
          <a:ln w="0">
            <a:noFill/>
          </a:ln>
        </p:spPr>
        <p:txBody>
          <a:bodyPr lIns="91440" rIns="91440" tIns="91440" bIns="91440" anchor="t">
            <a:norm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Pod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Unit-of-Work</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Cheap to run, cheap to remove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Unique and unpredictable IP per Pod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Volatile Component</a:t>
            </a:r>
            <a:endParaRPr b="0" lang="en-US" sz="1400" strike="noStrike" u="none">
              <a:solidFill>
                <a:srgbClr val="000000"/>
              </a:solidFill>
              <a:uFillTx/>
              <a:latin typeface="Open Sans"/>
            </a:endParaRPr>
          </a:p>
        </p:txBody>
      </p:sp>
      <p:sp>
        <p:nvSpPr>
          <p:cNvPr id="47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rm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Service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Hides a Set of Pods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Managed by Kubernetes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Stable and predictable IP</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Load-Balancer Functionality</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947" dur="indefinite" restart="never" nodeType="tmRoot">
          <p:childTnLst>
            <p:seq>
              <p:cTn id="1948" dur="indefinite" nodeType="mainSeq">
                <p:childTnLst>
                  <p:par>
                    <p:cTn id="1949" fill="hold">
                      <p:stCondLst>
                        <p:cond delay="0"/>
                      </p:stCondLst>
                      <p:childTnLst>
                        <p:par>
                          <p:cTn id="1950" fill="hold">
                            <p:stCondLst>
                              <p:cond delay="0"/>
                            </p:stCondLst>
                            <p:childTnLst>
                              <p:par>
                                <p:cTn id="1951" nodeType="withEffect" fill="hold" presetClass="entr" presetID="1">
                                  <p:stCondLst>
                                    <p:cond delay="0"/>
                                  </p:stCondLst>
                                  <p:childTnLst>
                                    <p:set>
                                      <p:cBhvr>
                                        <p:cTn id="1952" dur="1" fill="hold">
                                          <p:stCondLst>
                                            <p:cond delay="0"/>
                                          </p:stCondLst>
                                        </p:cTn>
                                        <p:tgtEl>
                                          <p:spTgt spid="476">
                                            <p:txEl>
                                              <p:pRg st="0" end="0"/>
                                            </p:txEl>
                                          </p:spTgt>
                                        </p:tgtEl>
                                        <p:attrNameLst>
                                          <p:attrName>style.visibility</p:attrName>
                                        </p:attrNameLst>
                                      </p:cBhvr>
                                      <p:to>
                                        <p:strVal val="visible"/>
                                      </p:to>
                                    </p:set>
                                  </p:childTnLst>
                                </p:cTn>
                              </p:par>
                              <p:par>
                                <p:cTn id="1953" nodeType="withEffect" fill="hold" presetClass="entr" presetID="1">
                                  <p:stCondLst>
                                    <p:cond delay="0"/>
                                  </p:stCondLst>
                                  <p:childTnLst>
                                    <p:set>
                                      <p:cBhvr>
                                        <p:cTn id="195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1955" fill="hold">
                      <p:stCondLst>
                        <p:cond delay="indefinite"/>
                      </p:stCondLst>
                      <p:childTnLst>
                        <p:par>
                          <p:cTn id="1956" fill="hold">
                            <p:stCondLst>
                              <p:cond delay="0"/>
                            </p:stCondLst>
                            <p:childTnLst>
                              <p:par>
                                <p:cTn id="1957" nodeType="clickEffect" fill="hold" presetClass="entr" presetID="1">
                                  <p:stCondLst>
                                    <p:cond delay="0"/>
                                  </p:stCondLst>
                                  <p:childTnLst>
                                    <p:set>
                                      <p:cBhvr>
                                        <p:cTn id="1958" dur="1" fill="hold">
                                          <p:stCondLst>
                                            <p:cond delay="0"/>
                                          </p:stCondLst>
                                        </p:cTn>
                                        <p:tgtEl>
                                          <p:spTgt spid="476">
                                            <p:txEl>
                                              <p:pRg st="1" end="1"/>
                                            </p:txEl>
                                          </p:spTgt>
                                        </p:tgtEl>
                                        <p:attrNameLst>
                                          <p:attrName>style.visibility</p:attrName>
                                        </p:attrNameLst>
                                      </p:cBhvr>
                                      <p:to>
                                        <p:strVal val="visible"/>
                                      </p:to>
                                    </p:set>
                                  </p:childTnLst>
                                </p:cTn>
                              </p:par>
                            </p:childTnLst>
                          </p:cTn>
                        </p:par>
                      </p:childTnLst>
                    </p:cTn>
                  </p:par>
                  <p:par>
                    <p:cTn id="1959" fill="hold">
                      <p:stCondLst>
                        <p:cond delay="indefinite"/>
                      </p:stCondLst>
                      <p:childTnLst>
                        <p:par>
                          <p:cTn id="1960" fill="hold">
                            <p:stCondLst>
                              <p:cond delay="0"/>
                            </p:stCondLst>
                            <p:childTnLst>
                              <p:par>
                                <p:cTn id="1961" nodeType="clickEffect" fill="hold" presetClass="entr" presetID="1">
                                  <p:stCondLst>
                                    <p:cond delay="0"/>
                                  </p:stCondLst>
                                  <p:childTnLst>
                                    <p:set>
                                      <p:cBhvr>
                                        <p:cTn id="1962" dur="1" fill="hold">
                                          <p:stCondLst>
                                            <p:cond delay="0"/>
                                          </p:stCondLst>
                                        </p:cTn>
                                        <p:tgtEl>
                                          <p:spTgt spid="476">
                                            <p:txEl>
                                              <p:pRg st="2" end="2"/>
                                            </p:txEl>
                                          </p:spTgt>
                                        </p:tgtEl>
                                        <p:attrNameLst>
                                          <p:attrName>style.visibility</p:attrName>
                                        </p:attrNameLst>
                                      </p:cBhvr>
                                      <p:to>
                                        <p:strVal val="visible"/>
                                      </p:to>
                                    </p:set>
                                  </p:childTnLst>
                                </p:cTn>
                              </p:par>
                            </p:childTnLst>
                          </p:cTn>
                        </p:par>
                      </p:childTnLst>
                    </p:cTn>
                  </p:par>
                  <p:par>
                    <p:cTn id="1963" fill="hold">
                      <p:stCondLst>
                        <p:cond delay="indefinite"/>
                      </p:stCondLst>
                      <p:childTnLst>
                        <p:par>
                          <p:cTn id="1964" fill="hold">
                            <p:stCondLst>
                              <p:cond delay="0"/>
                            </p:stCondLst>
                            <p:childTnLst>
                              <p:par>
                                <p:cTn id="1965" nodeType="clickEffect" fill="hold" presetClass="entr" presetID="1">
                                  <p:stCondLst>
                                    <p:cond delay="0"/>
                                  </p:stCondLst>
                                  <p:childTnLst>
                                    <p:set>
                                      <p:cBhvr>
                                        <p:cTn id="1966"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1967" fill="hold">
                      <p:stCondLst>
                        <p:cond delay="indefinite"/>
                      </p:stCondLst>
                      <p:childTnLst>
                        <p:par>
                          <p:cTn id="1968" fill="hold">
                            <p:stCondLst>
                              <p:cond delay="0"/>
                            </p:stCondLst>
                            <p:childTnLst>
                              <p:par>
                                <p:cTn id="1969" nodeType="clickEffect" fill="hold" presetClass="entr" presetID="1">
                                  <p:stCondLst>
                                    <p:cond delay="0"/>
                                  </p:stCondLst>
                                  <p:childTnLst>
                                    <p:set>
                                      <p:cBhvr>
                                        <p:cTn id="1970"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par>
                    <p:cTn id="1971" fill="hold">
                      <p:stCondLst>
                        <p:cond delay="indefinite"/>
                      </p:stCondLst>
                      <p:childTnLst>
                        <p:par>
                          <p:cTn id="1972" fill="hold">
                            <p:stCondLst>
                              <p:cond delay="0"/>
                            </p:stCondLst>
                            <p:childTnLst>
                              <p:par>
                                <p:cTn id="1973" nodeType="clickEffect" fill="hold" presetClass="entr" presetID="1">
                                  <p:stCondLst>
                                    <p:cond delay="0"/>
                                  </p:stCondLst>
                                  <p:childTnLst>
                                    <p:set>
                                      <p:cBhvr>
                                        <p:cTn id="1974"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975" fill="hold">
                      <p:stCondLst>
                        <p:cond delay="indefinite"/>
                      </p:stCondLst>
                      <p:childTnLst>
                        <p:par>
                          <p:cTn id="1976" fill="hold">
                            <p:stCondLst>
                              <p:cond delay="0"/>
                            </p:stCondLst>
                            <p:childTnLst>
                              <p:par>
                                <p:cTn id="1977" nodeType="clickEffect" fill="hold" presetClass="entr" presetID="1">
                                  <p:stCondLst>
                                    <p:cond delay="0"/>
                                  </p:stCondLst>
                                  <p:childTnLst>
                                    <p:set>
                                      <p:cBhvr>
                                        <p:cTn id="1978"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979" fill="hold">
                      <p:stCondLst>
                        <p:cond delay="indefinite"/>
                      </p:stCondLst>
                      <p:childTnLst>
                        <p:par>
                          <p:cTn id="1980" fill="hold">
                            <p:stCondLst>
                              <p:cond delay="0"/>
                            </p:stCondLst>
                            <p:childTnLst>
                              <p:par>
                                <p:cTn id="1981" nodeType="clickEffect" fill="hold" presetClass="entr" presetID="1">
                                  <p:stCondLst>
                                    <p:cond delay="0"/>
                                  </p:stCondLst>
                                  <p:childTnLst>
                                    <p:set>
                                      <p:cBhvr>
                                        <p:cTn id="1982"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par>
                    <p:cTn id="1983" fill="hold">
                      <p:stCondLst>
                        <p:cond delay="indefinite"/>
                      </p:stCondLst>
                      <p:childTnLst>
                        <p:par>
                          <p:cTn id="1984" fill="hold">
                            <p:stCondLst>
                              <p:cond delay="0"/>
                            </p:stCondLst>
                            <p:childTnLst>
                              <p:par>
                                <p:cTn id="1985" nodeType="clickEffect" fill="hold" presetClass="entr" presetID="1">
                                  <p:stCondLst>
                                    <p:cond delay="0"/>
                                  </p:stCondLst>
                                  <p:childTnLst>
                                    <p:set>
                                      <p:cBhvr>
                                        <p:cTn id="1986" dur="1" fill="hold">
                                          <p:stCondLst>
                                            <p:cond delay="0"/>
                                          </p:stCondLst>
                                        </p:cTn>
                                        <p:tgtEl>
                                          <p:spTgt spid="47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Pods and Services</a:t>
            </a:r>
            <a:endParaRPr b="0" lang="en-US" sz="2800" strike="noStrike" u="none">
              <a:solidFill>
                <a:srgbClr val="000000"/>
              </a:solidFill>
              <a:uFillTx/>
              <a:latin typeface="Arial"/>
            </a:endParaRPr>
          </a:p>
        </p:txBody>
      </p:sp>
      <p:sp>
        <p:nvSpPr>
          <p:cNvPr id="479" name="Rechteck 3"/>
          <p:cNvSpPr/>
          <p:nvPr/>
        </p:nvSpPr>
        <p:spPr>
          <a:xfrm>
            <a:off x="60642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480" name="Rechteck 4"/>
          <p:cNvSpPr/>
          <p:nvPr/>
        </p:nvSpPr>
        <p:spPr>
          <a:xfrm>
            <a:off x="3643920" y="2520720"/>
            <a:ext cx="1944360" cy="723240"/>
          </a:xfrm>
          <a:prstGeom prst="rect">
            <a:avLst/>
          </a:prstGeom>
          <a:solidFill>
            <a:srgbClr val="6e9e3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trike="noStrike" u="none">
                <a:solidFill>
                  <a:schemeClr val="lt1"/>
                </a:solidFill>
                <a:uFillTx/>
                <a:latin typeface="Source Sans Pro"/>
                <a:ea typeface="Source Sans Pro"/>
              </a:rPr>
              <a:t>Service</a:t>
            </a:r>
            <a:endParaRPr b="0" lang="en-US" sz="1800" strike="noStrike" u="none">
              <a:solidFill>
                <a:srgbClr val="ffffff"/>
              </a:solidFill>
              <a:uFillTx/>
              <a:latin typeface="Arial"/>
            </a:endParaRPr>
          </a:p>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1" name="Rechteck 5"/>
          <p:cNvSpPr/>
          <p:nvPr/>
        </p:nvSpPr>
        <p:spPr>
          <a:xfrm>
            <a:off x="6260760" y="224136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2" name="Rechteck 6"/>
          <p:cNvSpPr/>
          <p:nvPr/>
        </p:nvSpPr>
        <p:spPr>
          <a:xfrm>
            <a:off x="6627960" y="2704680"/>
            <a:ext cx="167616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mode=stage</a:t>
            </a:r>
            <a:endParaRPr b="0" lang="en-US" sz="1050" strike="noStrike" u="none">
              <a:solidFill>
                <a:srgbClr val="ffffff"/>
              </a:solidFill>
              <a:uFillTx/>
              <a:latin typeface="Arial"/>
            </a:endParaRPr>
          </a:p>
        </p:txBody>
      </p:sp>
      <p:sp>
        <p:nvSpPr>
          <p:cNvPr id="483" name="Rechteck 7"/>
          <p:cNvSpPr/>
          <p:nvPr/>
        </p:nvSpPr>
        <p:spPr>
          <a:xfrm>
            <a:off x="6260760" y="3149280"/>
            <a:ext cx="181620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4" name="Rechteck 8"/>
          <p:cNvSpPr/>
          <p:nvPr/>
        </p:nvSpPr>
        <p:spPr>
          <a:xfrm>
            <a:off x="703800" y="2118960"/>
            <a:ext cx="2375640" cy="1659240"/>
          </a:xfrm>
          <a:prstGeom prst="rect">
            <a:avLst/>
          </a:prstGeom>
          <a:solidFill>
            <a:srgbClr val="0080df"/>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trike="noStrike" u="none">
              <a:solidFill>
                <a:schemeClr val="lt1"/>
              </a:solidFill>
              <a:uFillTx/>
              <a:latin typeface="Source Sans Pro"/>
              <a:ea typeface="Source Sans Pro"/>
            </a:endParaRPr>
          </a:p>
        </p:txBody>
      </p:sp>
      <p:sp>
        <p:nvSpPr>
          <p:cNvPr id="485" name="Rechteck 9"/>
          <p:cNvSpPr/>
          <p:nvPr/>
        </p:nvSpPr>
        <p:spPr>
          <a:xfrm>
            <a:off x="892800" y="23868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mode=prod</a:t>
            </a:r>
            <a:endParaRPr b="0" lang="en-US" sz="1050" strike="noStrike" u="none">
              <a:solidFill>
                <a:srgbClr val="ffffff"/>
              </a:solidFill>
              <a:uFillTx/>
              <a:latin typeface="Arial"/>
            </a:endParaRPr>
          </a:p>
        </p:txBody>
      </p:sp>
      <p:sp>
        <p:nvSpPr>
          <p:cNvPr id="486" name="Rechteck 10"/>
          <p:cNvSpPr/>
          <p:nvPr/>
        </p:nvSpPr>
        <p:spPr>
          <a:xfrm>
            <a:off x="892800" y="3058200"/>
            <a:ext cx="1948680" cy="334080"/>
          </a:xfrm>
          <a:prstGeom prst="rect">
            <a:avLst/>
          </a:prstGeom>
          <a:solidFill>
            <a:schemeClr val="tx2">
              <a:lumMod val="50000"/>
            </a:schemeClr>
          </a:solidFill>
          <a:ln w="127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Source Sans Pro"/>
                <a:ea typeface="Source Sans Pro"/>
              </a:rPr>
              <a:t>mode=test</a:t>
            </a:r>
            <a:endParaRPr b="0" lang="en-US" sz="1050" strike="noStrike" u="none">
              <a:solidFill>
                <a:srgbClr val="ffffff"/>
              </a:solidFill>
              <a:uFillTx/>
              <a:latin typeface="Arial"/>
            </a:endParaRPr>
          </a:p>
        </p:txBody>
      </p:sp>
      <p:cxnSp>
        <p:nvCxnSpPr>
          <p:cNvPr id="487" name="Gerade Verbindung mit Pfeil 11"/>
          <p:cNvCxnSpPr>
            <a:stCxn id="480" idx="1"/>
            <a:endCxn id="485" idx="3"/>
          </p:cNvCxnSpPr>
          <p:nvPr/>
        </p:nvCxnSpPr>
        <p:spPr>
          <a:xfrm flipH="1" flipV="1">
            <a:off x="2841480" y="2553840"/>
            <a:ext cx="802800" cy="328680"/>
          </a:xfrm>
          <a:prstGeom prst="straightConnector1">
            <a:avLst/>
          </a:prstGeom>
          <a:ln>
            <a:solidFill>
              <a:srgbClr val="000000"/>
            </a:solidFill>
            <a:round/>
            <a:headEnd len="med" type="triangle" w="med"/>
            <a:tailEnd len="med" type="triangle" w="med"/>
          </a:ln>
        </p:spPr>
      </p:cxnSp>
      <p:cxnSp>
        <p:nvCxnSpPr>
          <p:cNvPr id="488" name="Gerade Verbindung mit Pfeil 13"/>
          <p:cNvCxnSpPr>
            <a:stCxn id="480" idx="3"/>
            <a:endCxn id="481" idx="1"/>
          </p:cNvCxnSpPr>
          <p:nvPr/>
        </p:nvCxnSpPr>
        <p:spPr>
          <a:xfrm flipV="1">
            <a:off x="5588280" y="2408400"/>
            <a:ext cx="672840" cy="474120"/>
          </a:xfrm>
          <a:prstGeom prst="straightConnector1">
            <a:avLst/>
          </a:prstGeom>
          <a:ln>
            <a:solidFill>
              <a:srgbClr val="000000"/>
            </a:solidFill>
            <a:round/>
            <a:headEnd len="med" type="triangle" w="med"/>
            <a:tailEnd len="med" type="triangle" w="med"/>
          </a:ln>
        </p:spPr>
      </p:cxnSp>
      <p:cxnSp>
        <p:nvCxnSpPr>
          <p:cNvPr id="489" name="Gerade Verbindung mit Pfeil 15"/>
          <p:cNvCxnSpPr>
            <a:stCxn id="480" idx="3"/>
            <a:endCxn id="483" idx="1"/>
          </p:cNvCxnSpPr>
          <p:nvPr/>
        </p:nvCxnSpPr>
        <p:spPr>
          <a:xfrm>
            <a:off x="5588280" y="2882160"/>
            <a:ext cx="672840" cy="434520"/>
          </a:xfrm>
          <a:prstGeom prst="straightConnector1">
            <a:avLst/>
          </a:prstGeom>
          <a:ln>
            <a:solidFill>
              <a:srgbClr val="000000"/>
            </a:solidFill>
            <a:round/>
            <a:headEnd len="med" type="triangle" w="med"/>
            <a:tailEnd len="med" type="triangle" w="med"/>
          </a:ln>
        </p:spPr>
      </p:cxnSp>
      <p:sp>
        <p:nvSpPr>
          <p:cNvPr id="490" name="Textfeld 16"/>
          <p:cNvSpPr/>
          <p:nvPr/>
        </p:nvSpPr>
        <p:spPr>
          <a:xfrm>
            <a:off x="761040" y="3476160"/>
            <a:ext cx="100656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chemeClr val="lt1"/>
                </a:solidFill>
                <a:uFillTx/>
                <a:latin typeface="Arial"/>
                <a:ea typeface="Arial"/>
              </a:rPr>
              <a:t>Deployment A</a:t>
            </a:r>
            <a:endParaRPr b="0" lang="en-US" sz="1050" strike="noStrike" u="none">
              <a:solidFill>
                <a:srgbClr val="000000"/>
              </a:solidFill>
              <a:uFillTx/>
              <a:latin typeface="Arial"/>
            </a:endParaRPr>
          </a:p>
        </p:txBody>
      </p:sp>
      <p:sp>
        <p:nvSpPr>
          <p:cNvPr id="491" name="Textfeld 17"/>
          <p:cNvSpPr/>
          <p:nvPr/>
        </p:nvSpPr>
        <p:spPr>
          <a:xfrm>
            <a:off x="7363080" y="3476160"/>
            <a:ext cx="1013760" cy="249480"/>
          </a:xfrm>
          <a:prstGeom prst="rect">
            <a:avLst/>
          </a:prstGeom>
          <a:noFill/>
          <a:ln w="0">
            <a:noFill/>
          </a:ln>
        </p:spPr>
        <p:style>
          <a:lnRef idx="0"/>
          <a:fillRef idx="0"/>
          <a:effectRef idx="0"/>
          <a:fontRef idx="minor"/>
        </p:style>
        <p:txBody>
          <a:bodyPr wrap="none" lIns="90000" rIns="90000" tIns="45000" bIns="45000" anchor="t">
            <a:spAutoFit/>
          </a:bodyPr>
          <a:p>
            <a:pPr algn="r">
              <a:lnSpc>
                <a:spcPct val="100000"/>
              </a:lnSpc>
            </a:pPr>
            <a:r>
              <a:rPr b="0" lang="en-US" sz="1050" strike="noStrike" u="none">
                <a:solidFill>
                  <a:schemeClr val="lt1"/>
                </a:solidFill>
                <a:uFillTx/>
                <a:latin typeface="Arial"/>
                <a:ea typeface="Arial"/>
              </a:rPr>
              <a:t>Deployment B</a:t>
            </a:r>
            <a:endParaRPr b="0" lang="en-US" sz="1050" strike="noStrike" u="none">
              <a:solidFill>
                <a:srgbClr val="000000"/>
              </a:solidFill>
              <a:uFillTx/>
              <a:latin typeface="Arial"/>
            </a:endParaRPr>
          </a:p>
        </p:txBody>
      </p:sp>
      <p:sp>
        <p:nvSpPr>
          <p:cNvPr id="492" name="Pfeil nach unten 23"/>
          <p:cNvSpPr/>
          <p:nvPr/>
        </p:nvSpPr>
        <p:spPr>
          <a:xfrm>
            <a:off x="4299840" y="1338840"/>
            <a:ext cx="543960" cy="1047600"/>
          </a:xfrm>
          <a:prstGeom prst="downArrow">
            <a:avLst>
              <a:gd name="adj1" fmla="val 50000"/>
              <a:gd name="adj2" fmla="val 50000"/>
            </a:avLst>
          </a:prstGeom>
          <a:solidFill>
            <a:srgbClr val="d7d7d7"/>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Tree>
  </p:cSld>
  <mc:AlternateContent>
    <mc:Choice Requires="p14">
      <p:transition spd="slow" p14:dur="2000"/>
    </mc:Choice>
    <mc:Fallback>
      <p:transition spd="slow"/>
    </mc:Fallback>
  </mc:AlternateContent>
  <p:timing>
    <p:tnLst>
      <p:par>
        <p:cTn id="1987" dur="indefinite" restart="never" nodeType="tmRoot">
          <p:childTnLst>
            <p:seq>
              <p:cTn id="1988" dur="indefinite" nodeType="mainSeq">
                <p:childTnLst>
                  <p:par>
                    <p:cTn id="1989" fill="hold">
                      <p:stCondLst>
                        <p:cond delay="indefinite"/>
                      </p:stCondLst>
                      <p:childTnLst>
                        <p:par>
                          <p:cTn id="1990" fill="hold">
                            <p:stCondLst>
                              <p:cond delay="0"/>
                            </p:stCondLst>
                            <p:childTnLst>
                              <p:par>
                                <p:cTn id="1991" nodeType="clickEffect" fill="hold" presetClass="entr" presetID="1">
                                  <p:stCondLst>
                                    <p:cond delay="0"/>
                                  </p:stCondLst>
                                  <p:childTnLst>
                                    <p:set>
                                      <p:cBhvr>
                                        <p:cTn id="1992" dur="1" fill="hold">
                                          <p:stCondLst>
                                            <p:cond delay="0"/>
                                          </p:stCondLst>
                                        </p:cTn>
                                        <p:tgtEl>
                                          <p:spTgt spid="480"/>
                                        </p:tgtEl>
                                        <p:attrNameLst>
                                          <p:attrName>style.visibility</p:attrName>
                                        </p:attrNameLst>
                                      </p:cBhvr>
                                      <p:to>
                                        <p:strVal val="visible"/>
                                      </p:to>
                                    </p:set>
                                  </p:childTnLst>
                                </p:cTn>
                              </p:par>
                              <p:par>
                                <p:cTn id="1993" nodeType="withEffect" fill="hold" presetClass="entr" presetID="1">
                                  <p:stCondLst>
                                    <p:cond delay="0"/>
                                  </p:stCondLst>
                                  <p:childTnLst>
                                    <p:set>
                                      <p:cBhvr>
                                        <p:cTn id="1994" dur="1" fill="hold">
                                          <p:stCondLst>
                                            <p:cond delay="0"/>
                                          </p:stCondLst>
                                        </p:cTn>
                                        <p:tgtEl>
                                          <p:spTgt spid="484"/>
                                        </p:tgtEl>
                                        <p:attrNameLst>
                                          <p:attrName>style.visibility</p:attrName>
                                        </p:attrNameLst>
                                      </p:cBhvr>
                                      <p:to>
                                        <p:strVal val="visible"/>
                                      </p:to>
                                    </p:set>
                                  </p:childTnLst>
                                </p:cTn>
                              </p:par>
                              <p:par>
                                <p:cTn id="1995" nodeType="withEffect" fill="hold" presetClass="entr" presetID="1">
                                  <p:stCondLst>
                                    <p:cond delay="0"/>
                                  </p:stCondLst>
                                  <p:childTnLst>
                                    <p:set>
                                      <p:cBhvr>
                                        <p:cTn id="1996" dur="1" fill="hold">
                                          <p:stCondLst>
                                            <p:cond delay="0"/>
                                          </p:stCondLst>
                                        </p:cTn>
                                        <p:tgtEl>
                                          <p:spTgt spid="479"/>
                                        </p:tgtEl>
                                        <p:attrNameLst>
                                          <p:attrName>style.visibility</p:attrName>
                                        </p:attrNameLst>
                                      </p:cBhvr>
                                      <p:to>
                                        <p:strVal val="visible"/>
                                      </p:to>
                                    </p:set>
                                  </p:childTnLst>
                                </p:cTn>
                              </p:par>
                              <p:par>
                                <p:cTn id="1997" nodeType="withEffect" fill="hold" presetClass="entr" presetID="1">
                                  <p:stCondLst>
                                    <p:cond delay="0"/>
                                  </p:stCondLst>
                                  <p:childTnLst>
                                    <p:set>
                                      <p:cBhvr>
                                        <p:cTn id="1998" dur="1" fill="hold">
                                          <p:stCondLst>
                                            <p:cond delay="0"/>
                                          </p:stCondLst>
                                        </p:cTn>
                                        <p:tgtEl>
                                          <p:spTgt spid="486"/>
                                        </p:tgtEl>
                                        <p:attrNameLst>
                                          <p:attrName>style.visibility</p:attrName>
                                        </p:attrNameLst>
                                      </p:cBhvr>
                                      <p:to>
                                        <p:strVal val="visible"/>
                                      </p:to>
                                    </p:set>
                                  </p:childTnLst>
                                </p:cTn>
                              </p:par>
                              <p:par>
                                <p:cTn id="1999" nodeType="withEffect" fill="hold" presetClass="entr" presetID="1">
                                  <p:stCondLst>
                                    <p:cond delay="0"/>
                                  </p:stCondLst>
                                  <p:childTnLst>
                                    <p:set>
                                      <p:cBhvr>
                                        <p:cTn id="2000" dur="1" fill="hold">
                                          <p:stCondLst>
                                            <p:cond delay="0"/>
                                          </p:stCondLst>
                                        </p:cTn>
                                        <p:tgtEl>
                                          <p:spTgt spid="485"/>
                                        </p:tgtEl>
                                        <p:attrNameLst>
                                          <p:attrName>style.visibility</p:attrName>
                                        </p:attrNameLst>
                                      </p:cBhvr>
                                      <p:to>
                                        <p:strVal val="visible"/>
                                      </p:to>
                                    </p:set>
                                  </p:childTnLst>
                                </p:cTn>
                              </p:par>
                              <p:par>
                                <p:cTn id="2001" nodeType="withEffect" fill="hold" presetClass="entr" presetID="1">
                                  <p:stCondLst>
                                    <p:cond delay="0"/>
                                  </p:stCondLst>
                                  <p:childTnLst>
                                    <p:set>
                                      <p:cBhvr>
                                        <p:cTn id="2002" dur="1" fill="hold">
                                          <p:stCondLst>
                                            <p:cond delay="0"/>
                                          </p:stCondLst>
                                        </p:cTn>
                                        <p:tgtEl>
                                          <p:spTgt spid="481"/>
                                        </p:tgtEl>
                                        <p:attrNameLst>
                                          <p:attrName>style.visibility</p:attrName>
                                        </p:attrNameLst>
                                      </p:cBhvr>
                                      <p:to>
                                        <p:strVal val="visible"/>
                                      </p:to>
                                    </p:set>
                                  </p:childTnLst>
                                </p:cTn>
                              </p:par>
                              <p:par>
                                <p:cTn id="2003" nodeType="withEffect" fill="hold" presetClass="entr" presetID="1">
                                  <p:stCondLst>
                                    <p:cond delay="0"/>
                                  </p:stCondLst>
                                  <p:childTnLst>
                                    <p:set>
                                      <p:cBhvr>
                                        <p:cTn id="2004" dur="1" fill="hold">
                                          <p:stCondLst>
                                            <p:cond delay="0"/>
                                          </p:stCondLst>
                                        </p:cTn>
                                        <p:tgtEl>
                                          <p:spTgt spid="482"/>
                                        </p:tgtEl>
                                        <p:attrNameLst>
                                          <p:attrName>style.visibility</p:attrName>
                                        </p:attrNameLst>
                                      </p:cBhvr>
                                      <p:to>
                                        <p:strVal val="visible"/>
                                      </p:to>
                                    </p:set>
                                  </p:childTnLst>
                                </p:cTn>
                              </p:par>
                              <p:par>
                                <p:cTn id="2005" nodeType="withEffect" fill="hold" presetClass="entr" presetID="1">
                                  <p:stCondLst>
                                    <p:cond delay="0"/>
                                  </p:stCondLst>
                                  <p:childTnLst>
                                    <p:set>
                                      <p:cBhvr>
                                        <p:cTn id="2006" dur="1" fill="hold">
                                          <p:stCondLst>
                                            <p:cond delay="0"/>
                                          </p:stCondLst>
                                        </p:cTn>
                                        <p:tgtEl>
                                          <p:spTgt spid="483"/>
                                        </p:tgtEl>
                                        <p:attrNameLst>
                                          <p:attrName>style.visibility</p:attrName>
                                        </p:attrNameLst>
                                      </p:cBhvr>
                                      <p:to>
                                        <p:strVal val="visible"/>
                                      </p:to>
                                    </p:set>
                                  </p:childTnLst>
                                </p:cTn>
                              </p:par>
                            </p:childTnLst>
                          </p:cTn>
                        </p:par>
                      </p:childTnLst>
                    </p:cTn>
                  </p:par>
                  <p:par>
                    <p:cTn id="2007" fill="hold">
                      <p:stCondLst>
                        <p:cond delay="indefinite"/>
                      </p:stCondLst>
                      <p:childTnLst>
                        <p:par>
                          <p:cTn id="2008" fill="hold">
                            <p:stCondLst>
                              <p:cond delay="0"/>
                            </p:stCondLst>
                            <p:childTnLst>
                              <p:par>
                                <p:cTn id="2009" nodeType="clickEffect" fill="hold" presetClass="entr" presetID="1">
                                  <p:stCondLst>
                                    <p:cond delay="0"/>
                                  </p:stCondLst>
                                  <p:childTnLst>
                                    <p:set>
                                      <p:cBhvr>
                                        <p:cTn id="2010" dur="1" fill="hold">
                                          <p:stCondLst>
                                            <p:cond delay="0"/>
                                          </p:stCondLst>
                                        </p:cTn>
                                        <p:tgtEl>
                                          <p:spTgt spid="488"/>
                                        </p:tgtEl>
                                        <p:attrNameLst>
                                          <p:attrName>style.visibility</p:attrName>
                                        </p:attrNameLst>
                                      </p:cBhvr>
                                      <p:to>
                                        <p:strVal val="visible"/>
                                      </p:to>
                                    </p:set>
                                  </p:childTnLst>
                                </p:cTn>
                              </p:par>
                              <p:par>
                                <p:cTn id="2011" nodeType="withEffect" fill="hold" presetClass="entr" presetID="1">
                                  <p:stCondLst>
                                    <p:cond delay="0"/>
                                  </p:stCondLst>
                                  <p:childTnLst>
                                    <p:set>
                                      <p:cBhvr>
                                        <p:cTn id="2012" dur="1" fill="hold">
                                          <p:stCondLst>
                                            <p:cond delay="0"/>
                                          </p:stCondLst>
                                        </p:cTn>
                                        <p:tgtEl>
                                          <p:spTgt spid="489"/>
                                        </p:tgtEl>
                                        <p:attrNameLst>
                                          <p:attrName>style.visibility</p:attrName>
                                        </p:attrNameLst>
                                      </p:cBhvr>
                                      <p:to>
                                        <p:strVal val="visible"/>
                                      </p:to>
                                    </p:set>
                                  </p:childTnLst>
                                </p:cTn>
                              </p:par>
                              <p:par>
                                <p:cTn id="2013" nodeType="withEffect" fill="hold" presetClass="entr" presetID="1">
                                  <p:stCondLst>
                                    <p:cond delay="0"/>
                                  </p:stCondLst>
                                  <p:childTnLst>
                                    <p:set>
                                      <p:cBhvr>
                                        <p:cTn id="2014" dur="1" fill="hold">
                                          <p:stCondLst>
                                            <p:cond delay="0"/>
                                          </p:stCondLst>
                                        </p:cTn>
                                        <p:tgtEl>
                                          <p:spTgt spid="487"/>
                                        </p:tgtEl>
                                        <p:attrNameLst>
                                          <p:attrName>style.visibility</p:attrName>
                                        </p:attrNameLst>
                                      </p:cBhvr>
                                      <p:to>
                                        <p:strVal val="visible"/>
                                      </p:to>
                                    </p:set>
                                  </p:childTnLst>
                                </p:cTn>
                              </p:par>
                              <p:par>
                                <p:cTn id="2015" nodeType="withEffect" fill="hold" presetClass="emph" presetID="1" presetSubtype="2">
                                  <p:stCondLst>
                                    <p:cond delay="0"/>
                                  </p:stCondLst>
                                  <p:childTnLst>
                                    <p:animClr clrSpc="rgb">
                                      <p:cBhvr>
                                        <p:cTn id="2016" dur="2000" fill="hold"/>
                                        <p:tgtEl>
                                          <p:spTgt spid="485"/>
                                        </p:tgtEl>
                                        <p:attrNameLst>
                                          <p:attrName>fillcolor</p:attrName>
                                        </p:attrNameLst>
                                      </p:cBhvr>
                                      <p:to>
                                        <a:srgbClr val="70ad47"/>
                                      </p:to>
                                    </p:animClr>
                                    <p:set>
                                      <p:cBhvr>
                                        <p:cTn id="2017" dur="2000" fill="hold"/>
                                        <p:tgtEl>
                                          <p:spTgt spid="485"/>
                                        </p:tgtEl>
                                        <p:attrNameLst>
                                          <p:attrName>fill.type</p:attrName>
                                        </p:attrNameLst>
                                      </p:cBhvr>
                                      <p:to>
                                        <p:strVal val="solid"/>
                                      </p:to>
                                    </p:set>
                                    <p:set>
                                      <p:cBhvr>
                                        <p:cTn id="2018" dur="2000" fill="hold"/>
                                        <p:tgtEl>
                                          <p:spTgt spid="485"/>
                                        </p:tgtEl>
                                        <p:attrNameLst>
                                          <p:attrName>fill.on</p:attrName>
                                        </p:attrNameLst>
                                      </p:cBhvr>
                                      <p:to>
                                        <p:strVal val="true"/>
                                      </p:to>
                                    </p:set>
                                  </p:childTnLst>
                                </p:cTn>
                              </p:par>
                              <p:par>
                                <p:cTn id="2019" nodeType="withEffect" fill="hold" presetClass="emph" presetID="1" presetSubtype="2">
                                  <p:stCondLst>
                                    <p:cond delay="0"/>
                                  </p:stCondLst>
                                  <p:childTnLst>
                                    <p:animClr clrSpc="rgb">
                                      <p:cBhvr>
                                        <p:cTn id="2020" dur="2000" fill="hold"/>
                                        <p:tgtEl>
                                          <p:spTgt spid="481"/>
                                        </p:tgtEl>
                                        <p:attrNameLst>
                                          <p:attrName>fillcolor</p:attrName>
                                        </p:attrNameLst>
                                      </p:cBhvr>
                                      <p:to>
                                        <a:srgbClr val="70ad47"/>
                                      </p:to>
                                    </p:animClr>
                                    <p:set>
                                      <p:cBhvr>
                                        <p:cTn id="2021" dur="2000" fill="hold"/>
                                        <p:tgtEl>
                                          <p:spTgt spid="481"/>
                                        </p:tgtEl>
                                        <p:attrNameLst>
                                          <p:attrName>fill.type</p:attrName>
                                        </p:attrNameLst>
                                      </p:cBhvr>
                                      <p:to>
                                        <p:strVal val="solid"/>
                                      </p:to>
                                    </p:set>
                                    <p:set>
                                      <p:cBhvr>
                                        <p:cTn id="2022" dur="2000" fill="hold"/>
                                        <p:tgtEl>
                                          <p:spTgt spid="481"/>
                                        </p:tgtEl>
                                        <p:attrNameLst>
                                          <p:attrName>fill.on</p:attrName>
                                        </p:attrNameLst>
                                      </p:cBhvr>
                                      <p:to>
                                        <p:strVal val="true"/>
                                      </p:to>
                                    </p:set>
                                  </p:childTnLst>
                                </p:cTn>
                              </p:par>
                              <p:par>
                                <p:cTn id="2023" nodeType="withEffect" fill="hold" presetClass="emph" presetID="1" presetSubtype="2">
                                  <p:stCondLst>
                                    <p:cond delay="0"/>
                                  </p:stCondLst>
                                  <p:childTnLst>
                                    <p:animClr clrSpc="rgb">
                                      <p:cBhvr>
                                        <p:cTn id="2024" dur="2000" fill="hold"/>
                                        <p:tgtEl>
                                          <p:spTgt spid="483"/>
                                        </p:tgtEl>
                                        <p:attrNameLst>
                                          <p:attrName>fillcolor</p:attrName>
                                        </p:attrNameLst>
                                      </p:cBhvr>
                                      <p:to>
                                        <a:srgbClr val="70ad47"/>
                                      </p:to>
                                    </p:animClr>
                                    <p:set>
                                      <p:cBhvr>
                                        <p:cTn id="2025" dur="2000" fill="hold"/>
                                        <p:tgtEl>
                                          <p:spTgt spid="483"/>
                                        </p:tgtEl>
                                        <p:attrNameLst>
                                          <p:attrName>fill.type</p:attrName>
                                        </p:attrNameLst>
                                      </p:cBhvr>
                                      <p:to>
                                        <p:strVal val="solid"/>
                                      </p:to>
                                    </p:set>
                                    <p:set>
                                      <p:cBhvr>
                                        <p:cTn id="2026" dur="2000" fill="hold"/>
                                        <p:tgtEl>
                                          <p:spTgt spid="483"/>
                                        </p:tgtEl>
                                        <p:attrNameLst>
                                          <p:attrName>fill.on</p:attrName>
                                        </p:attrNameLst>
                                      </p:cBhvr>
                                      <p:to>
                                        <p:strVal val="true"/>
                                      </p:to>
                                    </p:set>
                                  </p:childTnLst>
                                </p:cTn>
                              </p:par>
                            </p:childTnLst>
                          </p:cTn>
                        </p:par>
                      </p:childTnLst>
                    </p:cTn>
                  </p:par>
                  <p:par>
                    <p:cTn id="2027" fill="hold">
                      <p:stCondLst>
                        <p:cond delay="indefinite"/>
                      </p:stCondLst>
                      <p:childTnLst>
                        <p:par>
                          <p:cTn id="2028" fill="hold">
                            <p:stCondLst>
                              <p:cond delay="0"/>
                            </p:stCondLst>
                            <p:childTnLst>
                              <p:par>
                                <p:cTn id="2029" nodeType="clickEffect" fill="hold" presetClass="entr" presetID="1">
                                  <p:stCondLst>
                                    <p:cond delay="0"/>
                                  </p:stCondLst>
                                  <p:childTnLst>
                                    <p:set>
                                      <p:cBhvr>
                                        <p:cTn id="2030" dur="1" fill="hold">
                                          <p:stCondLst>
                                            <p:cond delay="0"/>
                                          </p:stCondLst>
                                        </p:cTn>
                                        <p:tgtEl>
                                          <p:spTgt spid="492"/>
                                        </p:tgtEl>
                                        <p:attrNameLst>
                                          <p:attrName>style.visibility</p:attrName>
                                        </p:attrNameLst>
                                      </p:cBhvr>
                                      <p:to>
                                        <p:strVal val="visible"/>
                                      </p:to>
                                    </p:set>
                                  </p:childTnLst>
                                </p:cTn>
                              </p:par>
                            </p:childTnLst>
                          </p:cTn>
                        </p:par>
                      </p:childTnLst>
                    </p:cTn>
                  </p:par>
                  <p:par>
                    <p:cTn id="2031" fill="hold">
                      <p:stCondLst>
                        <p:cond delay="indefinite"/>
                      </p:stCondLst>
                      <p:childTnLst>
                        <p:par>
                          <p:cTn id="2032" fill="hold">
                            <p:stCondLst>
                              <p:cond delay="0"/>
                            </p:stCondLst>
                            <p:childTnLst>
                              <p:par>
                                <p:cTn id="2033" nodeType="clickEffect" fill="hold" presetClass="emph" presetID="1" presetSubtype="2">
                                  <p:stCondLst>
                                    <p:cond delay="0"/>
                                  </p:stCondLst>
                                  <p:childTnLst>
                                    <p:animClr clrSpc="rgb">
                                      <p:cBhvr>
                                        <p:cTn id="2034" dur="2000" fill="hold"/>
                                        <p:tgtEl>
                                          <p:spTgt spid="480"/>
                                        </p:tgtEl>
                                        <p:attrNameLst>
                                          <p:attrName>fillcolor</p:attrName>
                                        </p:attrNameLst>
                                      </p:cBhvr>
                                      <p:to>
                                        <a:srgbClr val="212121"/>
                                      </p:to>
                                    </p:animClr>
                                    <p:set>
                                      <p:cBhvr>
                                        <p:cTn id="2035" dur="2000" fill="hold"/>
                                        <p:tgtEl>
                                          <p:spTgt spid="480"/>
                                        </p:tgtEl>
                                        <p:attrNameLst>
                                          <p:attrName>fill.type</p:attrName>
                                        </p:attrNameLst>
                                      </p:cBhvr>
                                      <p:to>
                                        <p:strVal val="solid"/>
                                      </p:to>
                                    </p:set>
                                    <p:set>
                                      <p:cBhvr>
                                        <p:cTn id="2036" dur="2000" fill="hold"/>
                                        <p:tgtEl>
                                          <p:spTgt spid="480"/>
                                        </p:tgtEl>
                                        <p:attrNameLst>
                                          <p:attrName>fill.on</p:attrName>
                                        </p:attrNameLst>
                                      </p:cBhvr>
                                      <p:to>
                                        <p:strVal val="true"/>
                                      </p:to>
                                    </p:set>
                                  </p:childTnLst>
                                </p:cTn>
                              </p:par>
                              <p:par>
                                <p:cTn id="2037" nodeType="withEffect" fill="hold" presetClass="emph" presetID="1" presetSubtype="2">
                                  <p:stCondLst>
                                    <p:cond delay="0"/>
                                  </p:stCondLst>
                                  <p:childTnLst>
                                    <p:animClr clrSpc="rgb">
                                      <p:cBhvr>
                                        <p:cTn id="2038" dur="2000" fill="hold"/>
                                        <p:tgtEl>
                                          <p:spTgt spid="485"/>
                                        </p:tgtEl>
                                        <p:attrNameLst>
                                          <p:attrName>fillcolor</p:attrName>
                                        </p:attrNameLst>
                                      </p:cBhvr>
                                      <p:to>
                                        <a:srgbClr val="212121"/>
                                      </p:to>
                                    </p:animClr>
                                    <p:set>
                                      <p:cBhvr>
                                        <p:cTn id="2039" dur="2000" fill="hold"/>
                                        <p:tgtEl>
                                          <p:spTgt spid="485"/>
                                        </p:tgtEl>
                                        <p:attrNameLst>
                                          <p:attrName>fill.type</p:attrName>
                                        </p:attrNameLst>
                                      </p:cBhvr>
                                      <p:to>
                                        <p:strVal val="solid"/>
                                      </p:to>
                                    </p:set>
                                    <p:set>
                                      <p:cBhvr>
                                        <p:cTn id="2040" dur="2000" fill="hold"/>
                                        <p:tgtEl>
                                          <p:spTgt spid="485"/>
                                        </p:tgtEl>
                                        <p:attrNameLst>
                                          <p:attrName>fill.on</p:attrName>
                                        </p:attrNameLst>
                                      </p:cBhvr>
                                      <p:to>
                                        <p:strVal val="tru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Service-Definition</a:t>
            </a:r>
            <a:endParaRPr b="0" lang="en-US" sz="2800" strike="noStrike" u="none">
              <a:solidFill>
                <a:srgbClr val="000000"/>
              </a:solidFill>
              <a:uFillTx/>
              <a:latin typeface="Arial"/>
            </a:endParaRPr>
          </a:p>
        </p:txBody>
      </p:sp>
      <p:sp>
        <p:nvSpPr>
          <p:cNvPr id="494"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lnSpcReduction="9999"/>
          </a:bodyPr>
          <a:p>
            <a:pPr marL="114480" indent="0">
              <a:lnSpc>
                <a:spcPct val="115000"/>
              </a:lnSpc>
              <a:buNone/>
              <a:tabLst>
                <a:tab algn="l" pos="0"/>
              </a:tabLst>
            </a:pPr>
            <a:r>
              <a:rPr b="0" lang="en-US" sz="1800" strike="noStrike" u="none">
                <a:solidFill>
                  <a:schemeClr val="dk2"/>
                </a:solidFill>
                <a:uFillTx/>
                <a:latin typeface="Consolas"/>
                <a:ea typeface="Open Sans"/>
              </a:rPr>
              <a:t>kind: Service</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apiVersion: 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spec:</a:t>
            </a:r>
            <a:endParaRPr b="0" lang="en-US" sz="1800" strike="noStrike" u="none">
              <a:solidFill>
                <a:srgbClr val="000000"/>
              </a:solidFill>
              <a:uFillTx/>
              <a:latin typeface="Open Sans"/>
            </a:endParaRPr>
          </a:p>
          <a:p>
            <a:pPr marL="114480" indent="0">
              <a:lnSpc>
                <a:spcPct val="115000"/>
              </a:lnSpc>
              <a:buNone/>
              <a:tabLst>
                <a:tab algn="l" pos="0"/>
              </a:tabLst>
            </a:pPr>
            <a:r>
              <a:rPr b="1"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selector:</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tier: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ports: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protocol: TCP</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port: 8000</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targetPort: 8000</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041" dur="indefinite" restart="never" nodeType="tmRoot">
          <p:childTnLst>
            <p:seq>
              <p:cTn id="2042" dur="indefinite" nodeType="mainSeq">
                <p:childTnLst>
                  <p:par>
                    <p:cTn id="2043" fill="hold">
                      <p:stCondLst>
                        <p:cond delay="indefinite"/>
                      </p:stCondLst>
                      <p:childTnLst>
                        <p:par>
                          <p:cTn id="2044" fill="hold">
                            <p:stCondLst>
                              <p:cond delay="0"/>
                            </p:stCondLst>
                            <p:childTnLst>
                              <p:par>
                                <p:cTn id="2045" nodeType="clickEffect" fill="hold" presetClass="emph" presetID="15">
                                  <p:stCondLst>
                                    <p:cond delay="0"/>
                                  </p:stCondLst>
                                  <p:iterate type="lt">
                                    <p:tmAbs val="25"/>
                                  </p:iterate>
                                  <p:childTnLst>
                                    <p:set>
                                      <p:cBhvr>
                                        <p:cTn id="2046" dur="indefinite"/>
                                        <p:tgtEl>
                                          <p:spTgt spid="494">
                                            <p:txEl>
                                              <p:pRg st="5" end="5"/>
                                            </p:txEl>
                                          </p:spTgt>
                                        </p:tgtEl>
                                        <p:attrNameLst>
                                          <p:attrName>style.fontWeight</p:attrName>
                                        </p:attrNameLst>
                                      </p:cBhvr>
                                      <p:to>
                                        <p:strVal val="bold"/>
                                      </p:to>
                                    </p:set>
                                  </p:childTnLst>
                                </p:cTn>
                              </p:par>
                              <p:par>
                                <p:cTn id="2047" nodeType="withEffect" fill="hold" presetClass="emph" presetID="15">
                                  <p:stCondLst>
                                    <p:cond delay="0"/>
                                  </p:stCondLst>
                                  <p:iterate type="lt">
                                    <p:tmAbs val="25"/>
                                  </p:iterate>
                                  <p:childTnLst>
                                    <p:set>
                                      <p:cBhvr>
                                        <p:cTn id="2048" dur="indefinite"/>
                                        <p:tgtEl>
                                          <p:spTgt spid="494">
                                            <p:txEl>
                                              <p:pRg st="6" end="6"/>
                                            </p:txEl>
                                          </p:spTgt>
                                        </p:tgtEl>
                                        <p:attrNameLst>
                                          <p:attrName>style.fontWeight</p:attrName>
                                        </p:attrNameLst>
                                      </p:cBhvr>
                                      <p:to>
                                        <p:strVal val="bold"/>
                                      </p:to>
                                    </p:set>
                                  </p:childTnLst>
                                </p:cTn>
                              </p:par>
                            </p:childTnLst>
                          </p:cTn>
                        </p:par>
                      </p:childTnLst>
                    </p:cTn>
                  </p:par>
                  <p:par>
                    <p:cTn id="2049" fill="hold">
                      <p:stCondLst>
                        <p:cond delay="indefinite"/>
                      </p:stCondLst>
                      <p:childTnLst>
                        <p:par>
                          <p:cTn id="2050" fill="hold">
                            <p:stCondLst>
                              <p:cond delay="0"/>
                            </p:stCondLst>
                            <p:childTnLst>
                              <p:par>
                                <p:cTn id="2051" nodeType="clickEffect" fill="hold" presetClass="entr" presetID="1">
                                  <p:stCondLst>
                                    <p:cond delay="0"/>
                                  </p:stCondLst>
                                  <p:childTnLst>
                                    <p:set>
                                      <p:cBhvr>
                                        <p:cTn id="2052" dur="1" fill="hold">
                                          <p:stCondLst>
                                            <p:cond delay="0"/>
                                          </p:stCondLst>
                                        </p:cTn>
                                        <p:tgtEl>
                                          <p:spTgt spid="494">
                                            <p:txEl>
                                              <p:pRg st="9" end="9"/>
                                            </p:txEl>
                                          </p:spTgt>
                                        </p:tgtEl>
                                        <p:attrNameLst>
                                          <p:attrName>style.visibility</p:attrName>
                                        </p:attrNameLst>
                                      </p:cBhvr>
                                      <p:to>
                                        <p:strVal val="visible"/>
                                      </p:to>
                                    </p:set>
                                  </p:childTnLst>
                                </p:cTn>
                              </p:par>
                              <p:par>
                                <p:cTn id="2053" nodeType="withEffect" fill="hold" presetClass="entr" presetID="1">
                                  <p:stCondLst>
                                    <p:cond delay="0"/>
                                  </p:stCondLst>
                                  <p:childTnLst>
                                    <p:set>
                                      <p:cBhvr>
                                        <p:cTn id="2054" dur="1" fill="hold">
                                          <p:stCondLst>
                                            <p:cond delay="0"/>
                                          </p:stCondLst>
                                        </p:cTn>
                                        <p:tgtEl>
                                          <p:spTgt spid="49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ClusterIP</a:t>
            </a:r>
            <a:endParaRPr b="0" lang="en-US" sz="2800" strike="noStrike" u="none">
              <a:solidFill>
                <a:srgbClr val="000000"/>
              </a:solidFill>
              <a:uFillTx/>
              <a:latin typeface="Arial"/>
            </a:endParaRPr>
          </a:p>
        </p:txBody>
      </p:sp>
      <p:sp>
        <p:nvSpPr>
          <p:cNvPr id="496"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Most commonly used type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Internal IP address</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only reachable within the cluster</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Communication within cluster</a:t>
            </a:r>
            <a:endParaRPr b="0" lang="en-US" sz="1800" strike="noStrike" u="none">
              <a:solidFill>
                <a:srgbClr val="000000"/>
              </a:solidFill>
              <a:uFillTx/>
              <a:latin typeface="Open Sans"/>
            </a:endParaRPr>
          </a:p>
        </p:txBody>
      </p:sp>
      <p:pic>
        <p:nvPicPr>
          <p:cNvPr id="497" name="Grafik 3" descr=""/>
          <p:cNvPicPr/>
          <p:nvPr/>
        </p:nvPicPr>
        <p:blipFill>
          <a:blip r:embed="rId1"/>
          <a:stretch/>
        </p:blipFill>
        <p:spPr>
          <a:xfrm>
            <a:off x="5160960" y="1247760"/>
            <a:ext cx="3670920" cy="2998080"/>
          </a:xfrm>
          <a:prstGeom prst="rect">
            <a:avLst/>
          </a:prstGeom>
          <a:noFill/>
          <a:ln w="0">
            <a:noFill/>
          </a:ln>
        </p:spPr>
      </p:pic>
    </p:spTree>
  </p:cSld>
  <mc:AlternateContent>
    <mc:Choice Requires="p14">
      <p:transition spd="slow" p14:dur="2000"/>
    </mc:Choice>
    <mc:Fallback>
      <p:transition spd="slow"/>
    </mc:Fallback>
  </mc:AlternateContent>
  <p:timing>
    <p:tnLst>
      <p:par>
        <p:cTn id="2055" dur="indefinite" restart="never" nodeType="tmRoot">
          <p:childTnLst>
            <p:seq>
              <p:cTn id="2056" dur="indefinite" nodeType="mainSeq">
                <p:childTnLst>
                  <p:par>
                    <p:cTn id="2057" fill="hold">
                      <p:stCondLst>
                        <p:cond delay="indefinite"/>
                      </p:stCondLst>
                      <p:childTnLst>
                        <p:par>
                          <p:cTn id="2058" fill="hold">
                            <p:stCondLst>
                              <p:cond delay="0"/>
                            </p:stCondLst>
                            <p:childTnLst>
                              <p:par>
                                <p:cTn id="2059" nodeType="clickEffect" fill="hold" presetClass="entr" presetID="1">
                                  <p:stCondLst>
                                    <p:cond delay="0"/>
                                  </p:stCondLst>
                                  <p:childTnLst>
                                    <p:set>
                                      <p:cBhvr>
                                        <p:cTn id="2060"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2061" fill="hold">
                      <p:stCondLst>
                        <p:cond delay="indefinite"/>
                      </p:stCondLst>
                      <p:childTnLst>
                        <p:par>
                          <p:cTn id="2062" fill="hold">
                            <p:stCondLst>
                              <p:cond delay="0"/>
                            </p:stCondLst>
                            <p:childTnLst>
                              <p:par>
                                <p:cTn id="2063" nodeType="clickEffect" fill="hold" presetClass="entr" presetID="1">
                                  <p:stCondLst>
                                    <p:cond delay="0"/>
                                  </p:stCondLst>
                                  <p:childTnLst>
                                    <p:set>
                                      <p:cBhvr>
                                        <p:cTn id="2064" dur="1" fill="hold">
                                          <p:stCondLst>
                                            <p:cond delay="0"/>
                                          </p:stCondLst>
                                        </p:cTn>
                                        <p:tgtEl>
                                          <p:spTgt spid="496">
                                            <p:txEl>
                                              <p:pRg st="1" end="1"/>
                                            </p:txEl>
                                          </p:spTgt>
                                        </p:tgtEl>
                                        <p:attrNameLst>
                                          <p:attrName>style.visibility</p:attrName>
                                        </p:attrNameLst>
                                      </p:cBhvr>
                                      <p:to>
                                        <p:strVal val="visible"/>
                                      </p:to>
                                    </p:set>
                                  </p:childTnLst>
                                </p:cTn>
                              </p:par>
                            </p:childTnLst>
                          </p:cTn>
                        </p:par>
                      </p:childTnLst>
                    </p:cTn>
                  </p:par>
                  <p:par>
                    <p:cTn id="2065" fill="hold">
                      <p:stCondLst>
                        <p:cond delay="indefinite"/>
                      </p:stCondLst>
                      <p:childTnLst>
                        <p:par>
                          <p:cTn id="2066" fill="hold">
                            <p:stCondLst>
                              <p:cond delay="0"/>
                            </p:stCondLst>
                            <p:childTnLst>
                              <p:par>
                                <p:cTn id="2067" nodeType="clickEffect" fill="hold" presetClass="entr" presetID="1">
                                  <p:stCondLst>
                                    <p:cond delay="0"/>
                                  </p:stCondLst>
                                  <p:childTnLst>
                                    <p:set>
                                      <p:cBhvr>
                                        <p:cTn id="2068"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2069" fill="hold">
                      <p:stCondLst>
                        <p:cond delay="indefinite"/>
                      </p:stCondLst>
                      <p:childTnLst>
                        <p:par>
                          <p:cTn id="2070" fill="hold">
                            <p:stCondLst>
                              <p:cond delay="0"/>
                            </p:stCondLst>
                            <p:childTnLst>
                              <p:par>
                                <p:cTn id="2071" nodeType="clickEffect" fill="hold" presetClass="entr" presetID="1">
                                  <p:stCondLst>
                                    <p:cond delay="0"/>
                                  </p:stCondLst>
                                  <p:childTnLst>
                                    <p:set>
                                      <p:cBhvr>
                                        <p:cTn id="2072"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 Objekterzeugung über Subklassen</a:t>
            </a:r>
          </a:p>
          <a:p>
            <a:pPr>
              <a:spcBef>
                <a:spcPts val="400"/>
              </a:spcBef>
              <a:spcAft>
                <a:spcPts val="1000"/>
              </a:spcAft>
              <a:defRPr sz="1800">
                <a:latin typeface="Open Sans Light"/>
              </a:defRPr>
            </a:pPr>
            <a:r>
              <a:t>Abstract Factory - Familien verwandter Objekte erstellen</a:t>
            </a:r>
          </a:p>
          <a:p>
            <a:pPr>
              <a:spcBef>
                <a:spcPts val="400"/>
              </a:spcBef>
              <a:spcAft>
                <a:spcPts val="1000"/>
              </a:spcAft>
              <a:defRPr sz="1800">
                <a:latin typeface="Open Sans Light"/>
              </a:defRPr>
            </a:pPr>
            <a:r>
              <a:t>Builder - Komplexe Objekte Schritt für Schritt konstruieren</a:t>
            </a:r>
          </a:p>
          <a:p>
            <a:pPr>
              <a:spcBef>
                <a:spcPts val="400"/>
              </a:spcBef>
              <a:spcAft>
                <a:spcPts val="1000"/>
              </a:spcAft>
              <a:defRPr sz="1800">
                <a:latin typeface="Open Sans Light"/>
              </a:defRPr>
            </a:pPr>
            <a:r>
              <a:t>Prototype - Objekte durch Klonen erzeugen</a:t>
            </a:r>
          </a:p>
          <a:p>
            <a:pPr>
              <a:spcBef>
                <a:spcPts val="400"/>
              </a:spcBef>
              <a:spcAft>
                <a:spcPts val="1000"/>
              </a:spcAft>
              <a:defRPr sz="1800">
                <a:latin typeface="Open Sans Light"/>
              </a:defRPr>
            </a:pPr>
            <a:r>
              <a:t>Singleton - Eindeutige Instanz einer Klasse gewährleisten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Kontrolle über Objekterzeugung</a:t>
            </a:r>
          </a:p>
          <a:p>
            <a:pPr>
              <a:spcBef>
                <a:spcPts val="400"/>
              </a:spcBef>
              <a:spcAft>
                <a:spcPts val="1000"/>
              </a:spcAft>
              <a:defRPr sz="1800">
                <a:latin typeface="Open Sans Light"/>
              </a:defRPr>
            </a:pPr>
            <a:r>
              <a:t>Flexibilität und Entkopplung bei der Instanzierung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 Objekterzeugung über Subklassen</a:t>
            </a:r>
          </a:p>
          <a:p>
            <a:pPr>
              <a:spcBef>
                <a:spcPts val="400"/>
              </a:spcBef>
              <a:spcAft>
                <a:spcPts val="1000"/>
              </a:spcAft>
              <a:defRPr sz="1800">
                <a:latin typeface="Open Sans Light"/>
              </a:defRPr>
            </a:pPr>
            <a:r>
              <a:t>Abstract Factory - Familien verwandter Objekte erstellen</a:t>
            </a:r>
          </a:p>
          <a:p>
            <a:pPr>
              <a:spcBef>
                <a:spcPts val="400"/>
              </a:spcBef>
              <a:spcAft>
                <a:spcPts val="1000"/>
              </a:spcAft>
              <a:defRPr sz="1800">
                <a:latin typeface="Open Sans Light"/>
              </a:defRPr>
            </a:pPr>
            <a:r>
              <a:t>Builder - Komplexe Objekte Schritt für Schritt konstruieren</a:t>
            </a:r>
          </a:p>
          <a:p>
            <a:pPr>
              <a:spcBef>
                <a:spcPts val="400"/>
              </a:spcBef>
              <a:spcAft>
                <a:spcPts val="1000"/>
              </a:spcAft>
              <a:defRPr sz="1800">
                <a:latin typeface="Open Sans Light"/>
              </a:defRPr>
            </a:pPr>
            <a:r>
              <a:t>Prototype - Objekte durch Klonen erzeugen</a:t>
            </a:r>
          </a:p>
          <a:p>
            <a:pPr>
              <a:spcBef>
                <a:spcPts val="400"/>
              </a:spcBef>
              <a:spcAft>
                <a:spcPts val="1000"/>
              </a:spcAft>
              <a:defRPr sz="1800">
                <a:latin typeface="Open Sans Light"/>
              </a:defRPr>
            </a:pPr>
            <a:r>
              <a:t>Singleton - Eindeutige Instanz einer Klasse gewährleisten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Kontrolle über Objekterzeugung</a:t>
            </a:r>
          </a:p>
          <a:p>
            <a:pPr>
              <a:spcBef>
                <a:spcPts val="400"/>
              </a:spcBef>
              <a:spcAft>
                <a:spcPts val="1000"/>
              </a:spcAft>
              <a:defRPr sz="1800">
                <a:latin typeface="Open Sans Light"/>
              </a:defRPr>
            </a:pPr>
            <a:r>
              <a:t>Flexibilität und Entkopplung bei der Instanzierung</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NodePort</a:t>
            </a:r>
            <a:endParaRPr b="0" lang="en-US" sz="2800" strike="noStrike" u="none">
              <a:solidFill>
                <a:srgbClr val="000000"/>
              </a:solidFill>
              <a:uFillTx/>
              <a:latin typeface="Arial"/>
            </a:endParaRPr>
          </a:p>
        </p:txBody>
      </p:sp>
      <p:sp>
        <p:nvSpPr>
          <p:cNvPr id="499"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lnSpcReduction="9999"/>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Extension of ClusterIP</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Cluster-wide IP is assigned</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externally accessible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Service is reachable via any node IP </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Port: 30000-32767</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External accessibility</a:t>
            </a:r>
            <a:endParaRPr b="0" lang="en-US" sz="1800" strike="noStrike" u="none">
              <a:solidFill>
                <a:srgbClr val="000000"/>
              </a:solidFill>
              <a:uFillTx/>
              <a:latin typeface="Open Sans"/>
            </a:endParaRPr>
          </a:p>
        </p:txBody>
      </p:sp>
      <p:pic>
        <p:nvPicPr>
          <p:cNvPr id="500" name="Grafik 4" descr=""/>
          <p:cNvPicPr/>
          <p:nvPr/>
        </p:nvPicPr>
        <p:blipFill>
          <a:blip r:embed="rId1"/>
          <a:stretch/>
        </p:blipFill>
        <p:spPr>
          <a:xfrm>
            <a:off x="5605920" y="1308600"/>
            <a:ext cx="3142080" cy="3467160"/>
          </a:xfrm>
          <a:prstGeom prst="rect">
            <a:avLst/>
          </a:prstGeom>
          <a:noFill/>
          <a:ln w="0">
            <a:noFill/>
          </a:ln>
        </p:spPr>
      </p:pic>
    </p:spTree>
  </p:cSld>
  <mc:AlternateContent>
    <mc:Choice Requires="p14">
      <p:transition spd="slow" p14:dur="2000"/>
    </mc:Choice>
    <mc:Fallback>
      <p:transition spd="slow"/>
    </mc:Fallback>
  </mc:AlternateContent>
  <p:timing>
    <p:tnLst>
      <p:par>
        <p:cTn id="2073" dur="indefinite" restart="never" nodeType="tmRoot">
          <p:childTnLst>
            <p:seq>
              <p:cTn id="2074" dur="indefinite" nodeType="mainSeq">
                <p:childTnLst>
                  <p:par>
                    <p:cTn id="2075" fill="hold">
                      <p:stCondLst>
                        <p:cond delay="indefinite"/>
                      </p:stCondLst>
                      <p:childTnLst>
                        <p:par>
                          <p:cTn id="2076" fill="hold">
                            <p:stCondLst>
                              <p:cond delay="0"/>
                            </p:stCondLst>
                            <p:childTnLst>
                              <p:par>
                                <p:cTn id="2077" nodeType="clickEffect" fill="hold" presetClass="entr" presetID="1">
                                  <p:stCondLst>
                                    <p:cond delay="0"/>
                                  </p:stCondLst>
                                  <p:childTnLst>
                                    <p:set>
                                      <p:cBhvr>
                                        <p:cTn id="2078"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2079" fill="hold">
                      <p:stCondLst>
                        <p:cond delay="indefinite"/>
                      </p:stCondLst>
                      <p:childTnLst>
                        <p:par>
                          <p:cTn id="2080" fill="hold">
                            <p:stCondLst>
                              <p:cond delay="0"/>
                            </p:stCondLst>
                            <p:childTnLst>
                              <p:par>
                                <p:cTn id="2081" nodeType="clickEffect" fill="hold" presetClass="entr" presetID="1">
                                  <p:stCondLst>
                                    <p:cond delay="0"/>
                                  </p:stCondLst>
                                  <p:childTnLst>
                                    <p:set>
                                      <p:cBhvr>
                                        <p:cTn id="2082"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2083" fill="hold">
                      <p:stCondLst>
                        <p:cond delay="indefinite"/>
                      </p:stCondLst>
                      <p:childTnLst>
                        <p:par>
                          <p:cTn id="2084" fill="hold">
                            <p:stCondLst>
                              <p:cond delay="0"/>
                            </p:stCondLst>
                            <p:childTnLst>
                              <p:par>
                                <p:cTn id="2085" nodeType="clickEffect" fill="hold" presetClass="entr" presetID="1">
                                  <p:stCondLst>
                                    <p:cond delay="0"/>
                                  </p:stCondLst>
                                  <p:childTnLst>
                                    <p:set>
                                      <p:cBhvr>
                                        <p:cTn id="2086"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2087" fill="hold">
                      <p:stCondLst>
                        <p:cond delay="indefinite"/>
                      </p:stCondLst>
                      <p:childTnLst>
                        <p:par>
                          <p:cTn id="2088" fill="hold">
                            <p:stCondLst>
                              <p:cond delay="0"/>
                            </p:stCondLst>
                            <p:childTnLst>
                              <p:par>
                                <p:cTn id="2089" nodeType="clickEffect" fill="hold" presetClass="entr" presetID="1">
                                  <p:stCondLst>
                                    <p:cond delay="0"/>
                                  </p:stCondLst>
                                  <p:childTnLst>
                                    <p:set>
                                      <p:cBhvr>
                                        <p:cTn id="2090"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2091" fill="hold">
                      <p:stCondLst>
                        <p:cond delay="indefinite"/>
                      </p:stCondLst>
                      <p:childTnLst>
                        <p:par>
                          <p:cTn id="2092" fill="hold">
                            <p:stCondLst>
                              <p:cond delay="0"/>
                            </p:stCondLst>
                            <p:childTnLst>
                              <p:par>
                                <p:cTn id="2093" nodeType="clickEffect" fill="hold" presetClass="entr" presetID="1">
                                  <p:stCondLst>
                                    <p:cond delay="0"/>
                                  </p:stCondLst>
                                  <p:childTnLst>
                                    <p:set>
                                      <p:cBhvr>
                                        <p:cTn id="2094"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095" fill="hold">
                      <p:stCondLst>
                        <p:cond delay="indefinite"/>
                      </p:stCondLst>
                      <p:childTnLst>
                        <p:par>
                          <p:cTn id="2096" fill="hold">
                            <p:stCondLst>
                              <p:cond delay="0"/>
                            </p:stCondLst>
                            <p:childTnLst>
                              <p:par>
                                <p:cTn id="2097" nodeType="clickEffect" fill="hold" presetClass="entr" presetID="1">
                                  <p:stCondLst>
                                    <p:cond delay="0"/>
                                  </p:stCondLst>
                                  <p:childTnLst>
                                    <p:set>
                                      <p:cBhvr>
                                        <p:cTn id="2098"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LoadBalancer</a:t>
            </a:r>
            <a:endParaRPr b="0" lang="en-US" sz="2800" strike="noStrike" u="none">
              <a:solidFill>
                <a:srgbClr val="000000"/>
              </a:solidFill>
              <a:uFillTx/>
              <a:latin typeface="Arial"/>
            </a:endParaRPr>
          </a:p>
        </p:txBody>
      </p:sp>
      <p:sp>
        <p:nvSpPr>
          <p:cNvPr id="502"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Extension of NodePort</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Uses external load balancer</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Load balancing is done externally</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Typically used with cloud providers</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External accessibility</a:t>
            </a:r>
            <a:endParaRPr b="0" lang="en-US" sz="1800" strike="noStrike" u="none">
              <a:solidFill>
                <a:srgbClr val="000000"/>
              </a:solidFill>
              <a:uFillTx/>
              <a:latin typeface="Open Sans"/>
            </a:endParaRPr>
          </a:p>
        </p:txBody>
      </p:sp>
      <p:pic>
        <p:nvPicPr>
          <p:cNvPr id="503" name="Grafik 3" descr=""/>
          <p:cNvPicPr/>
          <p:nvPr/>
        </p:nvPicPr>
        <p:blipFill>
          <a:blip r:embed="rId1"/>
          <a:stretch/>
        </p:blipFill>
        <p:spPr>
          <a:xfrm>
            <a:off x="5883840" y="1239120"/>
            <a:ext cx="2948040" cy="3075120"/>
          </a:xfrm>
          <a:prstGeom prst="rect">
            <a:avLst/>
          </a:prstGeom>
          <a:noFill/>
          <a:ln w="0">
            <a:noFill/>
          </a:ln>
        </p:spPr>
      </p:pic>
    </p:spTree>
  </p:cSld>
  <mc:AlternateContent>
    <mc:Choice Requires="p14">
      <p:transition spd="slow" p14:dur="2000"/>
    </mc:Choice>
    <mc:Fallback>
      <p:transition spd="slow"/>
    </mc:Fallback>
  </mc:AlternateContent>
  <p:timing>
    <p:tnLst>
      <p:par>
        <p:cTn id="2099" dur="indefinite" restart="never" nodeType="tmRoot">
          <p:childTnLst>
            <p:seq>
              <p:cTn id="2100" dur="indefinite" nodeType="mainSeq">
                <p:childTnLst>
                  <p:par>
                    <p:cTn id="2101" fill="hold">
                      <p:stCondLst>
                        <p:cond delay="indefinite"/>
                      </p:stCondLst>
                      <p:childTnLst>
                        <p:par>
                          <p:cTn id="2102" fill="hold">
                            <p:stCondLst>
                              <p:cond delay="0"/>
                            </p:stCondLst>
                            <p:childTnLst>
                              <p:par>
                                <p:cTn id="2103" nodeType="clickEffect" fill="hold" presetClass="entr" presetID="1">
                                  <p:stCondLst>
                                    <p:cond delay="0"/>
                                  </p:stCondLst>
                                  <p:childTnLst>
                                    <p:set>
                                      <p:cBhvr>
                                        <p:cTn id="2104"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2105" fill="hold">
                      <p:stCondLst>
                        <p:cond delay="indefinite"/>
                      </p:stCondLst>
                      <p:childTnLst>
                        <p:par>
                          <p:cTn id="2106" fill="hold">
                            <p:stCondLst>
                              <p:cond delay="0"/>
                            </p:stCondLst>
                            <p:childTnLst>
                              <p:par>
                                <p:cTn id="2107" nodeType="clickEffect" fill="hold" presetClass="entr" presetID="1">
                                  <p:stCondLst>
                                    <p:cond delay="0"/>
                                  </p:stCondLst>
                                  <p:childTnLst>
                                    <p:set>
                                      <p:cBhvr>
                                        <p:cTn id="2108"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2109" fill="hold">
                      <p:stCondLst>
                        <p:cond delay="indefinite"/>
                      </p:stCondLst>
                      <p:childTnLst>
                        <p:par>
                          <p:cTn id="2110" fill="hold">
                            <p:stCondLst>
                              <p:cond delay="0"/>
                            </p:stCondLst>
                            <p:childTnLst>
                              <p:par>
                                <p:cTn id="2111" nodeType="clickEffect" fill="hold" presetClass="entr" presetID="1">
                                  <p:stCondLst>
                                    <p:cond delay="0"/>
                                  </p:stCondLst>
                                  <p:childTnLst>
                                    <p:set>
                                      <p:cBhvr>
                                        <p:cTn id="2112"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2113" fill="hold">
                      <p:stCondLst>
                        <p:cond delay="indefinite"/>
                      </p:stCondLst>
                      <p:childTnLst>
                        <p:par>
                          <p:cTn id="2114" fill="hold">
                            <p:stCondLst>
                              <p:cond delay="0"/>
                            </p:stCondLst>
                            <p:childTnLst>
                              <p:par>
                                <p:cTn id="2115" nodeType="clickEffect" fill="hold" presetClass="entr" presetID="1">
                                  <p:stCondLst>
                                    <p:cond delay="0"/>
                                  </p:stCondLst>
                                  <p:childTnLst>
                                    <p:set>
                                      <p:cBhvr>
                                        <p:cTn id="2116"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2117" fill="hold">
                      <p:stCondLst>
                        <p:cond delay="indefinite"/>
                      </p:stCondLst>
                      <p:childTnLst>
                        <p:par>
                          <p:cTn id="2118" fill="hold">
                            <p:stCondLst>
                              <p:cond delay="0"/>
                            </p:stCondLst>
                            <p:childTnLst>
                              <p:par>
                                <p:cTn id="2119" nodeType="clickEffect" fill="hold" presetClass="entr" presetID="1">
                                  <p:stCondLst>
                                    <p:cond delay="0"/>
                                  </p:stCondLst>
                                  <p:childTnLst>
                                    <p:set>
                                      <p:cBhvr>
                                        <p:cTn id="2120"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Service-Types: ExternalName</a:t>
            </a:r>
            <a:endParaRPr b="0" lang="en-US" sz="2800" strike="noStrike" u="none">
              <a:solidFill>
                <a:srgbClr val="000000"/>
              </a:solidFill>
              <a:uFillTx/>
              <a:latin typeface="Arial"/>
            </a:endParaRPr>
          </a:p>
        </p:txBody>
      </p:sp>
      <p:sp>
        <p:nvSpPr>
          <p:cNvPr id="505" name="PlaceHolder 2"/>
          <p:cNvSpPr>
            <a:spLocks noGrp="1"/>
          </p:cNvSpPr>
          <p:nvPr>
            <p:ph/>
          </p:nvPr>
        </p:nvSpPr>
        <p:spPr>
          <a:xfrm>
            <a:off x="311760" y="1152360"/>
            <a:ext cx="5259960" cy="3416040"/>
          </a:xfrm>
          <a:prstGeom prst="rect">
            <a:avLst/>
          </a:prstGeom>
          <a:noFill/>
          <a:ln w="0">
            <a:noFill/>
          </a:ln>
        </p:spPr>
        <p:txBody>
          <a:bodyPr lIns="91440" rIns="91440" tIns="91440" bIns="91440" anchor="t">
            <a:normAutofit/>
          </a:bodyPr>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Mapping to DNS name or external service</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No proxy</a:t>
            </a:r>
            <a:endParaRPr b="0" lang="en-US" sz="1800" strike="noStrike" u="none">
              <a:solidFill>
                <a:srgbClr val="000000"/>
              </a:solidFill>
              <a:uFillTx/>
              <a:latin typeface="Open Sans"/>
            </a:endParaRPr>
          </a:p>
          <a:p>
            <a:pPr marL="285840" indent="-285840">
              <a:lnSpc>
                <a:spcPct val="200000"/>
              </a:lnSpc>
              <a:buClr>
                <a:srgbClr val="595959"/>
              </a:buClr>
              <a:buFont typeface="Arial"/>
              <a:buChar char="•"/>
            </a:pPr>
            <a:r>
              <a:rPr b="0" lang="en-US" sz="1800" strike="noStrike" u="none">
                <a:solidFill>
                  <a:schemeClr val="dk2"/>
                </a:solidFill>
                <a:uFillTx/>
                <a:latin typeface="Open Sans"/>
                <a:ea typeface="Open Sans"/>
              </a:rPr>
              <a:t>Use case: Used for databases, for example, to achieve access from K8S cluster via fixed name</a:t>
            </a:r>
            <a:endParaRPr b="0" lang="en-US" sz="1800" strike="noStrike" u="none">
              <a:solidFill>
                <a:srgbClr val="000000"/>
              </a:solidFill>
              <a:uFillTx/>
              <a:latin typeface="Open Sans"/>
            </a:endParaRPr>
          </a:p>
        </p:txBody>
      </p:sp>
      <p:pic>
        <p:nvPicPr>
          <p:cNvPr id="506" name="Grafik 4" descr=""/>
          <p:cNvPicPr/>
          <p:nvPr/>
        </p:nvPicPr>
        <p:blipFill>
          <a:blip r:embed="rId1"/>
          <a:stretch/>
        </p:blipFill>
        <p:spPr>
          <a:xfrm>
            <a:off x="5614560" y="1523160"/>
            <a:ext cx="3349800" cy="3045240"/>
          </a:xfrm>
          <a:prstGeom prst="rect">
            <a:avLst/>
          </a:prstGeom>
          <a:noFill/>
          <a:ln w="0">
            <a:noFill/>
          </a:ln>
        </p:spPr>
      </p:pic>
    </p:spTree>
  </p:cSld>
  <mc:AlternateContent>
    <mc:Choice Requires="p14">
      <p:transition spd="slow" p14:dur="2000"/>
    </mc:Choice>
    <mc:Fallback>
      <p:transition spd="slow"/>
    </mc:Fallback>
  </mc:AlternateContent>
  <p:timing>
    <p:tnLst>
      <p:par>
        <p:cTn id="2121" dur="indefinite" restart="never" nodeType="tmRoot">
          <p:childTnLst>
            <p:seq>
              <p:cTn id="2122" dur="indefinite" nodeType="mainSeq">
                <p:childTnLst>
                  <p:par>
                    <p:cTn id="2123" fill="hold">
                      <p:stCondLst>
                        <p:cond delay="indefinite"/>
                      </p:stCondLst>
                      <p:childTnLst>
                        <p:par>
                          <p:cTn id="2124" fill="hold">
                            <p:stCondLst>
                              <p:cond delay="0"/>
                            </p:stCondLst>
                            <p:childTnLst>
                              <p:par>
                                <p:cTn id="2125" nodeType="clickEffect" fill="hold" presetClass="entr" presetID="1">
                                  <p:stCondLst>
                                    <p:cond delay="0"/>
                                  </p:stCondLst>
                                  <p:childTnLst>
                                    <p:set>
                                      <p:cBhvr>
                                        <p:cTn id="2126" dur="1" fill="hold">
                                          <p:stCondLst>
                                            <p:cond delay="0"/>
                                          </p:stCondLst>
                                        </p:cTn>
                                        <p:tgtEl>
                                          <p:spTgt spid="505">
                                            <p:txEl>
                                              <p:pRg st="0" end="0"/>
                                            </p:txEl>
                                          </p:spTgt>
                                        </p:tgtEl>
                                        <p:attrNameLst>
                                          <p:attrName>style.visibility</p:attrName>
                                        </p:attrNameLst>
                                      </p:cBhvr>
                                      <p:to>
                                        <p:strVal val="visible"/>
                                      </p:to>
                                    </p:set>
                                  </p:childTnLst>
                                </p:cTn>
                              </p:par>
                            </p:childTnLst>
                          </p:cTn>
                        </p:par>
                      </p:childTnLst>
                    </p:cTn>
                  </p:par>
                  <p:par>
                    <p:cTn id="2127" fill="hold">
                      <p:stCondLst>
                        <p:cond delay="indefinite"/>
                      </p:stCondLst>
                      <p:childTnLst>
                        <p:par>
                          <p:cTn id="2128" fill="hold">
                            <p:stCondLst>
                              <p:cond delay="0"/>
                            </p:stCondLst>
                            <p:childTnLst>
                              <p:par>
                                <p:cTn id="2129" nodeType="clickEffect" fill="hold" presetClass="entr" presetID="1">
                                  <p:stCondLst>
                                    <p:cond delay="0"/>
                                  </p:stCondLst>
                                  <p:childTnLst>
                                    <p:set>
                                      <p:cBhvr>
                                        <p:cTn id="2130" dur="1" fill="hold">
                                          <p:stCondLst>
                                            <p:cond delay="0"/>
                                          </p:stCondLst>
                                        </p:cTn>
                                        <p:tgtEl>
                                          <p:spTgt spid="505">
                                            <p:txEl>
                                              <p:pRg st="1" end="1"/>
                                            </p:txEl>
                                          </p:spTgt>
                                        </p:tgtEl>
                                        <p:attrNameLst>
                                          <p:attrName>style.visibility</p:attrName>
                                        </p:attrNameLst>
                                      </p:cBhvr>
                                      <p:to>
                                        <p:strVal val="visible"/>
                                      </p:to>
                                    </p:set>
                                  </p:childTnLst>
                                </p:cTn>
                              </p:par>
                            </p:childTnLst>
                          </p:cTn>
                        </p:par>
                      </p:childTnLst>
                    </p:cTn>
                  </p:par>
                  <p:par>
                    <p:cTn id="2131" fill="hold">
                      <p:stCondLst>
                        <p:cond delay="indefinite"/>
                      </p:stCondLst>
                      <p:childTnLst>
                        <p:par>
                          <p:cTn id="2132" fill="hold">
                            <p:stCondLst>
                              <p:cond delay="0"/>
                            </p:stCondLst>
                            <p:childTnLst>
                              <p:par>
                                <p:cTn id="2133" nodeType="clickEffect" fill="hold" presetClass="entr" presetID="1">
                                  <p:stCondLst>
                                    <p:cond delay="0"/>
                                  </p:stCondLst>
                                  <p:childTnLst>
                                    <p:set>
                                      <p:cBhvr>
                                        <p:cTn id="2134" dur="1" fill="hold">
                                          <p:stCondLst>
                                            <p:cond delay="0"/>
                                          </p:stCondLst>
                                        </p:cTn>
                                        <p:tgtEl>
                                          <p:spTgt spid="50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Ingress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Ingress</a:t>
            </a:r>
            <a:endParaRPr b="0" lang="en-US" sz="2800" strike="noStrike" u="none">
              <a:solidFill>
                <a:srgbClr val="000000"/>
              </a:solidFill>
              <a:uFillTx/>
              <a:latin typeface="Arial"/>
            </a:endParaRPr>
          </a:p>
        </p:txBody>
      </p:sp>
      <p:sp>
        <p:nvSpPr>
          <p:cNvPr id="50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Special Kind of Service</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Access via HTTP / HTTPS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Rule-Based</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Load-Balancing</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SSL-Termination</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135" dur="indefinite" restart="never" nodeType="tmRoot">
          <p:childTnLst>
            <p:seq>
              <p:cTn id="2136" dur="indefinite" nodeType="mainSeq">
                <p:childTnLst>
                  <p:par>
                    <p:cTn id="2137" fill="hold">
                      <p:stCondLst>
                        <p:cond delay="indefinite"/>
                      </p:stCondLst>
                      <p:childTnLst>
                        <p:par>
                          <p:cTn id="2138" fill="hold">
                            <p:stCondLst>
                              <p:cond delay="0"/>
                            </p:stCondLst>
                            <p:childTnLst>
                              <p:par>
                                <p:cTn id="2139" nodeType="clickEffect" fill="hold" presetClass="entr" presetID="1">
                                  <p:stCondLst>
                                    <p:cond delay="0"/>
                                  </p:stCondLst>
                                  <p:childTnLst>
                                    <p:set>
                                      <p:cBhvr>
                                        <p:cTn id="2140"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par>
                    <p:cTn id="2141" fill="hold">
                      <p:stCondLst>
                        <p:cond delay="indefinite"/>
                      </p:stCondLst>
                      <p:childTnLst>
                        <p:par>
                          <p:cTn id="2142" fill="hold">
                            <p:stCondLst>
                              <p:cond delay="0"/>
                            </p:stCondLst>
                            <p:childTnLst>
                              <p:par>
                                <p:cTn id="2143" nodeType="clickEffect" fill="hold" presetClass="entr" presetID="1">
                                  <p:stCondLst>
                                    <p:cond delay="0"/>
                                  </p:stCondLst>
                                  <p:childTnLst>
                                    <p:set>
                                      <p:cBhvr>
                                        <p:cTn id="2144" dur="1" fill="hold">
                                          <p:stCondLst>
                                            <p:cond delay="0"/>
                                          </p:stCondLst>
                                        </p:cTn>
                                        <p:tgtEl>
                                          <p:spTgt spid="509">
                                            <p:txEl>
                                              <p:pRg st="2" end="2"/>
                                            </p:txEl>
                                          </p:spTgt>
                                        </p:tgtEl>
                                        <p:attrNameLst>
                                          <p:attrName>style.visibility</p:attrName>
                                        </p:attrNameLst>
                                      </p:cBhvr>
                                      <p:to>
                                        <p:strVal val="visible"/>
                                      </p:to>
                                    </p:set>
                                  </p:childTnLst>
                                </p:cTn>
                              </p:par>
                            </p:childTnLst>
                          </p:cTn>
                        </p:par>
                      </p:childTnLst>
                    </p:cTn>
                  </p:par>
                  <p:par>
                    <p:cTn id="2145" fill="hold">
                      <p:stCondLst>
                        <p:cond delay="indefinite"/>
                      </p:stCondLst>
                      <p:childTnLst>
                        <p:par>
                          <p:cTn id="2146" fill="hold">
                            <p:stCondLst>
                              <p:cond delay="0"/>
                            </p:stCondLst>
                            <p:childTnLst>
                              <p:par>
                                <p:cTn id="2147" nodeType="clickEffect" fill="hold" presetClass="entr" presetID="1">
                                  <p:stCondLst>
                                    <p:cond delay="0"/>
                                  </p:stCondLst>
                                  <p:childTnLst>
                                    <p:set>
                                      <p:cBhvr>
                                        <p:cTn id="2148"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par>
                    <p:cTn id="2149" fill="hold">
                      <p:stCondLst>
                        <p:cond delay="indefinite"/>
                      </p:stCondLst>
                      <p:childTnLst>
                        <p:par>
                          <p:cTn id="2150" fill="hold">
                            <p:stCondLst>
                              <p:cond delay="0"/>
                            </p:stCondLst>
                            <p:childTnLst>
                              <p:par>
                                <p:cTn id="2151" nodeType="clickEffect" fill="hold" presetClass="entr" presetID="1">
                                  <p:stCondLst>
                                    <p:cond delay="0"/>
                                  </p:stCondLst>
                                  <p:childTnLst>
                                    <p:set>
                                      <p:cBhvr>
                                        <p:cTn id="2152" dur="1" fill="hold">
                                          <p:stCondLst>
                                            <p:cond delay="0"/>
                                          </p:stCondLst>
                                        </p:cTn>
                                        <p:tgtEl>
                                          <p:spTgt spid="509">
                                            <p:txEl>
                                              <p:pRg st="6" end="6"/>
                                            </p:txEl>
                                          </p:spTgt>
                                        </p:tgtEl>
                                        <p:attrNameLst>
                                          <p:attrName>style.visibility</p:attrName>
                                        </p:attrNameLst>
                                      </p:cBhvr>
                                      <p:to>
                                        <p:strVal val="visible"/>
                                      </p:to>
                                    </p:set>
                                  </p:childTnLst>
                                </p:cTn>
                              </p:par>
                            </p:childTnLst>
                          </p:cTn>
                        </p:par>
                      </p:childTnLst>
                    </p:cTn>
                  </p:par>
                  <p:par>
                    <p:cTn id="2153" fill="hold">
                      <p:stCondLst>
                        <p:cond delay="indefinite"/>
                      </p:stCondLst>
                      <p:childTnLst>
                        <p:par>
                          <p:cTn id="2154" fill="hold">
                            <p:stCondLst>
                              <p:cond delay="0"/>
                            </p:stCondLst>
                            <p:childTnLst>
                              <p:par>
                                <p:cTn id="2155" nodeType="clickEffect" fill="hold" presetClass="entr" presetID="1">
                                  <p:stCondLst>
                                    <p:cond delay="0"/>
                                  </p:stCondLst>
                                  <p:childTnLst>
                                    <p:set>
                                      <p:cBhvr>
                                        <p:cTn id="2156" dur="1" fill="hold">
                                          <p:stCondLst>
                                            <p:cond delay="0"/>
                                          </p:stCondLst>
                                        </p:cTn>
                                        <p:tgtEl>
                                          <p:spTgt spid="5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Ingress</a:t>
            </a:r>
            <a:endParaRPr b="0" lang="en-US" sz="2800" strike="noStrike" u="none">
              <a:solidFill>
                <a:srgbClr val="000000"/>
              </a:solidFill>
              <a:uFillTx/>
              <a:latin typeface="Arial"/>
            </a:endParaRPr>
          </a:p>
        </p:txBody>
      </p:sp>
      <p:sp>
        <p:nvSpPr>
          <p:cNvPr id="51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sp>
        <p:nvSpPr>
          <p:cNvPr id="512" name="Rechteck 4"/>
          <p:cNvSpPr/>
          <p:nvPr/>
        </p:nvSpPr>
        <p:spPr>
          <a:xfrm>
            <a:off x="150228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Service</a:t>
            </a:r>
            <a:endParaRPr b="0" lang="en-US" sz="1050" strike="noStrike" u="none">
              <a:solidFill>
                <a:srgbClr val="ffffff"/>
              </a:solidFill>
              <a:uFillTx/>
              <a:latin typeface="Arial"/>
            </a:endParaRPr>
          </a:p>
        </p:txBody>
      </p:sp>
      <p:sp>
        <p:nvSpPr>
          <p:cNvPr id="513" name="Rechteck 5"/>
          <p:cNvSpPr/>
          <p:nvPr/>
        </p:nvSpPr>
        <p:spPr>
          <a:xfrm>
            <a:off x="4816800" y="2737800"/>
            <a:ext cx="2790000" cy="669240"/>
          </a:xfrm>
          <a:prstGeom prst="rect">
            <a:avLst/>
          </a:prstGeom>
          <a:solidFill>
            <a:schemeClr val="accent5"/>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Service</a:t>
            </a:r>
            <a:endParaRPr b="0" lang="en-US" sz="1050" strike="noStrike" u="none">
              <a:solidFill>
                <a:srgbClr val="ffffff"/>
              </a:solidFill>
              <a:uFillTx/>
              <a:latin typeface="Arial"/>
            </a:endParaRPr>
          </a:p>
        </p:txBody>
      </p:sp>
      <p:sp>
        <p:nvSpPr>
          <p:cNvPr id="514" name="Rechteck 6"/>
          <p:cNvSpPr/>
          <p:nvPr/>
        </p:nvSpPr>
        <p:spPr>
          <a:xfrm>
            <a:off x="3009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5" name="Rechteck 7"/>
          <p:cNvSpPr/>
          <p:nvPr/>
        </p:nvSpPr>
        <p:spPr>
          <a:xfrm>
            <a:off x="176508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6" name="Rechteck 8"/>
          <p:cNvSpPr/>
          <p:nvPr/>
        </p:nvSpPr>
        <p:spPr>
          <a:xfrm>
            <a:off x="322920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7" name="Rechteck 9"/>
          <p:cNvSpPr/>
          <p:nvPr/>
        </p:nvSpPr>
        <p:spPr>
          <a:xfrm>
            <a:off x="469332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8" name="Rechteck 10"/>
          <p:cNvSpPr/>
          <p:nvPr/>
        </p:nvSpPr>
        <p:spPr>
          <a:xfrm>
            <a:off x="615744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19" name="Rechteck 11"/>
          <p:cNvSpPr/>
          <p:nvPr/>
        </p:nvSpPr>
        <p:spPr>
          <a:xfrm>
            <a:off x="7621560" y="3897000"/>
            <a:ext cx="1233360" cy="957600"/>
          </a:xfrm>
          <a:prstGeom prst="rect">
            <a:avLst/>
          </a:prstGeom>
          <a:solidFill>
            <a:schemeClr val="accent1"/>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Deployment</a:t>
            </a:r>
            <a:endParaRPr b="0" lang="en-US" sz="1050" strike="noStrike" u="none">
              <a:solidFill>
                <a:srgbClr val="000000"/>
              </a:solidFill>
              <a:uFillTx/>
              <a:latin typeface="Arial"/>
            </a:endParaRPr>
          </a:p>
        </p:txBody>
      </p:sp>
      <p:sp>
        <p:nvSpPr>
          <p:cNvPr id="520" name="Rechteck 12"/>
          <p:cNvSpPr/>
          <p:nvPr/>
        </p:nvSpPr>
        <p:spPr>
          <a:xfrm>
            <a:off x="3799080" y="1861560"/>
            <a:ext cx="1556280" cy="538200"/>
          </a:xfrm>
          <a:prstGeom prst="rect">
            <a:avLst/>
          </a:prstGeom>
          <a:solidFill>
            <a:schemeClr val="accent2"/>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trike="noStrike" u="none">
                <a:solidFill>
                  <a:schemeClr val="lt1"/>
                </a:solidFill>
                <a:uFillTx/>
                <a:latin typeface="Arial"/>
                <a:ea typeface="Arial"/>
              </a:rPr>
              <a:t>Ingress</a:t>
            </a:r>
            <a:endParaRPr b="0" lang="en-US" sz="1050" strike="noStrike" u="none">
              <a:solidFill>
                <a:srgbClr val="ffffff"/>
              </a:solidFill>
              <a:uFillTx/>
              <a:latin typeface="Arial"/>
            </a:endParaRPr>
          </a:p>
        </p:txBody>
      </p:sp>
      <p:sp>
        <p:nvSpPr>
          <p:cNvPr id="521" name="Rechteck 13"/>
          <p:cNvSpPr/>
          <p:nvPr/>
        </p:nvSpPr>
        <p:spPr>
          <a:xfrm>
            <a:off x="435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2" name="Rechteck 14"/>
          <p:cNvSpPr/>
          <p:nvPr/>
        </p:nvSpPr>
        <p:spPr>
          <a:xfrm>
            <a:off x="790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3" name="Rechteck 15"/>
          <p:cNvSpPr/>
          <p:nvPr/>
        </p:nvSpPr>
        <p:spPr>
          <a:xfrm>
            <a:off x="1146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4" name="Rechteck 16"/>
          <p:cNvSpPr/>
          <p:nvPr/>
        </p:nvSpPr>
        <p:spPr>
          <a:xfrm>
            <a:off x="1901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5" name="Rechteck 17"/>
          <p:cNvSpPr/>
          <p:nvPr/>
        </p:nvSpPr>
        <p:spPr>
          <a:xfrm>
            <a:off x="22572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6" name="Rechteck 18"/>
          <p:cNvSpPr/>
          <p:nvPr/>
        </p:nvSpPr>
        <p:spPr>
          <a:xfrm>
            <a:off x="26125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7" name="Rechteck 19"/>
          <p:cNvSpPr/>
          <p:nvPr/>
        </p:nvSpPr>
        <p:spPr>
          <a:xfrm>
            <a:off x="3346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8" name="Rechteck 20"/>
          <p:cNvSpPr/>
          <p:nvPr/>
        </p:nvSpPr>
        <p:spPr>
          <a:xfrm>
            <a:off x="370224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29" name="Rechteck 21"/>
          <p:cNvSpPr/>
          <p:nvPr/>
        </p:nvSpPr>
        <p:spPr>
          <a:xfrm>
            <a:off x="405756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0" name="Rechteck 22"/>
          <p:cNvSpPr/>
          <p:nvPr/>
        </p:nvSpPr>
        <p:spPr>
          <a:xfrm>
            <a:off x="4816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1" name="Rechteck 23"/>
          <p:cNvSpPr/>
          <p:nvPr/>
        </p:nvSpPr>
        <p:spPr>
          <a:xfrm>
            <a:off x="5172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2" name="Rechteck 24"/>
          <p:cNvSpPr/>
          <p:nvPr/>
        </p:nvSpPr>
        <p:spPr>
          <a:xfrm>
            <a:off x="5527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3" name="Rechteck 25"/>
          <p:cNvSpPr/>
          <p:nvPr/>
        </p:nvSpPr>
        <p:spPr>
          <a:xfrm>
            <a:off x="6283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4" name="Rechteck 26"/>
          <p:cNvSpPr/>
          <p:nvPr/>
        </p:nvSpPr>
        <p:spPr>
          <a:xfrm>
            <a:off x="663948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5" name="Rechteck 27"/>
          <p:cNvSpPr/>
          <p:nvPr/>
        </p:nvSpPr>
        <p:spPr>
          <a:xfrm>
            <a:off x="69948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6" name="Rechteck 28"/>
          <p:cNvSpPr/>
          <p:nvPr/>
        </p:nvSpPr>
        <p:spPr>
          <a:xfrm>
            <a:off x="7747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7" name="Rechteck 29"/>
          <p:cNvSpPr/>
          <p:nvPr/>
        </p:nvSpPr>
        <p:spPr>
          <a:xfrm>
            <a:off x="810360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8" name="Rechteck 30"/>
          <p:cNvSpPr/>
          <p:nvPr/>
        </p:nvSpPr>
        <p:spPr>
          <a:xfrm>
            <a:off x="8458920" y="4604760"/>
            <a:ext cx="268200" cy="151920"/>
          </a:xfrm>
          <a:prstGeom prst="rect">
            <a:avLst/>
          </a:prstGeom>
          <a:solidFill>
            <a:srgbClr val="002060"/>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sp>
        <p:nvSpPr>
          <p:cNvPr id="539" name="Pfeil nach unten 31"/>
          <p:cNvSpPr/>
          <p:nvPr/>
        </p:nvSpPr>
        <p:spPr>
          <a:xfrm>
            <a:off x="4463280" y="1126080"/>
            <a:ext cx="230040" cy="631080"/>
          </a:xfrm>
          <a:prstGeom prst="downArrow">
            <a:avLst>
              <a:gd name="adj1" fmla="val 50000"/>
              <a:gd name="adj2" fmla="val 50000"/>
            </a:avLst>
          </a:prstGeom>
          <a:solidFill>
            <a:schemeClr val="bg1">
              <a:lumMod val="85000"/>
            </a:schemeClr>
          </a:solidFill>
          <a:ln>
            <a:solidFill>
              <a:srgbClr val="bc7e2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050" strike="noStrike" u="none">
              <a:solidFill>
                <a:schemeClr val="lt1"/>
              </a:solidFill>
              <a:uFillTx/>
              <a:latin typeface="Arial"/>
              <a:ea typeface="Arial"/>
            </a:endParaRPr>
          </a:p>
        </p:txBody>
      </p:sp>
      <p:cxnSp>
        <p:nvCxnSpPr>
          <p:cNvPr id="540" name="Gewinkelter Verbinder 35"/>
          <p:cNvCxnSpPr>
            <a:stCxn id="520" idx="2"/>
            <a:endCxn id="512" idx="0"/>
          </p:cNvCxnSpPr>
          <p:nvPr/>
        </p:nvCxnSpPr>
        <p:spPr>
          <a:xfrm rot="5400000">
            <a:off x="3567960" y="1728720"/>
            <a:ext cx="338400" cy="1680120"/>
          </a:xfrm>
          <a:prstGeom prst="bentConnector3">
            <a:avLst>
              <a:gd name="adj1" fmla="val 50053"/>
            </a:avLst>
          </a:prstGeom>
          <a:ln>
            <a:solidFill>
              <a:srgbClr val="000000"/>
            </a:solidFill>
            <a:round/>
            <a:tailEnd len="med" type="triangle" w="med"/>
          </a:ln>
        </p:spPr>
      </p:cxnSp>
      <p:cxnSp>
        <p:nvCxnSpPr>
          <p:cNvPr id="541" name="Gewinkelter Verbinder 37"/>
          <p:cNvCxnSpPr>
            <a:stCxn id="512" idx="2"/>
            <a:endCxn id="515" idx="0"/>
          </p:cNvCxnSpPr>
          <p:nvPr/>
        </p:nvCxnSpPr>
        <p:spPr>
          <a:xfrm rot="5400000">
            <a:off x="2394360" y="3394080"/>
            <a:ext cx="490320" cy="515880"/>
          </a:xfrm>
          <a:prstGeom prst="bentConnector3">
            <a:avLst>
              <a:gd name="adj1" fmla="val 50036"/>
            </a:avLst>
          </a:prstGeom>
          <a:ln>
            <a:solidFill>
              <a:srgbClr val="000000"/>
            </a:solidFill>
            <a:round/>
            <a:tailEnd len="med" type="triangle" w="med"/>
          </a:ln>
        </p:spPr>
      </p:cxnSp>
      <p:sp>
        <p:nvSpPr>
          <p:cNvPr id="542" name="Textfeld 38"/>
          <p:cNvSpPr/>
          <p:nvPr/>
        </p:nvSpPr>
        <p:spPr>
          <a:xfrm>
            <a:off x="4696560" y="1274040"/>
            <a:ext cx="40212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rgbClr val="000000"/>
                </a:solidFill>
                <a:uFillTx/>
                <a:latin typeface="Arial"/>
                <a:ea typeface="Arial"/>
              </a:rPr>
              <a:t>/foo</a:t>
            </a:r>
            <a:endParaRPr b="0" lang="en-US" sz="1050" strike="noStrike" u="none">
              <a:solidFill>
                <a:srgbClr val="000000"/>
              </a:solidFill>
              <a:uFillTx/>
              <a:latin typeface="Arial"/>
            </a:endParaRPr>
          </a:p>
        </p:txBody>
      </p:sp>
      <p:sp>
        <p:nvSpPr>
          <p:cNvPr id="543" name="Textfeld 39"/>
          <p:cNvSpPr/>
          <p:nvPr/>
        </p:nvSpPr>
        <p:spPr>
          <a:xfrm>
            <a:off x="4696920" y="1274040"/>
            <a:ext cx="4096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050" strike="noStrike" u="none">
                <a:solidFill>
                  <a:srgbClr val="000000"/>
                </a:solidFill>
                <a:uFillTx/>
                <a:latin typeface="Arial"/>
                <a:ea typeface="Arial"/>
              </a:rPr>
              <a:t>/bar</a:t>
            </a:r>
            <a:endParaRPr b="0" lang="en-US" sz="1050" strike="noStrike" u="none">
              <a:solidFill>
                <a:srgbClr val="000000"/>
              </a:solidFill>
              <a:uFillTx/>
              <a:latin typeface="Arial"/>
            </a:endParaRPr>
          </a:p>
        </p:txBody>
      </p:sp>
      <p:cxnSp>
        <p:nvCxnSpPr>
          <p:cNvPr id="544" name="Gewinkelter Verbinder 41"/>
          <p:cNvCxnSpPr>
            <a:stCxn id="520" idx="2"/>
            <a:endCxn id="513" idx="0"/>
          </p:cNvCxnSpPr>
          <p:nvPr/>
        </p:nvCxnSpPr>
        <p:spPr>
          <a:xfrm flipH="1" rot="16200000">
            <a:off x="5225400" y="1751040"/>
            <a:ext cx="338400" cy="1635120"/>
          </a:xfrm>
          <a:prstGeom prst="bentConnector3">
            <a:avLst>
              <a:gd name="adj1" fmla="val 50053"/>
            </a:avLst>
          </a:prstGeom>
          <a:ln>
            <a:solidFill>
              <a:srgbClr val="000000"/>
            </a:solidFill>
            <a:round/>
            <a:tailEnd len="med" type="triangle" w="med"/>
          </a:ln>
        </p:spPr>
      </p:cxnSp>
      <p:cxnSp>
        <p:nvCxnSpPr>
          <p:cNvPr id="545" name="Gewinkelter Verbinder 43"/>
          <p:cNvCxnSpPr>
            <a:stCxn id="513" idx="2"/>
            <a:endCxn id="517" idx="0"/>
          </p:cNvCxnSpPr>
          <p:nvPr/>
        </p:nvCxnSpPr>
        <p:spPr>
          <a:xfrm rot="5400000">
            <a:off x="5515560" y="3201120"/>
            <a:ext cx="490320" cy="902160"/>
          </a:xfrm>
          <a:prstGeom prst="bentConnector3">
            <a:avLst>
              <a:gd name="adj1" fmla="val 50036"/>
            </a:avLst>
          </a:prstGeom>
          <a:ln>
            <a:solidFill>
              <a:srgbClr val="000000"/>
            </a:solidFill>
            <a:round/>
            <a:tailEnd len="med" type="triangle" w="med"/>
          </a:ln>
        </p:spPr>
      </p:cxnSp>
    </p:spTree>
  </p:cSld>
  <mc:AlternateContent>
    <mc:Choice Requires="p14">
      <p:transition spd="slow" p14:dur="2000"/>
    </mc:Choice>
    <mc:Fallback>
      <p:transition spd="slow"/>
    </mc:Fallback>
  </mc:AlternateContent>
  <p:timing>
    <p:tnLst>
      <p:par>
        <p:cTn id="2157" dur="indefinite" restart="never" nodeType="tmRoot">
          <p:childTnLst>
            <p:seq>
              <p:cTn id="2158" dur="indefinite" nodeType="mainSeq">
                <p:childTnLst>
                  <p:par>
                    <p:cTn id="2159" fill="hold">
                      <p:stCondLst>
                        <p:cond delay="indefinite"/>
                      </p:stCondLst>
                      <p:childTnLst>
                        <p:par>
                          <p:cTn id="2160" fill="hold">
                            <p:stCondLst>
                              <p:cond delay="0"/>
                            </p:stCondLst>
                            <p:childTnLst>
                              <p:par>
                                <p:cTn id="2161" nodeType="clickEffect" fill="hold" presetClass="entr" presetID="1">
                                  <p:stCondLst>
                                    <p:cond delay="0"/>
                                  </p:stCondLst>
                                  <p:childTnLst>
                                    <p:set>
                                      <p:cBhvr>
                                        <p:cTn id="2162" dur="1" fill="hold">
                                          <p:stCondLst>
                                            <p:cond delay="0"/>
                                          </p:stCondLst>
                                        </p:cTn>
                                        <p:tgtEl>
                                          <p:spTgt spid="520"/>
                                        </p:tgtEl>
                                        <p:attrNameLst>
                                          <p:attrName>style.visibility</p:attrName>
                                        </p:attrNameLst>
                                      </p:cBhvr>
                                      <p:to>
                                        <p:strVal val="visible"/>
                                      </p:to>
                                    </p:set>
                                  </p:childTnLst>
                                </p:cTn>
                              </p:par>
                              <p:par>
                                <p:cTn id="2163" nodeType="withEffect" fill="hold" presetClass="entr" presetID="1">
                                  <p:stCondLst>
                                    <p:cond delay="0"/>
                                  </p:stCondLst>
                                  <p:childTnLst>
                                    <p:set>
                                      <p:cBhvr>
                                        <p:cTn id="2164" dur="1" fill="hold">
                                          <p:stCondLst>
                                            <p:cond delay="0"/>
                                          </p:stCondLst>
                                        </p:cTn>
                                        <p:tgtEl>
                                          <p:spTgt spid="512"/>
                                        </p:tgtEl>
                                        <p:attrNameLst>
                                          <p:attrName>style.visibility</p:attrName>
                                        </p:attrNameLst>
                                      </p:cBhvr>
                                      <p:to>
                                        <p:strVal val="visible"/>
                                      </p:to>
                                    </p:set>
                                  </p:childTnLst>
                                </p:cTn>
                              </p:par>
                              <p:par>
                                <p:cTn id="2165" nodeType="withEffect" fill="hold" presetClass="entr" presetID="1">
                                  <p:stCondLst>
                                    <p:cond delay="0"/>
                                  </p:stCondLst>
                                  <p:childTnLst>
                                    <p:set>
                                      <p:cBhvr>
                                        <p:cTn id="2166" dur="1" fill="hold">
                                          <p:stCondLst>
                                            <p:cond delay="0"/>
                                          </p:stCondLst>
                                        </p:cTn>
                                        <p:tgtEl>
                                          <p:spTgt spid="513"/>
                                        </p:tgtEl>
                                        <p:attrNameLst>
                                          <p:attrName>style.visibility</p:attrName>
                                        </p:attrNameLst>
                                      </p:cBhvr>
                                      <p:to>
                                        <p:strVal val="visible"/>
                                      </p:to>
                                    </p:set>
                                  </p:childTnLst>
                                </p:cTn>
                              </p:par>
                              <p:par>
                                <p:cTn id="2167" nodeType="withEffect" fill="hold" presetClass="entr" presetID="1">
                                  <p:stCondLst>
                                    <p:cond delay="0"/>
                                  </p:stCondLst>
                                  <p:childTnLst>
                                    <p:set>
                                      <p:cBhvr>
                                        <p:cTn id="2168" dur="1" fill="hold">
                                          <p:stCondLst>
                                            <p:cond delay="0"/>
                                          </p:stCondLst>
                                        </p:cTn>
                                        <p:tgtEl>
                                          <p:spTgt spid="519"/>
                                        </p:tgtEl>
                                        <p:attrNameLst>
                                          <p:attrName>style.visibility</p:attrName>
                                        </p:attrNameLst>
                                      </p:cBhvr>
                                      <p:to>
                                        <p:strVal val="visible"/>
                                      </p:to>
                                    </p:set>
                                  </p:childTnLst>
                                </p:cTn>
                              </p:par>
                              <p:par>
                                <p:cTn id="2169" nodeType="withEffect" fill="hold" presetClass="entr" presetID="1">
                                  <p:stCondLst>
                                    <p:cond delay="0"/>
                                  </p:stCondLst>
                                  <p:childTnLst>
                                    <p:set>
                                      <p:cBhvr>
                                        <p:cTn id="2170" dur="1" fill="hold">
                                          <p:stCondLst>
                                            <p:cond delay="0"/>
                                          </p:stCondLst>
                                        </p:cTn>
                                        <p:tgtEl>
                                          <p:spTgt spid="518"/>
                                        </p:tgtEl>
                                        <p:attrNameLst>
                                          <p:attrName>style.visibility</p:attrName>
                                        </p:attrNameLst>
                                      </p:cBhvr>
                                      <p:to>
                                        <p:strVal val="visible"/>
                                      </p:to>
                                    </p:set>
                                  </p:childTnLst>
                                </p:cTn>
                              </p:par>
                              <p:par>
                                <p:cTn id="2171" nodeType="withEffect" fill="hold" presetClass="entr" presetID="1">
                                  <p:stCondLst>
                                    <p:cond delay="0"/>
                                  </p:stCondLst>
                                  <p:childTnLst>
                                    <p:set>
                                      <p:cBhvr>
                                        <p:cTn id="2172" dur="1" fill="hold">
                                          <p:stCondLst>
                                            <p:cond delay="0"/>
                                          </p:stCondLst>
                                        </p:cTn>
                                        <p:tgtEl>
                                          <p:spTgt spid="517"/>
                                        </p:tgtEl>
                                        <p:attrNameLst>
                                          <p:attrName>style.visibility</p:attrName>
                                        </p:attrNameLst>
                                      </p:cBhvr>
                                      <p:to>
                                        <p:strVal val="visible"/>
                                      </p:to>
                                    </p:set>
                                  </p:childTnLst>
                                </p:cTn>
                              </p:par>
                              <p:par>
                                <p:cTn id="2173" nodeType="withEffect" fill="hold" presetClass="entr" presetID="1">
                                  <p:stCondLst>
                                    <p:cond delay="0"/>
                                  </p:stCondLst>
                                  <p:childTnLst>
                                    <p:set>
                                      <p:cBhvr>
                                        <p:cTn id="2174" dur="1" fill="hold">
                                          <p:stCondLst>
                                            <p:cond delay="0"/>
                                          </p:stCondLst>
                                        </p:cTn>
                                        <p:tgtEl>
                                          <p:spTgt spid="516"/>
                                        </p:tgtEl>
                                        <p:attrNameLst>
                                          <p:attrName>style.visibility</p:attrName>
                                        </p:attrNameLst>
                                      </p:cBhvr>
                                      <p:to>
                                        <p:strVal val="visible"/>
                                      </p:to>
                                    </p:set>
                                  </p:childTnLst>
                                </p:cTn>
                              </p:par>
                              <p:par>
                                <p:cTn id="2175" nodeType="withEffect" fill="hold" presetClass="entr" presetID="1">
                                  <p:stCondLst>
                                    <p:cond delay="0"/>
                                  </p:stCondLst>
                                  <p:childTnLst>
                                    <p:set>
                                      <p:cBhvr>
                                        <p:cTn id="2176" dur="1" fill="hold">
                                          <p:stCondLst>
                                            <p:cond delay="0"/>
                                          </p:stCondLst>
                                        </p:cTn>
                                        <p:tgtEl>
                                          <p:spTgt spid="515"/>
                                        </p:tgtEl>
                                        <p:attrNameLst>
                                          <p:attrName>style.visibility</p:attrName>
                                        </p:attrNameLst>
                                      </p:cBhvr>
                                      <p:to>
                                        <p:strVal val="visible"/>
                                      </p:to>
                                    </p:set>
                                  </p:childTnLst>
                                </p:cTn>
                              </p:par>
                              <p:par>
                                <p:cTn id="2177" nodeType="withEffect" fill="hold" presetClass="entr" presetID="1">
                                  <p:stCondLst>
                                    <p:cond delay="0"/>
                                  </p:stCondLst>
                                  <p:childTnLst>
                                    <p:set>
                                      <p:cBhvr>
                                        <p:cTn id="2178" dur="1" fill="hold">
                                          <p:stCondLst>
                                            <p:cond delay="0"/>
                                          </p:stCondLst>
                                        </p:cTn>
                                        <p:tgtEl>
                                          <p:spTgt spid="514"/>
                                        </p:tgtEl>
                                        <p:attrNameLst>
                                          <p:attrName>style.visibility</p:attrName>
                                        </p:attrNameLst>
                                      </p:cBhvr>
                                      <p:to>
                                        <p:strVal val="visible"/>
                                      </p:to>
                                    </p:set>
                                  </p:childTnLst>
                                </p:cTn>
                              </p:par>
                              <p:par>
                                <p:cTn id="2179" nodeType="withEffect" fill="hold" presetClass="entr" presetID="1">
                                  <p:stCondLst>
                                    <p:cond delay="0"/>
                                  </p:stCondLst>
                                  <p:childTnLst>
                                    <p:set>
                                      <p:cBhvr>
                                        <p:cTn id="2180" dur="1" fill="hold">
                                          <p:stCondLst>
                                            <p:cond delay="0"/>
                                          </p:stCondLst>
                                        </p:cTn>
                                        <p:tgtEl>
                                          <p:spTgt spid="521"/>
                                        </p:tgtEl>
                                        <p:attrNameLst>
                                          <p:attrName>style.visibility</p:attrName>
                                        </p:attrNameLst>
                                      </p:cBhvr>
                                      <p:to>
                                        <p:strVal val="visible"/>
                                      </p:to>
                                    </p:set>
                                  </p:childTnLst>
                                </p:cTn>
                              </p:par>
                              <p:par>
                                <p:cTn id="2181" nodeType="withEffect" fill="hold" presetClass="entr" presetID="1">
                                  <p:stCondLst>
                                    <p:cond delay="0"/>
                                  </p:stCondLst>
                                  <p:childTnLst>
                                    <p:set>
                                      <p:cBhvr>
                                        <p:cTn id="2182" dur="1" fill="hold">
                                          <p:stCondLst>
                                            <p:cond delay="0"/>
                                          </p:stCondLst>
                                        </p:cTn>
                                        <p:tgtEl>
                                          <p:spTgt spid="522"/>
                                        </p:tgtEl>
                                        <p:attrNameLst>
                                          <p:attrName>style.visibility</p:attrName>
                                        </p:attrNameLst>
                                      </p:cBhvr>
                                      <p:to>
                                        <p:strVal val="visible"/>
                                      </p:to>
                                    </p:set>
                                  </p:childTnLst>
                                </p:cTn>
                              </p:par>
                              <p:par>
                                <p:cTn id="2183" nodeType="withEffect" fill="hold" presetClass="entr" presetID="1">
                                  <p:stCondLst>
                                    <p:cond delay="0"/>
                                  </p:stCondLst>
                                  <p:childTnLst>
                                    <p:set>
                                      <p:cBhvr>
                                        <p:cTn id="2184" dur="1" fill="hold">
                                          <p:stCondLst>
                                            <p:cond delay="0"/>
                                          </p:stCondLst>
                                        </p:cTn>
                                        <p:tgtEl>
                                          <p:spTgt spid="523"/>
                                        </p:tgtEl>
                                        <p:attrNameLst>
                                          <p:attrName>style.visibility</p:attrName>
                                        </p:attrNameLst>
                                      </p:cBhvr>
                                      <p:to>
                                        <p:strVal val="visible"/>
                                      </p:to>
                                    </p:set>
                                  </p:childTnLst>
                                </p:cTn>
                              </p:par>
                              <p:par>
                                <p:cTn id="2185" nodeType="withEffect" fill="hold" presetClass="entr" presetID="1">
                                  <p:stCondLst>
                                    <p:cond delay="0"/>
                                  </p:stCondLst>
                                  <p:childTnLst>
                                    <p:set>
                                      <p:cBhvr>
                                        <p:cTn id="2186" dur="1" fill="hold">
                                          <p:stCondLst>
                                            <p:cond delay="0"/>
                                          </p:stCondLst>
                                        </p:cTn>
                                        <p:tgtEl>
                                          <p:spTgt spid="524"/>
                                        </p:tgtEl>
                                        <p:attrNameLst>
                                          <p:attrName>style.visibility</p:attrName>
                                        </p:attrNameLst>
                                      </p:cBhvr>
                                      <p:to>
                                        <p:strVal val="visible"/>
                                      </p:to>
                                    </p:set>
                                  </p:childTnLst>
                                </p:cTn>
                              </p:par>
                              <p:par>
                                <p:cTn id="2187" nodeType="withEffect" fill="hold" presetClass="entr" presetID="1">
                                  <p:stCondLst>
                                    <p:cond delay="0"/>
                                  </p:stCondLst>
                                  <p:childTnLst>
                                    <p:set>
                                      <p:cBhvr>
                                        <p:cTn id="2188" dur="1" fill="hold">
                                          <p:stCondLst>
                                            <p:cond delay="0"/>
                                          </p:stCondLst>
                                        </p:cTn>
                                        <p:tgtEl>
                                          <p:spTgt spid="525"/>
                                        </p:tgtEl>
                                        <p:attrNameLst>
                                          <p:attrName>style.visibility</p:attrName>
                                        </p:attrNameLst>
                                      </p:cBhvr>
                                      <p:to>
                                        <p:strVal val="visible"/>
                                      </p:to>
                                    </p:set>
                                  </p:childTnLst>
                                </p:cTn>
                              </p:par>
                              <p:par>
                                <p:cTn id="2189" nodeType="withEffect" fill="hold" presetClass="entr" presetID="1">
                                  <p:stCondLst>
                                    <p:cond delay="0"/>
                                  </p:stCondLst>
                                  <p:childTnLst>
                                    <p:set>
                                      <p:cBhvr>
                                        <p:cTn id="2190" dur="1" fill="hold">
                                          <p:stCondLst>
                                            <p:cond delay="0"/>
                                          </p:stCondLst>
                                        </p:cTn>
                                        <p:tgtEl>
                                          <p:spTgt spid="526"/>
                                        </p:tgtEl>
                                        <p:attrNameLst>
                                          <p:attrName>style.visibility</p:attrName>
                                        </p:attrNameLst>
                                      </p:cBhvr>
                                      <p:to>
                                        <p:strVal val="visible"/>
                                      </p:to>
                                    </p:set>
                                  </p:childTnLst>
                                </p:cTn>
                              </p:par>
                              <p:par>
                                <p:cTn id="2191" nodeType="withEffect" fill="hold" presetClass="entr" presetID="1">
                                  <p:stCondLst>
                                    <p:cond delay="0"/>
                                  </p:stCondLst>
                                  <p:childTnLst>
                                    <p:set>
                                      <p:cBhvr>
                                        <p:cTn id="2192" dur="1" fill="hold">
                                          <p:stCondLst>
                                            <p:cond delay="0"/>
                                          </p:stCondLst>
                                        </p:cTn>
                                        <p:tgtEl>
                                          <p:spTgt spid="527"/>
                                        </p:tgtEl>
                                        <p:attrNameLst>
                                          <p:attrName>style.visibility</p:attrName>
                                        </p:attrNameLst>
                                      </p:cBhvr>
                                      <p:to>
                                        <p:strVal val="visible"/>
                                      </p:to>
                                    </p:set>
                                  </p:childTnLst>
                                </p:cTn>
                              </p:par>
                              <p:par>
                                <p:cTn id="2193" nodeType="withEffect" fill="hold" presetClass="entr" presetID="1">
                                  <p:stCondLst>
                                    <p:cond delay="0"/>
                                  </p:stCondLst>
                                  <p:childTnLst>
                                    <p:set>
                                      <p:cBhvr>
                                        <p:cTn id="2194" dur="1" fill="hold">
                                          <p:stCondLst>
                                            <p:cond delay="0"/>
                                          </p:stCondLst>
                                        </p:cTn>
                                        <p:tgtEl>
                                          <p:spTgt spid="528"/>
                                        </p:tgtEl>
                                        <p:attrNameLst>
                                          <p:attrName>style.visibility</p:attrName>
                                        </p:attrNameLst>
                                      </p:cBhvr>
                                      <p:to>
                                        <p:strVal val="visible"/>
                                      </p:to>
                                    </p:set>
                                  </p:childTnLst>
                                </p:cTn>
                              </p:par>
                              <p:par>
                                <p:cTn id="2195" nodeType="withEffect" fill="hold" presetClass="entr" presetID="1">
                                  <p:stCondLst>
                                    <p:cond delay="0"/>
                                  </p:stCondLst>
                                  <p:childTnLst>
                                    <p:set>
                                      <p:cBhvr>
                                        <p:cTn id="2196" dur="1" fill="hold">
                                          <p:stCondLst>
                                            <p:cond delay="0"/>
                                          </p:stCondLst>
                                        </p:cTn>
                                        <p:tgtEl>
                                          <p:spTgt spid="529"/>
                                        </p:tgtEl>
                                        <p:attrNameLst>
                                          <p:attrName>style.visibility</p:attrName>
                                        </p:attrNameLst>
                                      </p:cBhvr>
                                      <p:to>
                                        <p:strVal val="visible"/>
                                      </p:to>
                                    </p:set>
                                  </p:childTnLst>
                                </p:cTn>
                              </p:par>
                              <p:par>
                                <p:cTn id="2197" nodeType="withEffect" fill="hold" presetClass="entr" presetID="1">
                                  <p:stCondLst>
                                    <p:cond delay="0"/>
                                  </p:stCondLst>
                                  <p:childTnLst>
                                    <p:set>
                                      <p:cBhvr>
                                        <p:cTn id="2198" dur="1" fill="hold">
                                          <p:stCondLst>
                                            <p:cond delay="0"/>
                                          </p:stCondLst>
                                        </p:cTn>
                                        <p:tgtEl>
                                          <p:spTgt spid="530"/>
                                        </p:tgtEl>
                                        <p:attrNameLst>
                                          <p:attrName>style.visibility</p:attrName>
                                        </p:attrNameLst>
                                      </p:cBhvr>
                                      <p:to>
                                        <p:strVal val="visible"/>
                                      </p:to>
                                    </p:set>
                                  </p:childTnLst>
                                </p:cTn>
                              </p:par>
                              <p:par>
                                <p:cTn id="2199" nodeType="withEffect" fill="hold" presetClass="entr" presetID="1">
                                  <p:stCondLst>
                                    <p:cond delay="0"/>
                                  </p:stCondLst>
                                  <p:childTnLst>
                                    <p:set>
                                      <p:cBhvr>
                                        <p:cTn id="2200" dur="1" fill="hold">
                                          <p:stCondLst>
                                            <p:cond delay="0"/>
                                          </p:stCondLst>
                                        </p:cTn>
                                        <p:tgtEl>
                                          <p:spTgt spid="531"/>
                                        </p:tgtEl>
                                        <p:attrNameLst>
                                          <p:attrName>style.visibility</p:attrName>
                                        </p:attrNameLst>
                                      </p:cBhvr>
                                      <p:to>
                                        <p:strVal val="visible"/>
                                      </p:to>
                                    </p:set>
                                  </p:childTnLst>
                                </p:cTn>
                              </p:par>
                              <p:par>
                                <p:cTn id="2201" nodeType="withEffect" fill="hold" presetClass="entr" presetID="1">
                                  <p:stCondLst>
                                    <p:cond delay="0"/>
                                  </p:stCondLst>
                                  <p:childTnLst>
                                    <p:set>
                                      <p:cBhvr>
                                        <p:cTn id="2202" dur="1" fill="hold">
                                          <p:stCondLst>
                                            <p:cond delay="0"/>
                                          </p:stCondLst>
                                        </p:cTn>
                                        <p:tgtEl>
                                          <p:spTgt spid="532"/>
                                        </p:tgtEl>
                                        <p:attrNameLst>
                                          <p:attrName>style.visibility</p:attrName>
                                        </p:attrNameLst>
                                      </p:cBhvr>
                                      <p:to>
                                        <p:strVal val="visible"/>
                                      </p:to>
                                    </p:set>
                                  </p:childTnLst>
                                </p:cTn>
                              </p:par>
                              <p:par>
                                <p:cTn id="2203" nodeType="withEffect" fill="hold" presetClass="entr" presetID="1">
                                  <p:stCondLst>
                                    <p:cond delay="0"/>
                                  </p:stCondLst>
                                  <p:childTnLst>
                                    <p:set>
                                      <p:cBhvr>
                                        <p:cTn id="2204" dur="1" fill="hold">
                                          <p:stCondLst>
                                            <p:cond delay="0"/>
                                          </p:stCondLst>
                                        </p:cTn>
                                        <p:tgtEl>
                                          <p:spTgt spid="533"/>
                                        </p:tgtEl>
                                        <p:attrNameLst>
                                          <p:attrName>style.visibility</p:attrName>
                                        </p:attrNameLst>
                                      </p:cBhvr>
                                      <p:to>
                                        <p:strVal val="visible"/>
                                      </p:to>
                                    </p:set>
                                  </p:childTnLst>
                                </p:cTn>
                              </p:par>
                              <p:par>
                                <p:cTn id="2205" nodeType="withEffect" fill="hold" presetClass="entr" presetID="1">
                                  <p:stCondLst>
                                    <p:cond delay="0"/>
                                  </p:stCondLst>
                                  <p:childTnLst>
                                    <p:set>
                                      <p:cBhvr>
                                        <p:cTn id="2206" dur="1" fill="hold">
                                          <p:stCondLst>
                                            <p:cond delay="0"/>
                                          </p:stCondLst>
                                        </p:cTn>
                                        <p:tgtEl>
                                          <p:spTgt spid="534"/>
                                        </p:tgtEl>
                                        <p:attrNameLst>
                                          <p:attrName>style.visibility</p:attrName>
                                        </p:attrNameLst>
                                      </p:cBhvr>
                                      <p:to>
                                        <p:strVal val="visible"/>
                                      </p:to>
                                    </p:set>
                                  </p:childTnLst>
                                </p:cTn>
                              </p:par>
                              <p:par>
                                <p:cTn id="2207" nodeType="withEffect" fill="hold" presetClass="entr" presetID="1">
                                  <p:stCondLst>
                                    <p:cond delay="0"/>
                                  </p:stCondLst>
                                  <p:childTnLst>
                                    <p:set>
                                      <p:cBhvr>
                                        <p:cTn id="2208" dur="1" fill="hold">
                                          <p:stCondLst>
                                            <p:cond delay="0"/>
                                          </p:stCondLst>
                                        </p:cTn>
                                        <p:tgtEl>
                                          <p:spTgt spid="535"/>
                                        </p:tgtEl>
                                        <p:attrNameLst>
                                          <p:attrName>style.visibility</p:attrName>
                                        </p:attrNameLst>
                                      </p:cBhvr>
                                      <p:to>
                                        <p:strVal val="visible"/>
                                      </p:to>
                                    </p:set>
                                  </p:childTnLst>
                                </p:cTn>
                              </p:par>
                              <p:par>
                                <p:cTn id="2209" nodeType="withEffect" fill="hold" presetClass="entr" presetID="1">
                                  <p:stCondLst>
                                    <p:cond delay="0"/>
                                  </p:stCondLst>
                                  <p:childTnLst>
                                    <p:set>
                                      <p:cBhvr>
                                        <p:cTn id="2210" dur="1" fill="hold">
                                          <p:stCondLst>
                                            <p:cond delay="0"/>
                                          </p:stCondLst>
                                        </p:cTn>
                                        <p:tgtEl>
                                          <p:spTgt spid="536"/>
                                        </p:tgtEl>
                                        <p:attrNameLst>
                                          <p:attrName>style.visibility</p:attrName>
                                        </p:attrNameLst>
                                      </p:cBhvr>
                                      <p:to>
                                        <p:strVal val="visible"/>
                                      </p:to>
                                    </p:set>
                                  </p:childTnLst>
                                </p:cTn>
                              </p:par>
                              <p:par>
                                <p:cTn id="2211" nodeType="withEffect" fill="hold" presetClass="entr" presetID="1">
                                  <p:stCondLst>
                                    <p:cond delay="0"/>
                                  </p:stCondLst>
                                  <p:childTnLst>
                                    <p:set>
                                      <p:cBhvr>
                                        <p:cTn id="2212" dur="1" fill="hold">
                                          <p:stCondLst>
                                            <p:cond delay="0"/>
                                          </p:stCondLst>
                                        </p:cTn>
                                        <p:tgtEl>
                                          <p:spTgt spid="537"/>
                                        </p:tgtEl>
                                        <p:attrNameLst>
                                          <p:attrName>style.visibility</p:attrName>
                                        </p:attrNameLst>
                                      </p:cBhvr>
                                      <p:to>
                                        <p:strVal val="visible"/>
                                      </p:to>
                                    </p:set>
                                  </p:childTnLst>
                                </p:cTn>
                              </p:par>
                              <p:par>
                                <p:cTn id="2213" nodeType="withEffect" fill="hold" presetClass="entr" presetID="1">
                                  <p:stCondLst>
                                    <p:cond delay="0"/>
                                  </p:stCondLst>
                                  <p:childTnLst>
                                    <p:set>
                                      <p:cBhvr>
                                        <p:cTn id="2214" dur="1" fill="hold">
                                          <p:stCondLst>
                                            <p:cond delay="0"/>
                                          </p:stCondLst>
                                        </p:cTn>
                                        <p:tgtEl>
                                          <p:spTgt spid="538"/>
                                        </p:tgtEl>
                                        <p:attrNameLst>
                                          <p:attrName>style.visibility</p:attrName>
                                        </p:attrNameLst>
                                      </p:cBhvr>
                                      <p:to>
                                        <p:strVal val="visible"/>
                                      </p:to>
                                    </p:set>
                                  </p:childTnLst>
                                </p:cTn>
                              </p:par>
                            </p:childTnLst>
                          </p:cTn>
                        </p:par>
                      </p:childTnLst>
                    </p:cTn>
                  </p:par>
                  <p:par>
                    <p:cTn id="2215" fill="hold">
                      <p:stCondLst>
                        <p:cond delay="indefinite"/>
                      </p:stCondLst>
                      <p:childTnLst>
                        <p:par>
                          <p:cTn id="2216" fill="hold">
                            <p:stCondLst>
                              <p:cond delay="0"/>
                            </p:stCondLst>
                            <p:childTnLst>
                              <p:par>
                                <p:cTn id="2217" nodeType="clickEffect" fill="hold" presetClass="entr" presetID="1">
                                  <p:stCondLst>
                                    <p:cond delay="0"/>
                                  </p:stCondLst>
                                  <p:childTnLst>
                                    <p:set>
                                      <p:cBhvr>
                                        <p:cTn id="2218" dur="1" fill="hold">
                                          <p:stCondLst>
                                            <p:cond delay="0"/>
                                          </p:stCondLst>
                                        </p:cTn>
                                        <p:tgtEl>
                                          <p:spTgt spid="539"/>
                                        </p:tgtEl>
                                        <p:attrNameLst>
                                          <p:attrName>style.visibility</p:attrName>
                                        </p:attrNameLst>
                                      </p:cBhvr>
                                      <p:to>
                                        <p:strVal val="visible"/>
                                      </p:to>
                                    </p:set>
                                  </p:childTnLst>
                                </p:cTn>
                              </p:par>
                              <p:par>
                                <p:cTn id="2219" nodeType="withEffect" fill="hold" presetClass="entr" presetID="1">
                                  <p:stCondLst>
                                    <p:cond delay="0"/>
                                  </p:stCondLst>
                                  <p:childTnLst>
                                    <p:set>
                                      <p:cBhvr>
                                        <p:cTn id="2220" dur="1" fill="hold">
                                          <p:stCondLst>
                                            <p:cond delay="0"/>
                                          </p:stCondLst>
                                        </p:cTn>
                                        <p:tgtEl>
                                          <p:spTgt spid="542"/>
                                        </p:tgtEl>
                                        <p:attrNameLst>
                                          <p:attrName>style.visibility</p:attrName>
                                        </p:attrNameLst>
                                      </p:cBhvr>
                                      <p:to>
                                        <p:strVal val="visible"/>
                                      </p:to>
                                    </p:set>
                                  </p:childTnLst>
                                </p:cTn>
                              </p:par>
                            </p:childTnLst>
                          </p:cTn>
                        </p:par>
                      </p:childTnLst>
                    </p:cTn>
                  </p:par>
                  <p:par>
                    <p:cTn id="2221" fill="hold">
                      <p:stCondLst>
                        <p:cond delay="indefinite"/>
                      </p:stCondLst>
                      <p:childTnLst>
                        <p:par>
                          <p:cTn id="2222" fill="hold">
                            <p:stCondLst>
                              <p:cond delay="0"/>
                            </p:stCondLst>
                            <p:childTnLst>
                              <p:par>
                                <p:cTn id="2223" nodeType="clickEffect" fill="hold" presetClass="entr" presetID="1">
                                  <p:stCondLst>
                                    <p:cond delay="0"/>
                                  </p:stCondLst>
                                  <p:childTnLst>
                                    <p:set>
                                      <p:cBhvr>
                                        <p:cTn id="2224" dur="1" fill="hold">
                                          <p:stCondLst>
                                            <p:cond delay="0"/>
                                          </p:stCondLst>
                                        </p:cTn>
                                        <p:tgtEl>
                                          <p:spTgt spid="540"/>
                                        </p:tgtEl>
                                        <p:attrNameLst>
                                          <p:attrName>style.visibility</p:attrName>
                                        </p:attrNameLst>
                                      </p:cBhvr>
                                      <p:to>
                                        <p:strVal val="visible"/>
                                      </p:to>
                                    </p:set>
                                  </p:childTnLst>
                                </p:cTn>
                              </p:par>
                              <p:par>
                                <p:cTn id="2225" nodeType="withEffect" fill="hold" presetClass="entr" presetID="1">
                                  <p:stCondLst>
                                    <p:cond delay="0"/>
                                  </p:stCondLst>
                                  <p:childTnLst>
                                    <p:set>
                                      <p:cBhvr>
                                        <p:cTn id="2226" dur="1" fill="hold">
                                          <p:stCondLst>
                                            <p:cond delay="0"/>
                                          </p:stCondLst>
                                        </p:cTn>
                                        <p:tgtEl>
                                          <p:spTgt spid="541"/>
                                        </p:tgtEl>
                                        <p:attrNameLst>
                                          <p:attrName>style.visibility</p:attrName>
                                        </p:attrNameLst>
                                      </p:cBhvr>
                                      <p:to>
                                        <p:strVal val="visible"/>
                                      </p:to>
                                    </p:set>
                                  </p:childTnLst>
                                </p:cTn>
                              </p:par>
                              <p:par>
                                <p:cTn id="2227" nodeType="withEffect" fill="hold" presetClass="emph" presetID="1" presetSubtype="2">
                                  <p:stCondLst>
                                    <p:cond delay="0"/>
                                  </p:stCondLst>
                                  <p:childTnLst>
                                    <p:animClr clrSpc="rgb">
                                      <p:cBhvr>
                                        <p:cTn id="2228" dur="2000" fill="hold"/>
                                        <p:tgtEl>
                                          <p:spTgt spid="512"/>
                                        </p:tgtEl>
                                        <p:attrNameLst>
                                          <p:attrName>fillcolor</p:attrName>
                                        </p:attrNameLst>
                                      </p:cBhvr>
                                      <p:to>
                                        <a:srgbClr val="212121"/>
                                      </p:to>
                                    </p:animClr>
                                    <p:set>
                                      <p:cBhvr>
                                        <p:cTn id="2229" dur="2000" fill="hold"/>
                                        <p:tgtEl>
                                          <p:spTgt spid="512"/>
                                        </p:tgtEl>
                                        <p:attrNameLst>
                                          <p:attrName>fill.type</p:attrName>
                                        </p:attrNameLst>
                                      </p:cBhvr>
                                      <p:to>
                                        <p:strVal val="solid"/>
                                      </p:to>
                                    </p:set>
                                    <p:set>
                                      <p:cBhvr>
                                        <p:cTn id="2230" dur="2000" fill="hold"/>
                                        <p:tgtEl>
                                          <p:spTgt spid="512"/>
                                        </p:tgtEl>
                                        <p:attrNameLst>
                                          <p:attrName>fill.on</p:attrName>
                                        </p:attrNameLst>
                                      </p:cBhvr>
                                      <p:to>
                                        <p:strVal val="true"/>
                                      </p:to>
                                    </p:set>
                                  </p:childTnLst>
                                </p:cTn>
                              </p:par>
                              <p:par>
                                <p:cTn id="2231" nodeType="withEffect" fill="hold" presetClass="emph" presetID="1" presetSubtype="2">
                                  <p:stCondLst>
                                    <p:cond delay="0"/>
                                  </p:stCondLst>
                                  <p:childTnLst>
                                    <p:animClr clrSpc="rgb">
                                      <p:cBhvr>
                                        <p:cTn id="2232" dur="2000" fill="hold"/>
                                        <p:tgtEl>
                                          <p:spTgt spid="515"/>
                                        </p:tgtEl>
                                        <p:attrNameLst>
                                          <p:attrName>fillcolor</p:attrName>
                                        </p:attrNameLst>
                                      </p:cBhvr>
                                      <p:to>
                                        <a:srgbClr val="212121"/>
                                      </p:to>
                                    </p:animClr>
                                    <p:set>
                                      <p:cBhvr>
                                        <p:cTn id="2233" dur="2000" fill="hold"/>
                                        <p:tgtEl>
                                          <p:spTgt spid="515"/>
                                        </p:tgtEl>
                                        <p:attrNameLst>
                                          <p:attrName>fill.type</p:attrName>
                                        </p:attrNameLst>
                                      </p:cBhvr>
                                      <p:to>
                                        <p:strVal val="solid"/>
                                      </p:to>
                                    </p:set>
                                    <p:set>
                                      <p:cBhvr>
                                        <p:cTn id="2234" dur="2000" fill="hold"/>
                                        <p:tgtEl>
                                          <p:spTgt spid="515"/>
                                        </p:tgtEl>
                                        <p:attrNameLst>
                                          <p:attrName>fill.on</p:attrName>
                                        </p:attrNameLst>
                                      </p:cBhvr>
                                      <p:to>
                                        <p:strVal val="true"/>
                                      </p:to>
                                    </p:set>
                                  </p:childTnLst>
                                </p:cTn>
                              </p:par>
                              <p:par>
                                <p:cTn id="2235" nodeType="withEffect" fill="hold" presetClass="emph" presetID="1" presetSubtype="2">
                                  <p:stCondLst>
                                    <p:cond delay="0"/>
                                  </p:stCondLst>
                                  <p:childTnLst>
                                    <p:animClr clrSpc="rgb">
                                      <p:cBhvr>
                                        <p:cTn id="2236" dur="2000" fill="hold"/>
                                        <p:tgtEl>
                                          <p:spTgt spid="526"/>
                                        </p:tgtEl>
                                        <p:attrNameLst>
                                          <p:attrName>fillcolor</p:attrName>
                                        </p:attrNameLst>
                                      </p:cBhvr>
                                      <p:to>
                                        <a:srgbClr val="212121"/>
                                      </p:to>
                                    </p:animClr>
                                    <p:set>
                                      <p:cBhvr>
                                        <p:cTn id="2237" dur="2000" fill="hold"/>
                                        <p:tgtEl>
                                          <p:spTgt spid="526"/>
                                        </p:tgtEl>
                                        <p:attrNameLst>
                                          <p:attrName>fill.type</p:attrName>
                                        </p:attrNameLst>
                                      </p:cBhvr>
                                      <p:to>
                                        <p:strVal val="solid"/>
                                      </p:to>
                                    </p:set>
                                    <p:set>
                                      <p:cBhvr>
                                        <p:cTn id="2238" dur="2000" fill="hold"/>
                                        <p:tgtEl>
                                          <p:spTgt spid="526"/>
                                        </p:tgtEl>
                                        <p:attrNameLst>
                                          <p:attrName>fill.on</p:attrName>
                                        </p:attrNameLst>
                                      </p:cBhvr>
                                      <p:to>
                                        <p:strVal val="true"/>
                                      </p:to>
                                    </p:set>
                                  </p:childTnLst>
                                </p:cTn>
                              </p:par>
                            </p:childTnLst>
                          </p:cTn>
                        </p:par>
                      </p:childTnLst>
                    </p:cTn>
                  </p:par>
                  <p:par>
                    <p:cTn id="2239" fill="hold">
                      <p:stCondLst>
                        <p:cond delay="indefinite"/>
                      </p:stCondLst>
                      <p:childTnLst>
                        <p:par>
                          <p:cTn id="2240" fill="hold">
                            <p:stCondLst>
                              <p:cond delay="0"/>
                            </p:stCondLst>
                            <p:childTnLst>
                              <p:par>
                                <p:cTn id="2241" nodeType="clickEffect" fill="hold" presetClass="exit" presetID="1">
                                  <p:stCondLst>
                                    <p:cond delay="0"/>
                                  </p:stCondLst>
                                  <p:childTnLst>
                                    <p:set>
                                      <p:cBhvr>
                                        <p:cTn id="2242" dur="1" fill="hold">
                                          <p:stCondLst>
                                            <p:cond delay="0"/>
                                          </p:stCondLst>
                                        </p:cTn>
                                        <p:tgtEl>
                                          <p:spTgt spid="539"/>
                                        </p:tgtEl>
                                        <p:attrNameLst>
                                          <p:attrName>style.visibility</p:attrName>
                                        </p:attrNameLst>
                                      </p:cBhvr>
                                      <p:to>
                                        <p:strVal val="hidden"/>
                                      </p:to>
                                    </p:set>
                                  </p:childTnLst>
                                </p:cTn>
                              </p:par>
                              <p:par>
                                <p:cTn id="2243" nodeType="withEffect" fill="hold" presetClass="exit" presetID="1">
                                  <p:stCondLst>
                                    <p:cond delay="0"/>
                                  </p:stCondLst>
                                  <p:childTnLst>
                                    <p:set>
                                      <p:cBhvr>
                                        <p:cTn id="2244" dur="1" fill="hold">
                                          <p:stCondLst>
                                            <p:cond delay="0"/>
                                          </p:stCondLst>
                                        </p:cTn>
                                        <p:tgtEl>
                                          <p:spTgt spid="542"/>
                                        </p:tgtEl>
                                        <p:attrNameLst>
                                          <p:attrName>style.visibility</p:attrName>
                                        </p:attrNameLst>
                                      </p:cBhvr>
                                      <p:to>
                                        <p:strVal val="hidden"/>
                                      </p:to>
                                    </p:set>
                                  </p:childTnLst>
                                </p:cTn>
                              </p:par>
                              <p:par>
                                <p:cTn id="2245" nodeType="withEffect" fill="hold" presetClass="exit" presetID="1">
                                  <p:stCondLst>
                                    <p:cond delay="0"/>
                                  </p:stCondLst>
                                  <p:childTnLst>
                                    <p:set>
                                      <p:cBhvr>
                                        <p:cTn id="2246" dur="1" fill="hold">
                                          <p:stCondLst>
                                            <p:cond delay="0"/>
                                          </p:stCondLst>
                                        </p:cTn>
                                        <p:tgtEl>
                                          <p:spTgt spid="540"/>
                                        </p:tgtEl>
                                        <p:attrNameLst>
                                          <p:attrName>style.visibility</p:attrName>
                                        </p:attrNameLst>
                                      </p:cBhvr>
                                      <p:to>
                                        <p:strVal val="hidden"/>
                                      </p:to>
                                    </p:set>
                                  </p:childTnLst>
                                </p:cTn>
                              </p:par>
                              <p:par>
                                <p:cTn id="2247" nodeType="withEffect" fill="hold" presetClass="exit" presetID="1">
                                  <p:stCondLst>
                                    <p:cond delay="0"/>
                                  </p:stCondLst>
                                  <p:childTnLst>
                                    <p:set>
                                      <p:cBhvr>
                                        <p:cTn id="2248" dur="1" fill="hold">
                                          <p:stCondLst>
                                            <p:cond delay="0"/>
                                          </p:stCondLst>
                                        </p:cTn>
                                        <p:tgtEl>
                                          <p:spTgt spid="541"/>
                                        </p:tgtEl>
                                        <p:attrNameLst>
                                          <p:attrName>style.visibility</p:attrName>
                                        </p:attrNameLst>
                                      </p:cBhvr>
                                      <p:to>
                                        <p:strVal val="hidden"/>
                                      </p:to>
                                    </p:set>
                                  </p:childTnLst>
                                </p:cTn>
                              </p:par>
                              <p:par>
                                <p:cTn id="2249" nodeType="withEffect" fill="hold" presetClass="emph" presetID="1" presetSubtype="2">
                                  <p:stCondLst>
                                    <p:cond delay="0"/>
                                  </p:stCondLst>
                                  <p:childTnLst>
                                    <p:animClr clrSpc="rgb">
                                      <p:cBhvr>
                                        <p:cTn id="2250" dur="500" fill="hold"/>
                                        <p:tgtEl>
                                          <p:spTgt spid="512"/>
                                        </p:tgtEl>
                                        <p:attrNameLst>
                                          <p:attrName>fillcolor</p:attrName>
                                        </p:attrNameLst>
                                      </p:cBhvr>
                                      <p:to>
                                        <a:srgbClr val="70ad47"/>
                                      </p:to>
                                    </p:animClr>
                                    <p:set>
                                      <p:cBhvr>
                                        <p:cTn id="2251" dur="500" fill="hold"/>
                                        <p:tgtEl>
                                          <p:spTgt spid="512"/>
                                        </p:tgtEl>
                                        <p:attrNameLst>
                                          <p:attrName>fill.type</p:attrName>
                                        </p:attrNameLst>
                                      </p:cBhvr>
                                      <p:to>
                                        <p:strVal val="solid"/>
                                      </p:to>
                                    </p:set>
                                    <p:set>
                                      <p:cBhvr>
                                        <p:cTn id="2252" dur="500" fill="hold"/>
                                        <p:tgtEl>
                                          <p:spTgt spid="512"/>
                                        </p:tgtEl>
                                        <p:attrNameLst>
                                          <p:attrName>fill.on</p:attrName>
                                        </p:attrNameLst>
                                      </p:cBhvr>
                                      <p:to>
                                        <p:strVal val="true"/>
                                      </p:to>
                                    </p:set>
                                  </p:childTnLst>
                                </p:cTn>
                              </p:par>
                              <p:par>
                                <p:cTn id="2253" nodeType="withEffect" fill="hold" presetClass="emph" presetID="1" presetSubtype="2">
                                  <p:stCondLst>
                                    <p:cond delay="0"/>
                                  </p:stCondLst>
                                  <p:childTnLst>
                                    <p:animClr clrSpc="rgb">
                                      <p:cBhvr>
                                        <p:cTn id="2254" dur="500" fill="hold"/>
                                        <p:tgtEl>
                                          <p:spTgt spid="515"/>
                                        </p:tgtEl>
                                        <p:attrNameLst>
                                          <p:attrName>fillcolor</p:attrName>
                                        </p:attrNameLst>
                                      </p:cBhvr>
                                      <p:to>
                                        <a:srgbClr val="ffab40"/>
                                      </p:to>
                                    </p:animClr>
                                    <p:set>
                                      <p:cBhvr>
                                        <p:cTn id="2255" dur="500" fill="hold"/>
                                        <p:tgtEl>
                                          <p:spTgt spid="515"/>
                                        </p:tgtEl>
                                        <p:attrNameLst>
                                          <p:attrName>fill.type</p:attrName>
                                        </p:attrNameLst>
                                      </p:cBhvr>
                                      <p:to>
                                        <p:strVal val="solid"/>
                                      </p:to>
                                    </p:set>
                                    <p:set>
                                      <p:cBhvr>
                                        <p:cTn id="2256" dur="500" fill="hold"/>
                                        <p:tgtEl>
                                          <p:spTgt spid="515"/>
                                        </p:tgtEl>
                                        <p:attrNameLst>
                                          <p:attrName>fill.on</p:attrName>
                                        </p:attrNameLst>
                                      </p:cBhvr>
                                      <p:to>
                                        <p:strVal val="true"/>
                                      </p:to>
                                    </p:set>
                                  </p:childTnLst>
                                </p:cTn>
                              </p:par>
                              <p:par>
                                <p:cTn id="2257" nodeType="withEffect" fill="hold" presetClass="emph" presetID="1" presetSubtype="2">
                                  <p:stCondLst>
                                    <p:cond delay="0"/>
                                  </p:stCondLst>
                                  <p:childTnLst>
                                    <p:animClr clrSpc="rgb">
                                      <p:cBhvr>
                                        <p:cTn id="2258" dur="500" fill="hold"/>
                                        <p:tgtEl>
                                          <p:spTgt spid="526"/>
                                        </p:tgtEl>
                                        <p:attrNameLst>
                                          <p:attrName>fillcolor</p:attrName>
                                        </p:attrNameLst>
                                      </p:cBhvr>
                                      <p:to>
                                        <a:srgbClr val="002060"/>
                                      </p:to>
                                    </p:animClr>
                                    <p:set>
                                      <p:cBhvr>
                                        <p:cTn id="2259" dur="500" fill="hold"/>
                                        <p:tgtEl>
                                          <p:spTgt spid="526"/>
                                        </p:tgtEl>
                                        <p:attrNameLst>
                                          <p:attrName>fill.type</p:attrName>
                                        </p:attrNameLst>
                                      </p:cBhvr>
                                      <p:to>
                                        <p:strVal val="solid"/>
                                      </p:to>
                                    </p:set>
                                    <p:set>
                                      <p:cBhvr>
                                        <p:cTn id="2260" dur="500" fill="hold"/>
                                        <p:tgtEl>
                                          <p:spTgt spid="526"/>
                                        </p:tgtEl>
                                        <p:attrNameLst>
                                          <p:attrName>fill.on</p:attrName>
                                        </p:attrNameLst>
                                      </p:cBhvr>
                                      <p:to>
                                        <p:strVal val="true"/>
                                      </p:to>
                                    </p:set>
                                  </p:childTnLst>
                                </p:cTn>
                              </p:par>
                            </p:childTnLst>
                          </p:cTn>
                        </p:par>
                      </p:childTnLst>
                    </p:cTn>
                  </p:par>
                  <p:par>
                    <p:cTn id="2261" fill="hold">
                      <p:stCondLst>
                        <p:cond delay="indefinite"/>
                      </p:stCondLst>
                      <p:childTnLst>
                        <p:par>
                          <p:cTn id="2262" fill="hold">
                            <p:stCondLst>
                              <p:cond delay="0"/>
                            </p:stCondLst>
                            <p:childTnLst>
                              <p:par>
                                <p:cTn id="2263" nodeType="clickEffect" fill="hold" presetClass="entr" presetID="1">
                                  <p:stCondLst>
                                    <p:cond delay="0"/>
                                  </p:stCondLst>
                                  <p:childTnLst>
                                    <p:set>
                                      <p:cBhvr>
                                        <p:cTn id="2264" dur="1" fill="hold">
                                          <p:stCondLst>
                                            <p:cond delay="0"/>
                                          </p:stCondLst>
                                        </p:cTn>
                                        <p:tgtEl>
                                          <p:spTgt spid="539"/>
                                        </p:tgtEl>
                                        <p:attrNameLst>
                                          <p:attrName>style.visibility</p:attrName>
                                        </p:attrNameLst>
                                      </p:cBhvr>
                                      <p:to>
                                        <p:strVal val="visible"/>
                                      </p:to>
                                    </p:set>
                                  </p:childTnLst>
                                </p:cTn>
                              </p:par>
                              <p:par>
                                <p:cTn id="2265" nodeType="withEffect" fill="hold" presetClass="entr" presetID="1">
                                  <p:stCondLst>
                                    <p:cond delay="0"/>
                                  </p:stCondLst>
                                  <p:childTnLst>
                                    <p:set>
                                      <p:cBhvr>
                                        <p:cTn id="2266" dur="1" fill="hold">
                                          <p:stCondLst>
                                            <p:cond delay="0"/>
                                          </p:stCondLst>
                                        </p:cTn>
                                        <p:tgtEl>
                                          <p:spTgt spid="543"/>
                                        </p:tgtEl>
                                        <p:attrNameLst>
                                          <p:attrName>style.visibility</p:attrName>
                                        </p:attrNameLst>
                                      </p:cBhvr>
                                      <p:to>
                                        <p:strVal val="visible"/>
                                      </p:to>
                                    </p:set>
                                  </p:childTnLst>
                                </p:cTn>
                              </p:par>
                              <p:par>
                                <p:cTn id="2267" nodeType="withEffect" fill="hold" presetClass="entr" presetID="1">
                                  <p:stCondLst>
                                    <p:cond delay="0"/>
                                  </p:stCondLst>
                                  <p:childTnLst>
                                    <p:set>
                                      <p:cBhvr>
                                        <p:cTn id="2268" dur="1" fill="hold">
                                          <p:stCondLst>
                                            <p:cond delay="0"/>
                                          </p:stCondLst>
                                        </p:cTn>
                                        <p:tgtEl>
                                          <p:spTgt spid="544"/>
                                        </p:tgtEl>
                                        <p:attrNameLst>
                                          <p:attrName>style.visibility</p:attrName>
                                        </p:attrNameLst>
                                      </p:cBhvr>
                                      <p:to>
                                        <p:strVal val="visible"/>
                                      </p:to>
                                    </p:set>
                                  </p:childTnLst>
                                </p:cTn>
                              </p:par>
                              <p:par>
                                <p:cTn id="2269" nodeType="withEffect" fill="hold" presetClass="entr" presetID="1">
                                  <p:stCondLst>
                                    <p:cond delay="0"/>
                                  </p:stCondLst>
                                  <p:childTnLst>
                                    <p:set>
                                      <p:cBhvr>
                                        <p:cTn id="2270" dur="1" fill="hold">
                                          <p:stCondLst>
                                            <p:cond delay="0"/>
                                          </p:stCondLst>
                                        </p:cTn>
                                        <p:tgtEl>
                                          <p:spTgt spid="545"/>
                                        </p:tgtEl>
                                        <p:attrNameLst>
                                          <p:attrName>style.visibility</p:attrName>
                                        </p:attrNameLst>
                                      </p:cBhvr>
                                      <p:to>
                                        <p:strVal val="visible"/>
                                      </p:to>
                                    </p:set>
                                  </p:childTnLst>
                                </p:cTn>
                              </p:par>
                              <p:par>
                                <p:cTn id="2271" nodeType="withEffect" fill="hold" presetClass="emph" presetID="1" presetSubtype="2">
                                  <p:stCondLst>
                                    <p:cond delay="0"/>
                                  </p:stCondLst>
                                  <p:childTnLst>
                                    <p:animClr clrSpc="rgb">
                                      <p:cBhvr>
                                        <p:cTn id="2272" dur="2000" fill="hold"/>
                                        <p:tgtEl>
                                          <p:spTgt spid="513"/>
                                        </p:tgtEl>
                                        <p:attrNameLst>
                                          <p:attrName>fillcolor</p:attrName>
                                        </p:attrNameLst>
                                      </p:cBhvr>
                                      <p:to>
                                        <a:srgbClr val="212121"/>
                                      </p:to>
                                    </p:animClr>
                                    <p:set>
                                      <p:cBhvr>
                                        <p:cTn id="2273" dur="2000" fill="hold"/>
                                        <p:tgtEl>
                                          <p:spTgt spid="513"/>
                                        </p:tgtEl>
                                        <p:attrNameLst>
                                          <p:attrName>fill.type</p:attrName>
                                        </p:attrNameLst>
                                      </p:cBhvr>
                                      <p:to>
                                        <p:strVal val="solid"/>
                                      </p:to>
                                    </p:set>
                                    <p:set>
                                      <p:cBhvr>
                                        <p:cTn id="2274" dur="2000" fill="hold"/>
                                        <p:tgtEl>
                                          <p:spTgt spid="513"/>
                                        </p:tgtEl>
                                        <p:attrNameLst>
                                          <p:attrName>fill.on</p:attrName>
                                        </p:attrNameLst>
                                      </p:cBhvr>
                                      <p:to>
                                        <p:strVal val="true"/>
                                      </p:to>
                                    </p:set>
                                  </p:childTnLst>
                                </p:cTn>
                              </p:par>
                              <p:par>
                                <p:cTn id="2275" nodeType="withEffect" fill="hold" presetClass="emph" presetID="1" presetSubtype="2">
                                  <p:stCondLst>
                                    <p:cond delay="0"/>
                                  </p:stCondLst>
                                  <p:childTnLst>
                                    <p:animClr clrSpc="rgb">
                                      <p:cBhvr>
                                        <p:cTn id="2276" dur="2000" fill="hold"/>
                                        <p:tgtEl>
                                          <p:spTgt spid="517"/>
                                        </p:tgtEl>
                                        <p:attrNameLst>
                                          <p:attrName>fillcolor</p:attrName>
                                        </p:attrNameLst>
                                      </p:cBhvr>
                                      <p:to>
                                        <a:srgbClr val="212121"/>
                                      </p:to>
                                    </p:animClr>
                                    <p:set>
                                      <p:cBhvr>
                                        <p:cTn id="2277" dur="2000" fill="hold"/>
                                        <p:tgtEl>
                                          <p:spTgt spid="517"/>
                                        </p:tgtEl>
                                        <p:attrNameLst>
                                          <p:attrName>fill.type</p:attrName>
                                        </p:attrNameLst>
                                      </p:cBhvr>
                                      <p:to>
                                        <p:strVal val="solid"/>
                                      </p:to>
                                    </p:set>
                                    <p:set>
                                      <p:cBhvr>
                                        <p:cTn id="2278" dur="2000" fill="hold"/>
                                        <p:tgtEl>
                                          <p:spTgt spid="517"/>
                                        </p:tgtEl>
                                        <p:attrNameLst>
                                          <p:attrName>fill.on</p:attrName>
                                        </p:attrNameLst>
                                      </p:cBhvr>
                                      <p:to>
                                        <p:strVal val="true"/>
                                      </p:to>
                                    </p:set>
                                  </p:childTnLst>
                                </p:cTn>
                              </p:par>
                              <p:par>
                                <p:cTn id="2279" nodeType="withEffect" fill="hold" presetClass="emph" presetID="1" presetSubtype="2">
                                  <p:stCondLst>
                                    <p:cond delay="0"/>
                                  </p:stCondLst>
                                  <p:childTnLst>
                                    <p:animClr clrSpc="rgb">
                                      <p:cBhvr>
                                        <p:cTn id="2280" dur="2000" fill="hold"/>
                                        <p:tgtEl>
                                          <p:spTgt spid="531"/>
                                        </p:tgtEl>
                                        <p:attrNameLst>
                                          <p:attrName>fillcolor</p:attrName>
                                        </p:attrNameLst>
                                      </p:cBhvr>
                                      <p:to>
                                        <a:srgbClr val="212121"/>
                                      </p:to>
                                    </p:animClr>
                                    <p:set>
                                      <p:cBhvr>
                                        <p:cTn id="2281" dur="2000" fill="hold"/>
                                        <p:tgtEl>
                                          <p:spTgt spid="531"/>
                                        </p:tgtEl>
                                        <p:attrNameLst>
                                          <p:attrName>fill.type</p:attrName>
                                        </p:attrNameLst>
                                      </p:cBhvr>
                                      <p:to>
                                        <p:strVal val="solid"/>
                                      </p:to>
                                    </p:set>
                                    <p:set>
                                      <p:cBhvr>
                                        <p:cTn id="2282" dur="2000" fill="hold"/>
                                        <p:tgtEl>
                                          <p:spTgt spid="531"/>
                                        </p:tgtEl>
                                        <p:attrNameLst>
                                          <p:attrName>fill.on</p:attrName>
                                        </p:attrNameLst>
                                      </p:cBhvr>
                                      <p:to>
                                        <p:strVal val="tru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Ingress-Definition</a:t>
            </a:r>
            <a:endParaRPr b="0" lang="en-US" sz="2800" strike="noStrike" u="none">
              <a:solidFill>
                <a:srgbClr val="000000"/>
              </a:solidFill>
              <a:uFillTx/>
              <a:latin typeface="Arial"/>
            </a:endParaRPr>
          </a:p>
        </p:txBody>
      </p:sp>
      <p:sp>
        <p:nvSpPr>
          <p:cNvPr id="547"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fontScale="62500" lnSpcReduction="19999"/>
          </a:bodyPr>
          <a:p>
            <a:pPr marL="114480" indent="0">
              <a:lnSpc>
                <a:spcPct val="115000"/>
              </a:lnSpc>
              <a:buNone/>
              <a:tabLst>
                <a:tab algn="l" pos="0"/>
              </a:tabLst>
            </a:pPr>
            <a:r>
              <a:rPr b="0" lang="en-US" sz="1800" strike="noStrike" u="none">
                <a:solidFill>
                  <a:schemeClr val="dk2"/>
                </a:solidFill>
                <a:uFillTx/>
                <a:latin typeface="Consolas"/>
                <a:ea typeface="Open Sans"/>
              </a:rPr>
              <a:t>apiVersion: networking.k8s.io/v1</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kind: Ingress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metadata: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name: k8s-itu</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annotations: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nginx.ingress.kubernetes.io/rewrite-target: /</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spec:</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ingressClassName: nginx</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rules: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http:</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paths:</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path: /</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backend:</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serviceName: service-a</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servicePort: 8000</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 path: /bar</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backend:</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serviceName: service-b</a:t>
            </a:r>
            <a:endParaRPr b="0" lang="en-US" sz="1800" strike="noStrike" u="none">
              <a:solidFill>
                <a:srgbClr val="000000"/>
              </a:solidFill>
              <a:uFillTx/>
              <a:latin typeface="Open Sans"/>
            </a:endParaRPr>
          </a:p>
          <a:p>
            <a:pPr marL="114480" indent="0">
              <a:lnSpc>
                <a:spcPct val="115000"/>
              </a:lnSpc>
              <a:buNone/>
              <a:tabLst>
                <a:tab algn="l" pos="0"/>
              </a:tabLst>
            </a:pPr>
            <a:r>
              <a:rPr b="0" lang="en-US" sz="1800" strike="noStrike" u="none">
                <a:solidFill>
                  <a:schemeClr val="dk2"/>
                </a:solidFill>
                <a:uFillTx/>
                <a:latin typeface="Consolas"/>
                <a:ea typeface="Open Sans"/>
              </a:rPr>
              <a:t>          </a:t>
            </a:r>
            <a:r>
              <a:rPr b="0" lang="en-US" sz="1800" strike="noStrike" u="none">
                <a:solidFill>
                  <a:schemeClr val="dk2"/>
                </a:solidFill>
                <a:uFillTx/>
                <a:latin typeface="Consolas"/>
                <a:ea typeface="Open Sans"/>
              </a:rPr>
              <a:t>servicePort: 10000</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283" dur="indefinite" restart="never" nodeType="tmRoot">
          <p:childTnLst>
            <p:seq>
              <p:cTn id="2284" dur="indefinite" nodeType="mainSeq">
                <p:childTnLst>
                  <p:par>
                    <p:cTn id="2285" fill="hold">
                      <p:stCondLst>
                        <p:cond delay="indefinite"/>
                      </p:stCondLst>
                      <p:childTnLst>
                        <p:par>
                          <p:cTn id="2286" fill="hold">
                            <p:stCondLst>
                              <p:cond delay="0"/>
                            </p:stCondLst>
                            <p:childTnLst>
                              <p:par>
                                <p:cTn id="2287" nodeType="clickEffect" fill="hold" presetClass="emph" presetID="15">
                                  <p:stCondLst>
                                    <p:cond delay="0"/>
                                  </p:stCondLst>
                                  <p:iterate type="lt">
                                    <p:tmAbs val="25"/>
                                  </p:iterate>
                                  <p:childTnLst>
                                    <p:set>
                                      <p:cBhvr>
                                        <p:cTn id="2288" dur="indefinite"/>
                                        <p:tgtEl>
                                          <p:spTgt spid="547">
                                            <p:txEl>
                                              <p:pRg st="11" end="11"/>
                                            </p:txEl>
                                          </p:spTgt>
                                        </p:tgtEl>
                                        <p:attrNameLst>
                                          <p:attrName>style.fontWeight</p:attrName>
                                        </p:attrNameLst>
                                      </p:cBhvr>
                                      <p:to>
                                        <p:strVal val="bold"/>
                                      </p:to>
                                    </p:set>
                                  </p:childTnLst>
                                </p:cTn>
                              </p:par>
                              <p:par>
                                <p:cTn id="2289" nodeType="withEffect" fill="hold" presetClass="emph" presetID="15">
                                  <p:stCondLst>
                                    <p:cond delay="0"/>
                                  </p:stCondLst>
                                  <p:iterate type="lt">
                                    <p:tmAbs val="25"/>
                                  </p:iterate>
                                  <p:childTnLst>
                                    <p:set>
                                      <p:cBhvr>
                                        <p:cTn id="2290" dur="indefinite"/>
                                        <p:tgtEl>
                                          <p:spTgt spid="547">
                                            <p:txEl>
                                              <p:pRg st="12" end="12"/>
                                            </p:txEl>
                                          </p:spTgt>
                                        </p:tgtEl>
                                        <p:attrNameLst>
                                          <p:attrName>style.fontWeight</p:attrName>
                                        </p:attrNameLst>
                                      </p:cBhvr>
                                      <p:to>
                                        <p:strVal val="bold"/>
                                      </p:to>
                                    </p:set>
                                  </p:childTnLst>
                                </p:cTn>
                              </p:par>
                              <p:par>
                                <p:cTn id="2291" nodeType="withEffect" fill="hold" presetClass="emph" presetID="15">
                                  <p:stCondLst>
                                    <p:cond delay="0"/>
                                  </p:stCondLst>
                                  <p:iterate type="lt">
                                    <p:tmAbs val="25"/>
                                  </p:iterate>
                                  <p:childTnLst>
                                    <p:set>
                                      <p:cBhvr>
                                        <p:cTn id="2292" dur="indefinite"/>
                                        <p:tgtEl>
                                          <p:spTgt spid="547">
                                            <p:txEl>
                                              <p:pRg st="13" end="13"/>
                                            </p:txEl>
                                          </p:spTgt>
                                        </p:tgtEl>
                                        <p:attrNameLst>
                                          <p:attrName>style.fontWeight</p:attrName>
                                        </p:attrNameLst>
                                      </p:cBhvr>
                                      <p:to>
                                        <p:strVal val="bold"/>
                                      </p:to>
                                    </p:set>
                                  </p:childTnLst>
                                </p:cTn>
                              </p:par>
                              <p:par>
                                <p:cTn id="2293" nodeType="withEffect" fill="hold" presetClass="emph" presetID="15">
                                  <p:stCondLst>
                                    <p:cond delay="0"/>
                                  </p:stCondLst>
                                  <p:iterate type="lt">
                                    <p:tmAbs val="25"/>
                                  </p:iterate>
                                  <p:childTnLst>
                                    <p:set>
                                      <p:cBhvr>
                                        <p:cTn id="2294" dur="indefinite"/>
                                        <p:tgtEl>
                                          <p:spTgt spid="547">
                                            <p:txEl>
                                              <p:pRg st="14" end="14"/>
                                            </p:txEl>
                                          </p:spTgt>
                                        </p:tgtEl>
                                        <p:attrNameLst>
                                          <p:attrName>style.fontWeight</p:attrName>
                                        </p:attrNameLst>
                                      </p:cBhvr>
                                      <p:to>
                                        <p:strVal val="bold"/>
                                      </p:to>
                                    </p:set>
                                  </p:childTnLst>
                                </p:cTn>
                              </p:par>
                            </p:childTnLst>
                          </p:cTn>
                        </p:par>
                      </p:childTnLst>
                    </p:cTn>
                  </p:par>
                  <p:par>
                    <p:cTn id="2295" fill="hold">
                      <p:stCondLst>
                        <p:cond delay="indefinite"/>
                      </p:stCondLst>
                      <p:childTnLst>
                        <p:par>
                          <p:cTn id="2296" fill="hold">
                            <p:stCondLst>
                              <p:cond delay="0"/>
                            </p:stCondLst>
                            <p:childTnLst>
                              <p:par>
                                <p:cTn id="2297" nodeType="clickEffect" fill="hold" presetClass="emph" presetID="15">
                                  <p:stCondLst>
                                    <p:cond delay="0"/>
                                  </p:stCondLst>
                                  <p:iterate type="lt">
                                    <p:tmAbs val="25"/>
                                  </p:iterate>
                                  <p:childTnLst>
                                    <p:set>
                                      <p:cBhvr>
                                        <p:cTn id="2298" dur="indefinite"/>
                                        <p:tgtEl>
                                          <p:spTgt spid="547">
                                            <p:txEl>
                                              <p:pRg st="15" end="15"/>
                                            </p:txEl>
                                          </p:spTgt>
                                        </p:tgtEl>
                                        <p:attrNameLst>
                                          <p:attrName>style.fontWeight</p:attrName>
                                        </p:attrNameLst>
                                      </p:cBhvr>
                                      <p:to>
                                        <p:strVal val="bold"/>
                                      </p:to>
                                    </p:set>
                                  </p:childTnLst>
                                </p:cTn>
                              </p:par>
                              <p:par>
                                <p:cTn id="2299" nodeType="withEffect" fill="hold" presetClass="emph" presetID="15">
                                  <p:stCondLst>
                                    <p:cond delay="0"/>
                                  </p:stCondLst>
                                  <p:iterate type="lt">
                                    <p:tmAbs val="25"/>
                                  </p:iterate>
                                  <p:childTnLst>
                                    <p:set>
                                      <p:cBhvr>
                                        <p:cTn id="2300" dur="indefinite"/>
                                        <p:tgtEl>
                                          <p:spTgt spid="547">
                                            <p:txEl>
                                              <p:pRg st="16" end="16"/>
                                            </p:txEl>
                                          </p:spTgt>
                                        </p:tgtEl>
                                        <p:attrNameLst>
                                          <p:attrName>style.fontWeight</p:attrName>
                                        </p:attrNameLst>
                                      </p:cBhvr>
                                      <p:to>
                                        <p:strVal val="bold"/>
                                      </p:to>
                                    </p:set>
                                  </p:childTnLst>
                                </p:cTn>
                              </p:par>
                              <p:par>
                                <p:cTn id="2301" nodeType="withEffect" fill="hold" presetClass="emph" presetID="15">
                                  <p:stCondLst>
                                    <p:cond delay="0"/>
                                  </p:stCondLst>
                                  <p:iterate type="lt">
                                    <p:tmAbs val="25"/>
                                  </p:iterate>
                                  <p:childTnLst>
                                    <p:set>
                                      <p:cBhvr>
                                        <p:cTn id="2302" dur="indefinite"/>
                                        <p:tgtEl>
                                          <p:spTgt spid="547">
                                            <p:txEl>
                                              <p:pRg st="17" end="17"/>
                                            </p:txEl>
                                          </p:spTgt>
                                        </p:tgtEl>
                                        <p:attrNameLst>
                                          <p:attrName>style.fontWeight</p:attrName>
                                        </p:attrNameLst>
                                      </p:cBhvr>
                                      <p:to>
                                        <p:strVal val="bold"/>
                                      </p:to>
                                    </p:set>
                                  </p:childTnLst>
                                </p:cTn>
                              </p:par>
                              <p:par>
                                <p:cTn id="2303" nodeType="withEffect" fill="hold" presetClass="emph" presetID="15">
                                  <p:stCondLst>
                                    <p:cond delay="0"/>
                                  </p:stCondLst>
                                  <p:iterate type="lt">
                                    <p:tmAbs val="25"/>
                                  </p:iterate>
                                  <p:childTnLst>
                                    <p:set>
                                      <p:cBhvr>
                                        <p:cTn id="2304" dur="indefinite"/>
                                        <p:tgtEl>
                                          <p:spTgt spid="547">
                                            <p:txEl>
                                              <p:pRg st="18" end="18"/>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de-DE" sz="3200" strike="noStrike" u="none">
                <a:solidFill>
                  <a:schemeClr val="dk1"/>
                </a:solidFill>
                <a:uFillTx/>
                <a:latin typeface="Open Sans"/>
                <a:ea typeface="Open Sans"/>
              </a:rPr>
              <a:t>Environment Variables and ConfigMaps</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Environment Variables</a:t>
            </a:r>
            <a:endParaRPr b="0" lang="en-US" sz="2800" strike="noStrike" u="none">
              <a:solidFill>
                <a:srgbClr val="000000"/>
              </a:solidFill>
              <a:uFillTx/>
              <a:latin typeface="Arial"/>
            </a:endParaRPr>
          </a:p>
        </p:txBody>
      </p:sp>
      <p:sp>
        <p:nvSpPr>
          <p:cNvPr id="55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Configuration externalization</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No hardwired configurations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Defined in YAML for a pod</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Trebuchet MS"/>
              <a:buChar char="○"/>
            </a:pPr>
            <a:r>
              <a:rPr b="0" lang="de-DE" sz="1400" strike="noStrike" u="none">
                <a:solidFill>
                  <a:schemeClr val="dk2"/>
                </a:solidFill>
                <a:uFillTx/>
                <a:latin typeface="Source Code Pro"/>
                <a:ea typeface="Source Code Pro"/>
              </a:rPr>
              <a:t>.spec.template.spec.env</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2305" dur="indefinite" restart="never" nodeType="tmRoot">
          <p:childTnLst>
            <p:seq>
              <p:cTn id="2306" dur="indefinite" nodeType="mainSeq">
                <p:childTnLst>
                  <p:par>
                    <p:cTn id="2307" fill="hold">
                      <p:stCondLst>
                        <p:cond delay="indefinite"/>
                      </p:stCondLst>
                      <p:childTnLst>
                        <p:par>
                          <p:cTn id="2308" fill="hold">
                            <p:stCondLst>
                              <p:cond delay="0"/>
                            </p:stCondLst>
                            <p:childTnLst>
                              <p:par>
                                <p:cTn id="2309" nodeType="clickEffect" fill="hold" presetClass="entr" presetID="1">
                                  <p:stCondLst>
                                    <p:cond delay="0"/>
                                  </p:stCondLst>
                                  <p:childTnLst>
                                    <p:set>
                                      <p:cBhvr>
                                        <p:cTn id="2310" dur="1" fill="hold">
                                          <p:stCondLst>
                                            <p:cond delay="0"/>
                                          </p:stCondLst>
                                        </p:cTn>
                                        <p:tgtEl>
                                          <p:spTgt spid="550">
                                            <p:txEl>
                                              <p:pRg st="0" end="0"/>
                                            </p:txEl>
                                          </p:spTgt>
                                        </p:tgtEl>
                                        <p:attrNameLst>
                                          <p:attrName>style.visibility</p:attrName>
                                        </p:attrNameLst>
                                      </p:cBhvr>
                                      <p:to>
                                        <p:strVal val="visible"/>
                                      </p:to>
                                    </p:set>
                                  </p:childTnLst>
                                </p:cTn>
                              </p:par>
                            </p:childTnLst>
                          </p:cTn>
                        </p:par>
                      </p:childTnLst>
                    </p:cTn>
                  </p:par>
                  <p:par>
                    <p:cTn id="2311" fill="hold">
                      <p:stCondLst>
                        <p:cond delay="indefinite"/>
                      </p:stCondLst>
                      <p:childTnLst>
                        <p:par>
                          <p:cTn id="2312" fill="hold">
                            <p:stCondLst>
                              <p:cond delay="0"/>
                            </p:stCondLst>
                            <p:childTnLst>
                              <p:par>
                                <p:cTn id="2313" nodeType="clickEffect" fill="hold" presetClass="entr" presetID="1">
                                  <p:stCondLst>
                                    <p:cond delay="0"/>
                                  </p:stCondLst>
                                  <p:childTnLst>
                                    <p:set>
                                      <p:cBhvr>
                                        <p:cTn id="2314" dur="1" fill="hold">
                                          <p:stCondLst>
                                            <p:cond delay="0"/>
                                          </p:stCondLst>
                                        </p:cTn>
                                        <p:tgtEl>
                                          <p:spTgt spid="550">
                                            <p:txEl>
                                              <p:pRg st="2" end="2"/>
                                            </p:txEl>
                                          </p:spTgt>
                                        </p:tgtEl>
                                        <p:attrNameLst>
                                          <p:attrName>style.visibility</p:attrName>
                                        </p:attrNameLst>
                                      </p:cBhvr>
                                      <p:to>
                                        <p:strVal val="visible"/>
                                      </p:to>
                                    </p:set>
                                  </p:childTnLst>
                                </p:cTn>
                              </p:par>
                            </p:childTnLst>
                          </p:cTn>
                        </p:par>
                      </p:childTnLst>
                    </p:cTn>
                  </p:par>
                  <p:par>
                    <p:cTn id="2315" fill="hold">
                      <p:stCondLst>
                        <p:cond delay="indefinite"/>
                      </p:stCondLst>
                      <p:childTnLst>
                        <p:par>
                          <p:cTn id="2316" fill="hold">
                            <p:stCondLst>
                              <p:cond delay="0"/>
                            </p:stCondLst>
                            <p:childTnLst>
                              <p:par>
                                <p:cTn id="2317" nodeType="clickEffect" fill="hold" presetClass="entr" presetID="1">
                                  <p:stCondLst>
                                    <p:cond delay="0"/>
                                  </p:stCondLst>
                                  <p:childTnLst>
                                    <p:set>
                                      <p:cBhvr>
                                        <p:cTn id="2318" dur="1" fill="hold">
                                          <p:stCondLst>
                                            <p:cond delay="0"/>
                                          </p:stCondLst>
                                        </p:cTn>
                                        <p:tgtEl>
                                          <p:spTgt spid="550">
                                            <p:txEl>
                                              <p:pRg st="4" end="4"/>
                                            </p:txEl>
                                          </p:spTgt>
                                        </p:tgtEl>
                                        <p:attrNameLst>
                                          <p:attrName>style.visibility</p:attrName>
                                        </p:attrNameLst>
                                      </p:cBhvr>
                                      <p:to>
                                        <p:strVal val="visible"/>
                                      </p:to>
                                    </p:set>
                                  </p:childTnLst>
                                </p:cTn>
                              </p:par>
                            </p:childTnLst>
                          </p:cTn>
                        </p:par>
                      </p:childTnLst>
                    </p:cTn>
                  </p:par>
                  <p:par>
                    <p:cTn id="2319" fill="hold">
                      <p:stCondLst>
                        <p:cond delay="indefinite"/>
                      </p:stCondLst>
                      <p:childTnLst>
                        <p:par>
                          <p:cTn id="2320" fill="hold">
                            <p:stCondLst>
                              <p:cond delay="0"/>
                            </p:stCondLst>
                            <p:childTnLst>
                              <p:par>
                                <p:cTn id="2321" nodeType="clickEffect" fill="hold" presetClass="entr" presetID="1">
                                  <p:stCondLst>
                                    <p:cond delay="0"/>
                                  </p:stCondLst>
                                  <p:childTnLst>
                                    <p:set>
                                      <p:cBhvr>
                                        <p:cTn id="2322" dur="1" fill="hold">
                                          <p:stCondLst>
                                            <p:cond delay="0"/>
                                          </p:stCondLst>
                                        </p:cTn>
                                        <p:tgtEl>
                                          <p:spTgt spid="55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Syntax</a:t>
            </a:r>
            <a:endParaRPr b="0" lang="en-US" sz="2800" strike="noStrike" u="none">
              <a:solidFill>
                <a:srgbClr val="000000"/>
              </a:solidFill>
              <a:uFillTx/>
              <a:latin typeface="Arial"/>
            </a:endParaRPr>
          </a:p>
        </p:txBody>
      </p:sp>
      <p:sp>
        <p:nvSpPr>
          <p:cNvPr id="552"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env:</a:t>
            </a:r>
            <a:endParaRPr b="0" lang="en-US" sz="1800" strike="noStrike" u="none">
              <a:solidFill>
                <a:srgbClr val="000000"/>
              </a:solidFill>
              <a:uFillTx/>
              <a:latin typeface="Open Sans"/>
            </a:endParaRPr>
          </a:p>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 name: &lt;Name of variable&gt;</a:t>
            </a:r>
            <a:endParaRPr b="0" lang="en-US" sz="1800" strike="noStrike" u="none">
              <a:solidFill>
                <a:srgbClr val="000000"/>
              </a:solidFill>
              <a:uFillTx/>
              <a:latin typeface="Open Sans"/>
            </a:endParaRPr>
          </a:p>
          <a:p>
            <a:pPr marL="114480" indent="0">
              <a:lnSpc>
                <a:spcPct val="115000"/>
              </a:lnSpc>
              <a:buNone/>
              <a:tabLst>
                <a:tab algn="l" pos="0"/>
              </a:tabLst>
            </a:pPr>
            <a:r>
              <a:rPr b="0" lang="en" sz="1800" strike="noStrike" u="none">
                <a:solidFill>
                  <a:schemeClr val="dk2"/>
                </a:solidFill>
                <a:uFillTx/>
                <a:latin typeface="Consolas"/>
                <a:ea typeface="Open Sans"/>
              </a:rPr>
              <a:t>   </a:t>
            </a:r>
            <a:r>
              <a:rPr b="0" lang="en" sz="1800" strike="noStrike" u="none">
                <a:solidFill>
                  <a:schemeClr val="dk2"/>
                </a:solidFill>
                <a:uFillTx/>
                <a:latin typeface="Consolas"/>
                <a:ea typeface="Open Sans"/>
              </a:rPr>
              <a:t>value: &lt;Value&gt;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Problematische Objekterzeugung in Telekom-Systemen:</a:t>
            </a:r>
          </a:p>
          <a:p>
            <a:pPr>
              <a:spcBef>
                <a:spcPts val="400"/>
              </a:spcBef>
              <a:spcAft>
                <a:spcPts val="1000"/>
              </a:spcAft>
              <a:defRPr sz="1800">
                <a:latin typeface="Open Sans Light"/>
              </a:defRPr>
            </a:pPr>
          </a:p>
          <a:p>
            <a:pPr>
              <a:spcBef>
                <a:spcPts val="400"/>
              </a:spcBef>
              <a:spcAft>
                <a:spcPts val="1000"/>
              </a:spcAft>
              <a:defRPr sz="1800">
                <a:latin typeface="Open Sans Light"/>
              </a:defRPr>
            </a:pPr>
            <a:r>
              <a:t>• Switch/If-Statements für Kunden-Typen</a:t>
            </a:r>
          </a:p>
          <a:p>
            <a:pPr>
              <a:spcBef>
                <a:spcPts val="400"/>
              </a:spcBef>
              <a:spcAft>
                <a:spcPts val="1000"/>
              </a:spcAft>
              <a:defRPr sz="1800">
                <a:latin typeface="Open Sans Light"/>
              </a:defRPr>
            </a:pPr>
            <a:r>
              <a:t>• Harte Abhängigkeiten zu konkreten Klassen</a:t>
            </a:r>
          </a:p>
          <a:p>
            <a:pPr>
              <a:spcBef>
                <a:spcPts val="400"/>
              </a:spcBef>
              <a:spcAft>
                <a:spcPts val="1000"/>
              </a:spcAft>
              <a:defRPr sz="1800">
                <a:latin typeface="Open Sans Light"/>
              </a:defRPr>
            </a:pPr>
            <a:r>
              <a:t>• Open/Closed Principle wird verletzt</a:t>
            </a:r>
          </a:p>
          <a:p>
            <a:pPr>
              <a:spcBef>
                <a:spcPts val="400"/>
              </a:spcBef>
              <a:spcAft>
                <a:spcPts val="1000"/>
              </a:spcAft>
              <a:defRPr sz="1800">
                <a:latin typeface="Open Sans Light"/>
              </a:defRPr>
            </a:pPr>
            <a:r>
              <a:t>• Code-Duplikation bei ähnlichen Objekten</a:t>
            </a:r>
          </a:p>
          <a:p>
            <a:pPr>
              <a:spcBef>
                <a:spcPts val="400"/>
              </a:spcBef>
              <a:spcAft>
                <a:spcPts val="1000"/>
              </a:spcAft>
              <a:defRPr sz="1800">
                <a:latin typeface="Open Sans Light"/>
              </a:defRPr>
            </a:pPr>
            <a:r>
              <a:t>• Schwierige Erweiterung um neue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Beispiel: CustomerManager mit Switch-Statement</a:t>
            </a:r>
          </a:p>
          <a:p>
            <a:pPr>
              <a:spcBef>
                <a:spcPts val="400"/>
              </a:spcBef>
              <a:spcAft>
                <a:spcPts val="1000"/>
              </a:spcAft>
              <a:defRPr sz="1800">
                <a:latin typeface="Open Sans Light"/>
              </a:defRPr>
            </a:pPr>
            <a:r>
              <a:t>→ Jeder neue Kunden-Typ erfordert Code-Änderung</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Problematische Objekterzeugung in Telekom-Systemen:</a:t>
            </a:r>
          </a:p>
          <a:p>
            <a:pPr>
              <a:spcBef>
                <a:spcPts val="400"/>
              </a:spcBef>
              <a:spcAft>
                <a:spcPts val="1000"/>
              </a:spcAft>
              <a:defRPr sz="1800">
                <a:latin typeface="Open Sans Light"/>
              </a:defRPr>
            </a:pPr>
          </a:p>
          <a:p>
            <a:pPr>
              <a:spcBef>
                <a:spcPts val="400"/>
              </a:spcBef>
              <a:spcAft>
                <a:spcPts val="1000"/>
              </a:spcAft>
              <a:defRPr sz="1800">
                <a:latin typeface="Open Sans Light"/>
              </a:defRPr>
            </a:pPr>
            <a:r>
              <a:t>• Switch/If-Statements für Kunden-Typen</a:t>
            </a:r>
          </a:p>
          <a:p>
            <a:pPr>
              <a:spcBef>
                <a:spcPts val="400"/>
              </a:spcBef>
              <a:spcAft>
                <a:spcPts val="1000"/>
              </a:spcAft>
              <a:defRPr sz="1800">
                <a:latin typeface="Open Sans Light"/>
              </a:defRPr>
            </a:pPr>
            <a:r>
              <a:t>• Harte Abhängigkeiten zu konkreten Klassen</a:t>
            </a:r>
          </a:p>
          <a:p>
            <a:pPr>
              <a:spcBef>
                <a:spcPts val="400"/>
              </a:spcBef>
              <a:spcAft>
                <a:spcPts val="1000"/>
              </a:spcAft>
              <a:defRPr sz="1800">
                <a:latin typeface="Open Sans Light"/>
              </a:defRPr>
            </a:pPr>
            <a:r>
              <a:t>• Open/Closed Principle wird verletzt</a:t>
            </a:r>
          </a:p>
          <a:p>
            <a:pPr>
              <a:spcBef>
                <a:spcPts val="400"/>
              </a:spcBef>
              <a:spcAft>
                <a:spcPts val="1000"/>
              </a:spcAft>
              <a:defRPr sz="1800">
                <a:latin typeface="Open Sans Light"/>
              </a:defRPr>
            </a:pPr>
            <a:r>
              <a:t>• Code-Duplikation bei ähnlichen Objekten</a:t>
            </a:r>
          </a:p>
          <a:p>
            <a:pPr>
              <a:spcBef>
                <a:spcPts val="400"/>
              </a:spcBef>
              <a:spcAft>
                <a:spcPts val="1000"/>
              </a:spcAft>
              <a:defRPr sz="1800">
                <a:latin typeface="Open Sans Light"/>
              </a:defRPr>
            </a:pPr>
            <a:r>
              <a:t>• Schwierige Erweiterung um neue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Beispiel: CustomerManager mit Switch-Statement</a:t>
            </a:r>
          </a:p>
          <a:p>
            <a:pPr>
              <a:spcBef>
                <a:spcPts val="400"/>
              </a:spcBef>
              <a:spcAft>
                <a:spcPts val="1000"/>
              </a:spcAft>
              <a:defRPr sz="1800">
                <a:latin typeface="Open Sans Light"/>
              </a:defRPr>
            </a:pPr>
            <a:r>
              <a:t>→ Jeder neue Kunden-Typ erfordert Code-Änderung</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ConfigMaps</a:t>
            </a:r>
            <a:endParaRPr b="0" lang="en-US" sz="2800" strike="noStrike" u="none">
              <a:solidFill>
                <a:srgbClr val="000000"/>
              </a:solidFill>
              <a:uFillTx/>
              <a:latin typeface="Arial"/>
            </a:endParaRPr>
          </a:p>
        </p:txBody>
      </p:sp>
      <p:sp>
        <p:nvSpPr>
          <p:cNvPr id="55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Externalized and reusable configs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Objects in K8S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de-DE" sz="1800" strike="noStrike" u="none">
                <a:solidFill>
                  <a:schemeClr val="dk2"/>
                </a:solidFill>
                <a:uFillTx/>
                <a:latin typeface="Open Sans"/>
                <a:ea typeface="Open Sans"/>
              </a:rPr>
              <a:t>Referenced in pod definitions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23" dur="indefinite" restart="never" nodeType="tmRoot">
          <p:childTnLst>
            <p:seq>
              <p:cTn id="2324" dur="indefinite" nodeType="mainSeq">
                <p:childTnLst>
                  <p:par>
                    <p:cTn id="2325" fill="hold">
                      <p:stCondLst>
                        <p:cond delay="indefinite"/>
                      </p:stCondLst>
                      <p:childTnLst>
                        <p:par>
                          <p:cTn id="2326" fill="hold">
                            <p:stCondLst>
                              <p:cond delay="0"/>
                            </p:stCondLst>
                            <p:childTnLst>
                              <p:par>
                                <p:cTn id="2327" nodeType="clickEffect" fill="hold" presetClass="entr" presetID="1">
                                  <p:stCondLst>
                                    <p:cond delay="0"/>
                                  </p:stCondLst>
                                  <p:childTnLst>
                                    <p:set>
                                      <p:cBhvr>
                                        <p:cTn id="2328"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2329" fill="hold">
                      <p:stCondLst>
                        <p:cond delay="indefinite"/>
                      </p:stCondLst>
                      <p:childTnLst>
                        <p:par>
                          <p:cTn id="2330" fill="hold">
                            <p:stCondLst>
                              <p:cond delay="0"/>
                            </p:stCondLst>
                            <p:childTnLst>
                              <p:par>
                                <p:cTn id="2331" nodeType="clickEffect" fill="hold" presetClass="entr" presetID="1">
                                  <p:stCondLst>
                                    <p:cond delay="0"/>
                                  </p:stCondLst>
                                  <p:childTnLst>
                                    <p:set>
                                      <p:cBhvr>
                                        <p:cTn id="2332"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2333" fill="hold">
                      <p:stCondLst>
                        <p:cond delay="indefinite"/>
                      </p:stCondLst>
                      <p:childTnLst>
                        <p:par>
                          <p:cTn id="2334" fill="hold">
                            <p:stCondLst>
                              <p:cond delay="0"/>
                            </p:stCondLst>
                            <p:childTnLst>
                              <p:par>
                                <p:cTn id="2335" nodeType="clickEffect" fill="hold" presetClass="entr" presetID="1">
                                  <p:stCondLst>
                                    <p:cond delay="0"/>
                                  </p:stCondLst>
                                  <p:childTnLst>
                                    <p:set>
                                      <p:cBhvr>
                                        <p:cTn id="2336"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Syntax ConfigMap</a:t>
            </a:r>
            <a:endParaRPr b="0" lang="en-US" sz="2800" strike="noStrike" u="none">
              <a:solidFill>
                <a:srgbClr val="000000"/>
              </a:solidFill>
              <a:uFillTx/>
              <a:latin typeface="Arial"/>
            </a:endParaRPr>
          </a:p>
        </p:txBody>
      </p:sp>
      <p:sp>
        <p:nvSpPr>
          <p:cNvPr id="55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de-DE" sz="1800" strike="noStrike" u="none">
                <a:solidFill>
                  <a:schemeClr val="dk2"/>
                </a:solidFill>
                <a:uFillTx/>
                <a:latin typeface="Consolas"/>
                <a:ea typeface="Open Sans"/>
              </a:rPr>
              <a:t>apiVersion:</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v1</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kind:</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ConfigMap</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metadata:</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name:</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special-config</a:t>
            </a:r>
            <a:r>
              <a:rPr b="0" lang="de-DE" sz="1800" strike="noStrike" u="none">
                <a:solidFill>
                  <a:srgbClr val="bbbbbb"/>
                </a:solidFill>
                <a:uFillTx/>
                <a:latin typeface="Consolas"/>
                <a:ea typeface="Open Sans"/>
              </a:rPr>
              <a:t> </a:t>
            </a:r>
            <a:br>
              <a:rPr sz="1800"/>
            </a:br>
            <a:r>
              <a:rPr b="0" lang="de-DE" sz="1800" strike="noStrike" u="none">
                <a:solidFill>
                  <a:schemeClr val="dk2"/>
                </a:solidFill>
                <a:uFillTx/>
                <a:latin typeface="Consolas"/>
                <a:ea typeface="Open Sans"/>
              </a:rPr>
              <a:t>data:</a:t>
            </a:r>
            <a:r>
              <a:rPr b="0" lang="de-DE" sz="1800" strike="noStrike" u="none">
                <a:solidFill>
                  <a:srgbClr val="bbbbbb"/>
                </a:solidFill>
                <a:uFillTx/>
                <a:latin typeface="Consolas"/>
                <a:ea typeface="Open Sans"/>
              </a:rPr>
              <a:t> </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SPECIAL_LEVEL:</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very</a:t>
            </a:r>
            <a:r>
              <a:rPr b="0" lang="de-DE" sz="1800" strike="noStrike" u="none">
                <a:solidFill>
                  <a:srgbClr val="bbbbbb"/>
                </a:solidFill>
                <a:uFillTx/>
                <a:latin typeface="Consolas"/>
                <a:ea typeface="Open Sans"/>
              </a:rPr>
              <a:t> </a:t>
            </a:r>
            <a:br>
              <a:rPr sz="1800"/>
            </a:b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SPECIAL_TYPE:</a:t>
            </a:r>
            <a:r>
              <a:rPr b="0" lang="de-DE" sz="1800" strike="noStrike" u="none">
                <a:solidFill>
                  <a:srgbClr val="bbbbbb"/>
                </a:solidFill>
                <a:uFillTx/>
                <a:latin typeface="Consolas"/>
                <a:ea typeface="Open Sans"/>
              </a:rPr>
              <a:t> </a:t>
            </a:r>
            <a:r>
              <a:rPr b="0" lang="de-DE" sz="1800" strike="noStrike" u="none">
                <a:solidFill>
                  <a:schemeClr val="dk2"/>
                </a:solidFill>
                <a:uFillTx/>
                <a:latin typeface="Consolas"/>
                <a:ea typeface="Open Sans"/>
              </a:rPr>
              <a:t>charm</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37" dur="indefinite" restart="never" nodeType="tmRoot">
          <p:childTnLst>
            <p:seq>
              <p:cTn id="2338" dur="indefinite" nodeType="mainSeq">
                <p:childTnLst>
                  <p:par>
                    <p:cTn id="2339" fill="hold">
                      <p:stCondLst>
                        <p:cond delay="indefinite"/>
                      </p:stCondLst>
                      <p:childTnLst>
                        <p:par>
                          <p:cTn id="2340" fill="hold">
                            <p:stCondLst>
                              <p:cond delay="0"/>
                            </p:stCondLst>
                            <p:childTnLst>
                              <p:par>
                                <p:cTn id="2341" nodeType="clickEffect" fill="hold" presetClass="emph" presetID="15">
                                  <p:stCondLst>
                                    <p:cond delay="0"/>
                                  </p:stCondLst>
                                  <p:iterate type="lt">
                                    <p:tmAbs val="25"/>
                                  </p:iterate>
                                  <p:childTnLst>
                                    <p:set>
                                      <p:cBhvr>
                                        <p:cTn id="2342" dur="indefinite"/>
                                        <p:tgtEl>
                                          <p:spTgt spid="556">
                                            <p:txEl>
                                              <p:pRg st="0" end="0"/>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de-DE" sz="2800" strike="noStrike" u="none">
                <a:solidFill>
                  <a:schemeClr val="dk1"/>
                </a:solidFill>
                <a:uFillTx/>
                <a:latin typeface="Open Sans"/>
                <a:ea typeface="Open Sans"/>
              </a:rPr>
              <a:t>Usage ConfigMap</a:t>
            </a:r>
            <a:endParaRPr b="0" lang="en-US" sz="2800" strike="noStrike" u="none">
              <a:solidFill>
                <a:srgbClr val="000000"/>
              </a:solidFill>
              <a:uFillTx/>
              <a:latin typeface="Arial"/>
            </a:endParaRPr>
          </a:p>
        </p:txBody>
      </p:sp>
      <p:sp>
        <p:nvSpPr>
          <p:cNvPr id="55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114480" indent="0">
              <a:lnSpc>
                <a:spcPct val="115000"/>
              </a:lnSpc>
              <a:buNone/>
              <a:tabLst>
                <a:tab algn="l" pos="0"/>
              </a:tabLst>
            </a:pPr>
            <a:r>
              <a:rPr b="0" lang="de-DE" sz="1600" strike="noStrike" u="none">
                <a:solidFill>
                  <a:schemeClr val="dk2"/>
                </a:solidFill>
                <a:uFillTx/>
                <a:latin typeface="Consolas"/>
                <a:ea typeface="Open Sans"/>
              </a:rPr>
              <a:t>apiVersion: v1</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kind: Pod</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metadata:</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name: test-pod</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spec:</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containers:</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 name: test-container</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image: k8s.gcr.io/busybox</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command: [ "/bin/sh", "-c", "env" ]</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envFrom:</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 configMapRef:</a:t>
            </a:r>
            <a:endParaRPr b="0" lang="en-US" sz="1600" strike="noStrike" u="none">
              <a:solidFill>
                <a:srgbClr val="000000"/>
              </a:solidFill>
              <a:uFillTx/>
              <a:latin typeface="Open Sans"/>
            </a:endParaRPr>
          </a:p>
          <a:p>
            <a:pPr marL="114480" indent="0">
              <a:lnSpc>
                <a:spcPct val="115000"/>
              </a:lnSpc>
              <a:buNone/>
              <a:tabLst>
                <a:tab algn="l" pos="0"/>
              </a:tabLst>
            </a:pPr>
            <a:r>
              <a:rPr b="0" lang="de-DE" sz="1600" strike="noStrike" u="none">
                <a:solidFill>
                  <a:schemeClr val="dk2"/>
                </a:solidFill>
                <a:uFillTx/>
                <a:latin typeface="Consolas"/>
                <a:ea typeface="Open Sans"/>
              </a:rPr>
              <a:t>          </a:t>
            </a:r>
            <a:r>
              <a:rPr b="0" lang="de-DE" sz="1600" strike="noStrike" u="none">
                <a:solidFill>
                  <a:schemeClr val="dk2"/>
                </a:solidFill>
                <a:uFillTx/>
                <a:latin typeface="Consolas"/>
                <a:ea typeface="Open Sans"/>
              </a:rPr>
              <a:t>name: special-config</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43" dur="indefinite" restart="never" nodeType="tmRoot">
          <p:childTnLst>
            <p:seq>
              <p:cTn id="2344" dur="indefinite" nodeType="mainSeq">
                <p:childTnLst>
                  <p:par>
                    <p:cTn id="2345" fill="hold">
                      <p:stCondLst>
                        <p:cond delay="indefinite"/>
                      </p:stCondLst>
                      <p:childTnLst>
                        <p:par>
                          <p:cTn id="2346" fill="hold">
                            <p:stCondLst>
                              <p:cond delay="0"/>
                            </p:stCondLst>
                            <p:childTnLst>
                              <p:par>
                                <p:cTn id="2347" nodeType="clickEffect" fill="hold" presetClass="emph" presetID="15">
                                  <p:stCondLst>
                                    <p:cond delay="0"/>
                                  </p:stCondLst>
                                  <p:iterate type="lt">
                                    <p:tmAbs val="25"/>
                                  </p:iterate>
                                  <p:childTnLst>
                                    <p:set>
                                      <p:cBhvr>
                                        <p:cTn id="2348" dur="indefinite"/>
                                        <p:tgtEl>
                                          <p:spTgt spid="558">
                                            <p:txEl>
                                              <p:pRg st="9" end="9"/>
                                            </p:txEl>
                                          </p:spTgt>
                                        </p:tgtEl>
                                        <p:attrNameLst>
                                          <p:attrName>style.fontWeight</p:attrName>
                                        </p:attrNameLst>
                                      </p:cBhvr>
                                      <p:to>
                                        <p:strVal val="bold"/>
                                      </p:to>
                                    </p:set>
                                  </p:childTnLst>
                                </p:cTn>
                              </p:par>
                              <p:par>
                                <p:cTn id="2349" nodeType="withEffect" fill="hold" presetClass="emph" presetID="15">
                                  <p:stCondLst>
                                    <p:cond delay="0"/>
                                  </p:stCondLst>
                                  <p:iterate type="lt">
                                    <p:tmAbs val="25"/>
                                  </p:iterate>
                                  <p:childTnLst>
                                    <p:set>
                                      <p:cBhvr>
                                        <p:cTn id="2350" dur="indefinite"/>
                                        <p:tgtEl>
                                          <p:spTgt spid="558">
                                            <p:txEl>
                                              <p:pRg st="10" end="10"/>
                                            </p:txEl>
                                          </p:spTgt>
                                        </p:tgtEl>
                                        <p:attrNameLst>
                                          <p:attrName>style.fontWeight</p:attrName>
                                        </p:attrNameLst>
                                      </p:cBhvr>
                                      <p:to>
                                        <p:strVal val="bold"/>
                                      </p:to>
                                    </p:set>
                                  </p:childTnLst>
                                </p:cTn>
                              </p:par>
                              <p:par>
                                <p:cTn id="2351" nodeType="withEffect" fill="hold" presetClass="emph" presetID="15">
                                  <p:stCondLst>
                                    <p:cond delay="0"/>
                                  </p:stCondLst>
                                  <p:iterate type="lt">
                                    <p:tmAbs val="25"/>
                                  </p:iterate>
                                  <p:childTnLst>
                                    <p:set>
                                      <p:cBhvr>
                                        <p:cTn id="2352" dur="indefinite"/>
                                        <p:tgtEl>
                                          <p:spTgt spid="558">
                                            <p:txEl>
                                              <p:pRg st="11" end="11"/>
                                            </p:txEl>
                                          </p:spTgt>
                                        </p:tgtEl>
                                        <p:attrNameLst>
                                          <p:attrName>style.fontWeight</p:attrName>
                                        </p:attrNameLst>
                                      </p:cBhvr>
                                      <p:to>
                                        <p:strVal val="bol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ubTitle"/>
          </p:nvPr>
        </p:nvSpPr>
        <p:spPr>
          <a:xfrm>
            <a:off x="311760" y="3895920"/>
            <a:ext cx="8520120" cy="792360"/>
          </a:xfrm>
          <a:prstGeom prst="rect">
            <a:avLst/>
          </a:prstGeom>
          <a:noFill/>
          <a:ln w="0">
            <a:noFill/>
          </a:ln>
        </p:spPr>
        <p:txBody>
          <a:bodyPr lIns="91440" rIns="91440" tIns="91440" bIns="91440" anchor="t">
            <a:noAutofit/>
          </a:bodyPr>
          <a:p>
            <a:pPr algn="ctr">
              <a:lnSpc>
                <a:spcPct val="100000"/>
              </a:lnSpc>
              <a:tabLst>
                <a:tab algn="l" pos="0"/>
              </a:tabLst>
            </a:pPr>
            <a:r>
              <a:rPr b="0" lang="en-US" sz="2800" strike="noStrike" u="none">
                <a:solidFill>
                  <a:schemeClr val="dk2"/>
                </a:solidFill>
                <a:uFillTx/>
                <a:latin typeface="Open Sans"/>
                <a:ea typeface="Open Sans"/>
              </a:rPr>
              <a:t>Cloud-Native Trustworthiness and Security</a:t>
            </a:r>
            <a:endParaRPr b="0" lang="en-US" sz="2800" strike="noStrike" u="none">
              <a:solidFill>
                <a:srgbClr val="000000"/>
              </a:solidFill>
              <a:uFillTx/>
              <a:latin typeface="Arial"/>
            </a:endParaRPr>
          </a:p>
          <a:p>
            <a:pPr algn="ctr">
              <a:lnSpc>
                <a:spcPct val="100000"/>
              </a:lnSpc>
              <a:tabLst>
                <a:tab algn="l" pos="0"/>
              </a:tabLst>
            </a:pP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Build &amp; Supply Chain Security</a:t>
            </a:r>
            <a:endParaRPr b="0" lang="en-US" sz="2800" strike="noStrike" u="none">
              <a:solidFill>
                <a:srgbClr val="000000"/>
              </a:solidFill>
              <a:uFillTx/>
              <a:latin typeface="Arial"/>
            </a:endParaRPr>
          </a:p>
        </p:txBody>
      </p:sp>
      <p:sp>
        <p:nvSpPr>
          <p:cNvPr id="561" name="PlaceHolder 2"/>
          <p:cNvSpPr>
            <a:spLocks noGrp="1"/>
          </p:cNvSpPr>
          <p:nvPr>
            <p:ph/>
          </p:nvPr>
        </p:nvSpPr>
        <p:spPr>
          <a:xfrm>
            <a:off x="311760" y="1152360"/>
            <a:ext cx="521676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Use verified base images only - maintain internal list of approved images with versions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Scan all dependencies automatically in CI pipeline for known vulnerabilities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Enforce automated security checks before deployment (linting, CVE scanning, config checks)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Store all artifacts in controlled, internal registries with version tracking</a:t>
            </a:r>
            <a:endParaRPr b="0" lang="en-US" sz="1400" strike="noStrike" u="none">
              <a:solidFill>
                <a:srgbClr val="000000"/>
              </a:solidFill>
              <a:uFillTx/>
              <a:latin typeface="Open Sans"/>
            </a:endParaRPr>
          </a:p>
        </p:txBody>
      </p:sp>
      <p:pic>
        <p:nvPicPr>
          <p:cNvPr id="562" name="Picture 4" descr="A door with keys in the lock&#10;&#10;Description automatically generated"/>
          <p:cNvPicPr/>
          <p:nvPr/>
        </p:nvPicPr>
        <p:blipFill>
          <a:blip r:embed="rId1"/>
          <a:stretch/>
        </p:blipFill>
        <p:spPr>
          <a:xfrm>
            <a:off x="5715360" y="0"/>
            <a:ext cx="3428280" cy="5143320"/>
          </a:xfrm>
          <a:prstGeom prst="rect">
            <a:avLst/>
          </a:prstGeom>
          <a:noFill/>
          <a:ln w="0">
            <a:noFill/>
          </a:ln>
        </p:spPr>
      </p:pic>
    </p:spTree>
  </p:cSld>
  <mc:AlternateContent>
    <mc:Choice Requires="p14">
      <p:transition spd="slow" p14:dur="2000"/>
    </mc:Choice>
    <mc:Fallback>
      <p:transition spd="slow"/>
    </mc:Fallback>
  </mc:AlternateContent>
  <p:timing>
    <p:tnLst>
      <p:par>
        <p:cTn id="2353" dur="indefinite" restart="never" nodeType="tmRoot">
          <p:childTnLst>
            <p:seq>
              <p:cTn id="2354" dur="indefinite" nodeType="mainSeq">
                <p:childTnLst>
                  <p:par>
                    <p:cTn id="2355" fill="hold">
                      <p:stCondLst>
                        <p:cond delay="indefinite"/>
                      </p:stCondLst>
                      <p:childTnLst>
                        <p:par>
                          <p:cTn id="2356" fill="hold">
                            <p:stCondLst>
                              <p:cond delay="0"/>
                            </p:stCondLst>
                            <p:childTnLst>
                              <p:par>
                                <p:cTn id="2357" nodeType="clickEffect" fill="hold" presetClass="entr" presetID="1">
                                  <p:stCondLst>
                                    <p:cond delay="0"/>
                                  </p:stCondLst>
                                  <p:childTnLst>
                                    <p:set>
                                      <p:cBhvr>
                                        <p:cTn id="2358"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2359" fill="hold">
                      <p:stCondLst>
                        <p:cond delay="indefinite"/>
                      </p:stCondLst>
                      <p:childTnLst>
                        <p:par>
                          <p:cTn id="2360" fill="hold">
                            <p:stCondLst>
                              <p:cond delay="0"/>
                            </p:stCondLst>
                            <p:childTnLst>
                              <p:par>
                                <p:cTn id="2361" nodeType="clickEffect" fill="hold" presetClass="entr" presetID="1">
                                  <p:stCondLst>
                                    <p:cond delay="0"/>
                                  </p:stCondLst>
                                  <p:childTnLst>
                                    <p:set>
                                      <p:cBhvr>
                                        <p:cTn id="2362"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2363" fill="hold">
                      <p:stCondLst>
                        <p:cond delay="indefinite"/>
                      </p:stCondLst>
                      <p:childTnLst>
                        <p:par>
                          <p:cTn id="2364" fill="hold">
                            <p:stCondLst>
                              <p:cond delay="0"/>
                            </p:stCondLst>
                            <p:childTnLst>
                              <p:par>
                                <p:cTn id="2365" nodeType="clickEffect" fill="hold" presetClass="entr" presetID="1">
                                  <p:stCondLst>
                                    <p:cond delay="0"/>
                                  </p:stCondLst>
                                  <p:childTnLst>
                                    <p:set>
                                      <p:cBhvr>
                                        <p:cTn id="2366" dur="1" fill="hold">
                                          <p:stCondLst>
                                            <p:cond delay="0"/>
                                          </p:stCondLst>
                                        </p:cTn>
                                        <p:tgtEl>
                                          <p:spTgt spid="561">
                                            <p:txEl>
                                              <p:pRg st="2" end="2"/>
                                            </p:txEl>
                                          </p:spTgt>
                                        </p:tgtEl>
                                        <p:attrNameLst>
                                          <p:attrName>style.visibility</p:attrName>
                                        </p:attrNameLst>
                                      </p:cBhvr>
                                      <p:to>
                                        <p:strVal val="visible"/>
                                      </p:to>
                                    </p:set>
                                  </p:childTnLst>
                                </p:cTn>
                              </p:par>
                            </p:childTnLst>
                          </p:cTn>
                        </p:par>
                      </p:childTnLst>
                    </p:cTn>
                  </p:par>
                  <p:par>
                    <p:cTn id="2367" fill="hold">
                      <p:stCondLst>
                        <p:cond delay="indefinite"/>
                      </p:stCondLst>
                      <p:childTnLst>
                        <p:par>
                          <p:cTn id="2368" fill="hold">
                            <p:stCondLst>
                              <p:cond delay="0"/>
                            </p:stCondLst>
                            <p:childTnLst>
                              <p:par>
                                <p:cTn id="2369" nodeType="clickEffect" fill="hold" presetClass="entr" presetID="1">
                                  <p:stCondLst>
                                    <p:cond delay="0"/>
                                  </p:stCondLst>
                                  <p:childTnLst>
                                    <p:set>
                                      <p:cBhvr>
                                        <p:cTn id="2370"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678480" y="47520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Secure Development</a:t>
            </a:r>
            <a:endParaRPr b="0" lang="en-US" sz="2800" strike="noStrike" u="none">
              <a:solidFill>
                <a:srgbClr val="000000"/>
              </a:solidFill>
              <a:uFillTx/>
              <a:latin typeface="Arial"/>
            </a:endParaRPr>
          </a:p>
        </p:txBody>
      </p:sp>
      <p:sp>
        <p:nvSpPr>
          <p:cNvPr id="564" name="PlaceHolder 2"/>
          <p:cNvSpPr>
            <a:spLocks noGrp="1"/>
          </p:cNvSpPr>
          <p:nvPr>
            <p:ph/>
          </p:nvPr>
        </p:nvSpPr>
        <p:spPr>
          <a:xfrm>
            <a:off x="3678480" y="1182600"/>
            <a:ext cx="5136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Mandatory code reviews with security checklist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Automated security tests in CI/CD pipeline</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Centralized secrets management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No hardcoded credentials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Dependency update strategy</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Regular updates, version pinning</a:t>
            </a:r>
            <a:endParaRPr b="0" lang="en-US" sz="1400" strike="noStrike" u="none">
              <a:solidFill>
                <a:srgbClr val="000000"/>
              </a:solidFill>
              <a:uFillTx/>
              <a:latin typeface="Open Sans"/>
            </a:endParaRPr>
          </a:p>
        </p:txBody>
      </p:sp>
      <p:pic>
        <p:nvPicPr>
          <p:cNvPr id="565" name="Picture 4" descr="A finger pointing at a computer screen&#10;&#10;Description automatically generated"/>
          <p:cNvPicPr/>
          <p:nvPr/>
        </p:nvPicPr>
        <p:blipFill>
          <a:blip r:embed="rId1"/>
          <a:stretch/>
        </p:blipFill>
        <p:spPr>
          <a:xfrm>
            <a:off x="0" y="0"/>
            <a:ext cx="3428640" cy="5143320"/>
          </a:xfrm>
          <a:prstGeom prst="rect">
            <a:avLst/>
          </a:prstGeom>
          <a:noFill/>
          <a:ln w="0">
            <a:noFill/>
          </a:ln>
        </p:spPr>
      </p:pic>
    </p:spTree>
  </p:cSld>
  <mc:AlternateContent>
    <mc:Choice Requires="p14">
      <p:transition spd="slow" p14:dur="2000"/>
    </mc:Choice>
    <mc:Fallback>
      <p:transition spd="slow"/>
    </mc:Fallback>
  </mc:AlternateContent>
  <p:timing>
    <p:tnLst>
      <p:par>
        <p:cTn id="2371" dur="indefinite" restart="never" nodeType="tmRoot">
          <p:childTnLst>
            <p:seq>
              <p:cTn id="2372" dur="indefinite" nodeType="mainSeq">
                <p:childTnLst>
                  <p:par>
                    <p:cTn id="2373" fill="hold">
                      <p:stCondLst>
                        <p:cond delay="indefinite"/>
                      </p:stCondLst>
                      <p:childTnLst>
                        <p:par>
                          <p:cTn id="2374" fill="hold">
                            <p:stCondLst>
                              <p:cond delay="0"/>
                            </p:stCondLst>
                            <p:childTnLst>
                              <p:par>
                                <p:cTn id="2375" nodeType="clickEffect" fill="hold" presetClass="entr" presetID="1">
                                  <p:stCondLst>
                                    <p:cond delay="0"/>
                                  </p:stCondLst>
                                  <p:childTnLst>
                                    <p:set>
                                      <p:cBhvr>
                                        <p:cTn id="237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2377" fill="hold">
                      <p:stCondLst>
                        <p:cond delay="indefinite"/>
                      </p:stCondLst>
                      <p:childTnLst>
                        <p:par>
                          <p:cTn id="2378" fill="hold">
                            <p:stCondLst>
                              <p:cond delay="0"/>
                            </p:stCondLst>
                            <p:childTnLst>
                              <p:par>
                                <p:cTn id="2379" nodeType="clickEffect" fill="hold" presetClass="entr" presetID="1">
                                  <p:stCondLst>
                                    <p:cond delay="0"/>
                                  </p:stCondLst>
                                  <p:childTnLst>
                                    <p:set>
                                      <p:cBhvr>
                                        <p:cTn id="2380" dur="1" fill="hold">
                                          <p:stCondLst>
                                            <p:cond delay="0"/>
                                          </p:stCondLst>
                                        </p:cTn>
                                        <p:tgtEl>
                                          <p:spTgt spid="564">
                                            <p:txEl>
                                              <p:pRg st="1" end="1"/>
                                            </p:txEl>
                                          </p:spTgt>
                                        </p:tgtEl>
                                        <p:attrNameLst>
                                          <p:attrName>style.visibility</p:attrName>
                                        </p:attrNameLst>
                                      </p:cBhvr>
                                      <p:to>
                                        <p:strVal val="visible"/>
                                      </p:to>
                                    </p:set>
                                  </p:childTnLst>
                                </p:cTn>
                              </p:par>
                            </p:childTnLst>
                          </p:cTn>
                        </p:par>
                      </p:childTnLst>
                    </p:cTn>
                  </p:par>
                  <p:par>
                    <p:cTn id="2381" fill="hold">
                      <p:stCondLst>
                        <p:cond delay="indefinite"/>
                      </p:stCondLst>
                      <p:childTnLst>
                        <p:par>
                          <p:cTn id="2382" fill="hold">
                            <p:stCondLst>
                              <p:cond delay="0"/>
                            </p:stCondLst>
                            <p:childTnLst>
                              <p:par>
                                <p:cTn id="2383" nodeType="clickEffect" fill="hold" presetClass="entr" presetID="1">
                                  <p:stCondLst>
                                    <p:cond delay="0"/>
                                  </p:stCondLst>
                                  <p:childTnLst>
                                    <p:set>
                                      <p:cBhvr>
                                        <p:cTn id="2384"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par>
                    <p:cTn id="2385" fill="hold">
                      <p:stCondLst>
                        <p:cond delay="indefinite"/>
                      </p:stCondLst>
                      <p:childTnLst>
                        <p:par>
                          <p:cTn id="2386" fill="hold">
                            <p:stCondLst>
                              <p:cond delay="0"/>
                            </p:stCondLst>
                            <p:childTnLst>
                              <p:par>
                                <p:cTn id="2387" nodeType="clickEffect" fill="hold" presetClass="entr" presetID="1">
                                  <p:stCondLst>
                                    <p:cond delay="0"/>
                                  </p:stCondLst>
                                  <p:childTnLst>
                                    <p:set>
                                      <p:cBhvr>
                                        <p:cTn id="2388"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2389" fill="hold">
                      <p:stCondLst>
                        <p:cond delay="indefinite"/>
                      </p:stCondLst>
                      <p:childTnLst>
                        <p:par>
                          <p:cTn id="2390" fill="hold">
                            <p:stCondLst>
                              <p:cond delay="0"/>
                            </p:stCondLst>
                            <p:childTnLst>
                              <p:par>
                                <p:cTn id="2391" nodeType="clickEffect" fill="hold" presetClass="entr" presetID="1">
                                  <p:stCondLst>
                                    <p:cond delay="0"/>
                                  </p:stCondLst>
                                  <p:childTnLst>
                                    <p:set>
                                      <p:cBhvr>
                                        <p:cTn id="2392" dur="1" fill="hold">
                                          <p:stCondLst>
                                            <p:cond delay="0"/>
                                          </p:stCondLst>
                                        </p:cTn>
                                        <p:tgtEl>
                                          <p:spTgt spid="564">
                                            <p:txEl>
                                              <p:pRg st="4" end="4"/>
                                            </p:txEl>
                                          </p:spTgt>
                                        </p:tgtEl>
                                        <p:attrNameLst>
                                          <p:attrName>style.visibility</p:attrName>
                                        </p:attrNameLst>
                                      </p:cBhvr>
                                      <p:to>
                                        <p:strVal val="visible"/>
                                      </p:to>
                                    </p:set>
                                  </p:childTnLst>
                                </p:cTn>
                              </p:par>
                            </p:childTnLst>
                          </p:cTn>
                        </p:par>
                      </p:childTnLst>
                    </p:cTn>
                  </p:par>
                  <p:par>
                    <p:cTn id="2393" fill="hold">
                      <p:stCondLst>
                        <p:cond delay="indefinite"/>
                      </p:stCondLst>
                      <p:childTnLst>
                        <p:par>
                          <p:cTn id="2394" fill="hold">
                            <p:stCondLst>
                              <p:cond delay="0"/>
                            </p:stCondLst>
                            <p:childTnLst>
                              <p:par>
                                <p:cTn id="2395" nodeType="clickEffect" fill="hold" presetClass="entr" presetID="1">
                                  <p:stCondLst>
                                    <p:cond delay="0"/>
                                  </p:stCondLst>
                                  <p:childTnLst>
                                    <p:set>
                                      <p:cBhvr>
                                        <p:cTn id="2396" dur="1" fill="hold">
                                          <p:stCondLst>
                                            <p:cond delay="0"/>
                                          </p:stCondLst>
                                        </p:cTn>
                                        <p:tgtEl>
                                          <p:spTgt spid="56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Container Security</a:t>
            </a:r>
            <a:endParaRPr b="0" lang="en-US" sz="2800" strike="noStrike" u="none">
              <a:solidFill>
                <a:srgbClr val="000000"/>
              </a:solidFill>
              <a:uFillTx/>
              <a:latin typeface="Arial"/>
            </a:endParaRPr>
          </a:p>
        </p:txBody>
      </p:sp>
      <p:sp>
        <p:nvSpPr>
          <p:cNvPr id="567"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Container Build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Multi-stage builds to minimize attack surface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Base image from trusted registries only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Explicit image versions, no 'latest' tags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Minimal base images</a:t>
            </a:r>
            <a:endParaRPr b="0" lang="en-US" sz="1400" strike="noStrike" u="none">
              <a:solidFill>
                <a:srgbClr val="000000"/>
              </a:solidFill>
              <a:uFillTx/>
              <a:latin typeface="Open Sans"/>
            </a:endParaRPr>
          </a:p>
        </p:txBody>
      </p:sp>
      <p:sp>
        <p:nvSpPr>
          <p:cNvPr id="568"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Runtime Security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Non-root container execution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Read-only root filesystem</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Drop all capabilities by default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limits enforced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No privileged containers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397" dur="indefinite" restart="never" nodeType="tmRoot">
          <p:childTnLst>
            <p:seq>
              <p:cTn id="2398" dur="indefinite" nodeType="mainSeq">
                <p:childTnLst>
                  <p:par>
                    <p:cTn id="2399" fill="hold">
                      <p:stCondLst>
                        <p:cond delay="indefinite"/>
                      </p:stCondLst>
                      <p:childTnLst>
                        <p:par>
                          <p:cTn id="2400" fill="hold">
                            <p:stCondLst>
                              <p:cond delay="0"/>
                            </p:stCondLst>
                            <p:childTnLst>
                              <p:par>
                                <p:cTn id="2401" nodeType="clickEffect" fill="hold" presetClass="entr" presetID="1">
                                  <p:stCondLst>
                                    <p:cond delay="0"/>
                                  </p:stCondLst>
                                  <p:childTnLst>
                                    <p:set>
                                      <p:cBhvr>
                                        <p:cTn id="2402" dur="1" fill="hold">
                                          <p:stCondLst>
                                            <p:cond delay="0"/>
                                          </p:stCondLst>
                                        </p:cTn>
                                        <p:tgtEl>
                                          <p:spTgt spid="567">
                                            <p:txEl>
                                              <p:pRg st="1" end="1"/>
                                            </p:txEl>
                                          </p:spTgt>
                                        </p:tgtEl>
                                        <p:attrNameLst>
                                          <p:attrName>style.visibility</p:attrName>
                                        </p:attrNameLst>
                                      </p:cBhvr>
                                      <p:to>
                                        <p:strVal val="visible"/>
                                      </p:to>
                                    </p:set>
                                  </p:childTnLst>
                                </p:cTn>
                              </p:par>
                            </p:childTnLst>
                          </p:cTn>
                        </p:par>
                      </p:childTnLst>
                    </p:cTn>
                  </p:par>
                  <p:par>
                    <p:cTn id="2403" fill="hold">
                      <p:stCondLst>
                        <p:cond delay="indefinite"/>
                      </p:stCondLst>
                      <p:childTnLst>
                        <p:par>
                          <p:cTn id="2404" fill="hold">
                            <p:stCondLst>
                              <p:cond delay="0"/>
                            </p:stCondLst>
                            <p:childTnLst>
                              <p:par>
                                <p:cTn id="2405" nodeType="clickEffect" fill="hold" presetClass="entr" presetID="1">
                                  <p:stCondLst>
                                    <p:cond delay="0"/>
                                  </p:stCondLst>
                                  <p:childTnLst>
                                    <p:set>
                                      <p:cBhvr>
                                        <p:cTn id="2406"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2407" fill="hold">
                      <p:stCondLst>
                        <p:cond delay="indefinite"/>
                      </p:stCondLst>
                      <p:childTnLst>
                        <p:par>
                          <p:cTn id="2408" fill="hold">
                            <p:stCondLst>
                              <p:cond delay="0"/>
                            </p:stCondLst>
                            <p:childTnLst>
                              <p:par>
                                <p:cTn id="2409" nodeType="clickEffect" fill="hold" presetClass="entr" presetID="1">
                                  <p:stCondLst>
                                    <p:cond delay="0"/>
                                  </p:stCondLst>
                                  <p:childTnLst>
                                    <p:set>
                                      <p:cBhvr>
                                        <p:cTn id="2410"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par>
                    <p:cTn id="2411" fill="hold">
                      <p:stCondLst>
                        <p:cond delay="indefinite"/>
                      </p:stCondLst>
                      <p:childTnLst>
                        <p:par>
                          <p:cTn id="2412" fill="hold">
                            <p:stCondLst>
                              <p:cond delay="0"/>
                            </p:stCondLst>
                            <p:childTnLst>
                              <p:par>
                                <p:cTn id="2413" nodeType="clickEffect" fill="hold" presetClass="entr" presetID="1">
                                  <p:stCondLst>
                                    <p:cond delay="0"/>
                                  </p:stCondLst>
                                  <p:childTnLst>
                                    <p:set>
                                      <p:cBhvr>
                                        <p:cTn id="24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par>
                    <p:cTn id="2415" fill="hold">
                      <p:stCondLst>
                        <p:cond delay="indefinite"/>
                      </p:stCondLst>
                      <p:childTnLst>
                        <p:par>
                          <p:cTn id="2416" fill="hold">
                            <p:stCondLst>
                              <p:cond delay="0"/>
                            </p:stCondLst>
                            <p:childTnLst>
                              <p:par>
                                <p:cTn id="2417" nodeType="clickEffect" fill="hold" presetClass="entr" presetID="1">
                                  <p:stCondLst>
                                    <p:cond delay="0"/>
                                  </p:stCondLst>
                                  <p:childTnLst>
                                    <p:set>
                                      <p:cBhvr>
                                        <p:cTn id="2418" dur="1" fill="hold">
                                          <p:stCondLst>
                                            <p:cond delay="0"/>
                                          </p:stCondLst>
                                        </p:cTn>
                                        <p:tgtEl>
                                          <p:spTgt spid="568">
                                            <p:txEl>
                                              <p:pRg st="1" end="1"/>
                                            </p:txEl>
                                          </p:spTgt>
                                        </p:tgtEl>
                                        <p:attrNameLst>
                                          <p:attrName>style.visibility</p:attrName>
                                        </p:attrNameLst>
                                      </p:cBhvr>
                                      <p:to>
                                        <p:strVal val="visible"/>
                                      </p:to>
                                    </p:set>
                                  </p:childTnLst>
                                </p:cTn>
                              </p:par>
                            </p:childTnLst>
                          </p:cTn>
                        </p:par>
                      </p:childTnLst>
                    </p:cTn>
                  </p:par>
                  <p:par>
                    <p:cTn id="2419" fill="hold">
                      <p:stCondLst>
                        <p:cond delay="indefinite"/>
                      </p:stCondLst>
                      <p:childTnLst>
                        <p:par>
                          <p:cTn id="2420" fill="hold">
                            <p:stCondLst>
                              <p:cond delay="0"/>
                            </p:stCondLst>
                            <p:childTnLst>
                              <p:par>
                                <p:cTn id="2421" nodeType="clickEffect" fill="hold" presetClass="entr" presetID="1">
                                  <p:stCondLst>
                                    <p:cond delay="0"/>
                                  </p:stCondLst>
                                  <p:childTnLst>
                                    <p:set>
                                      <p:cBhvr>
                                        <p:cTn id="2422"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2423" fill="hold">
                      <p:stCondLst>
                        <p:cond delay="indefinite"/>
                      </p:stCondLst>
                      <p:childTnLst>
                        <p:par>
                          <p:cTn id="2424" fill="hold">
                            <p:stCondLst>
                              <p:cond delay="0"/>
                            </p:stCondLst>
                            <p:childTnLst>
                              <p:par>
                                <p:cTn id="2425" nodeType="clickEffect" fill="hold" presetClass="entr" presetID="1">
                                  <p:stCondLst>
                                    <p:cond delay="0"/>
                                  </p:stCondLst>
                                  <p:childTnLst>
                                    <p:set>
                                      <p:cBhvr>
                                        <p:cTn id="2426"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2427" fill="hold">
                      <p:stCondLst>
                        <p:cond delay="indefinite"/>
                      </p:stCondLst>
                      <p:childTnLst>
                        <p:par>
                          <p:cTn id="2428" fill="hold">
                            <p:stCondLst>
                              <p:cond delay="0"/>
                            </p:stCondLst>
                            <p:childTnLst>
                              <p:par>
                                <p:cTn id="2429" nodeType="clickEffect" fill="hold" presetClass="entr" presetID="1">
                                  <p:stCondLst>
                                    <p:cond delay="0"/>
                                  </p:stCondLst>
                                  <p:childTnLst>
                                    <p:set>
                                      <p:cBhvr>
                                        <p:cTn id="2430"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2431" fill="hold">
                      <p:stCondLst>
                        <p:cond delay="indefinite"/>
                      </p:stCondLst>
                      <p:childTnLst>
                        <p:par>
                          <p:cTn id="2432" fill="hold">
                            <p:stCondLst>
                              <p:cond delay="0"/>
                            </p:stCondLst>
                            <p:childTnLst>
                              <p:par>
                                <p:cTn id="2433" nodeType="clickEffect" fill="hold" presetClass="entr" presetID="1">
                                  <p:stCondLst>
                                    <p:cond delay="0"/>
                                  </p:stCondLst>
                                  <p:childTnLst>
                                    <p:set>
                                      <p:cBhvr>
                                        <p:cTn id="2434"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Security</a:t>
            </a:r>
            <a:endParaRPr b="0" lang="en-US" sz="2800" strike="noStrike" u="none">
              <a:solidFill>
                <a:srgbClr val="000000"/>
              </a:solidFill>
              <a:uFillTx/>
              <a:latin typeface="Arial"/>
            </a:endParaRPr>
          </a:p>
        </p:txBody>
      </p:sp>
      <p:sp>
        <p:nvSpPr>
          <p:cNvPr id="570"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Network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policies for all namespaces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Egress traffic control</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 mesh for encryption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DNS policies and filtering</a:t>
            </a:r>
            <a:endParaRPr b="0" lang="en-US" sz="1400" strike="noStrike" u="none">
              <a:solidFill>
                <a:srgbClr val="000000"/>
              </a:solidFill>
              <a:uFillTx/>
              <a:latin typeface="Open Sans"/>
            </a:endParaRPr>
          </a:p>
        </p:txBody>
      </p:sp>
      <p:sp>
        <p:nvSpPr>
          <p:cNvPr id="571"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Access Control</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RBAC with minimal permissions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Time-bound credentials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External identity providers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Regular access reviews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435" dur="indefinite" restart="never" nodeType="tmRoot">
          <p:childTnLst>
            <p:seq>
              <p:cTn id="2436" dur="indefinite" nodeType="mainSeq">
                <p:childTnLst>
                  <p:par>
                    <p:cTn id="2437" fill="hold">
                      <p:stCondLst>
                        <p:cond delay="indefinite"/>
                      </p:stCondLst>
                      <p:childTnLst>
                        <p:par>
                          <p:cTn id="2438" fill="hold">
                            <p:stCondLst>
                              <p:cond delay="0"/>
                            </p:stCondLst>
                            <p:childTnLst>
                              <p:par>
                                <p:cTn id="2439" nodeType="clickEffect" fill="hold" presetClass="entr" presetID="1">
                                  <p:stCondLst>
                                    <p:cond delay="0"/>
                                  </p:stCondLst>
                                  <p:childTnLst>
                                    <p:set>
                                      <p:cBhvr>
                                        <p:cTn id="2440" dur="1" fill="hold">
                                          <p:stCondLst>
                                            <p:cond delay="0"/>
                                          </p:stCondLst>
                                        </p:cTn>
                                        <p:tgtEl>
                                          <p:spTgt spid="570">
                                            <p:txEl>
                                              <p:pRg st="1" end="1"/>
                                            </p:txEl>
                                          </p:spTgt>
                                        </p:tgtEl>
                                        <p:attrNameLst>
                                          <p:attrName>style.visibility</p:attrName>
                                        </p:attrNameLst>
                                      </p:cBhvr>
                                      <p:to>
                                        <p:strVal val="visible"/>
                                      </p:to>
                                    </p:set>
                                  </p:childTnLst>
                                </p:cTn>
                              </p:par>
                            </p:childTnLst>
                          </p:cTn>
                        </p:par>
                      </p:childTnLst>
                    </p:cTn>
                  </p:par>
                  <p:par>
                    <p:cTn id="2441" fill="hold">
                      <p:stCondLst>
                        <p:cond delay="indefinite"/>
                      </p:stCondLst>
                      <p:childTnLst>
                        <p:par>
                          <p:cTn id="2442" fill="hold">
                            <p:stCondLst>
                              <p:cond delay="0"/>
                            </p:stCondLst>
                            <p:childTnLst>
                              <p:par>
                                <p:cTn id="2443" nodeType="clickEffect" fill="hold" presetClass="entr" presetID="1">
                                  <p:stCondLst>
                                    <p:cond delay="0"/>
                                  </p:stCondLst>
                                  <p:childTnLst>
                                    <p:set>
                                      <p:cBhvr>
                                        <p:cTn id="2444"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2445" fill="hold">
                      <p:stCondLst>
                        <p:cond delay="indefinite"/>
                      </p:stCondLst>
                      <p:childTnLst>
                        <p:par>
                          <p:cTn id="2446" fill="hold">
                            <p:stCondLst>
                              <p:cond delay="0"/>
                            </p:stCondLst>
                            <p:childTnLst>
                              <p:par>
                                <p:cTn id="2447" nodeType="clickEffect" fill="hold" presetClass="entr" presetID="1">
                                  <p:stCondLst>
                                    <p:cond delay="0"/>
                                  </p:stCondLst>
                                  <p:childTnLst>
                                    <p:set>
                                      <p:cBhvr>
                                        <p:cTn id="2448"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2449" fill="hold">
                      <p:stCondLst>
                        <p:cond delay="indefinite"/>
                      </p:stCondLst>
                      <p:childTnLst>
                        <p:par>
                          <p:cTn id="2450" fill="hold">
                            <p:stCondLst>
                              <p:cond delay="0"/>
                            </p:stCondLst>
                            <p:childTnLst>
                              <p:par>
                                <p:cTn id="2451" nodeType="clickEffect" fill="hold" presetClass="entr" presetID="1">
                                  <p:stCondLst>
                                    <p:cond delay="0"/>
                                  </p:stCondLst>
                                  <p:childTnLst>
                                    <p:set>
                                      <p:cBhvr>
                                        <p:cTn id="2452" dur="1" fill="hold">
                                          <p:stCondLst>
                                            <p:cond delay="0"/>
                                          </p:stCondLst>
                                        </p:cTn>
                                        <p:tgtEl>
                                          <p:spTgt spid="570">
                                            <p:txEl>
                                              <p:pRg st="4" end="4"/>
                                            </p:txEl>
                                          </p:spTgt>
                                        </p:tgtEl>
                                        <p:attrNameLst>
                                          <p:attrName>style.visibility</p:attrName>
                                        </p:attrNameLst>
                                      </p:cBhvr>
                                      <p:to>
                                        <p:strVal val="visible"/>
                                      </p:to>
                                    </p:set>
                                  </p:childTnLst>
                                </p:cTn>
                              </p:par>
                            </p:childTnLst>
                          </p:cTn>
                        </p:par>
                      </p:childTnLst>
                    </p:cTn>
                  </p:par>
                  <p:par>
                    <p:cTn id="2453" fill="hold">
                      <p:stCondLst>
                        <p:cond delay="indefinite"/>
                      </p:stCondLst>
                      <p:childTnLst>
                        <p:par>
                          <p:cTn id="2454" fill="hold">
                            <p:stCondLst>
                              <p:cond delay="0"/>
                            </p:stCondLst>
                            <p:childTnLst>
                              <p:par>
                                <p:cTn id="2455" nodeType="clickEffect" fill="hold" presetClass="entr" presetID="1">
                                  <p:stCondLst>
                                    <p:cond delay="0"/>
                                  </p:stCondLst>
                                  <p:childTnLst>
                                    <p:set>
                                      <p:cBhvr>
                                        <p:cTn id="2456"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2457" fill="hold">
                      <p:stCondLst>
                        <p:cond delay="indefinite"/>
                      </p:stCondLst>
                      <p:childTnLst>
                        <p:par>
                          <p:cTn id="2458" fill="hold">
                            <p:stCondLst>
                              <p:cond delay="0"/>
                            </p:stCondLst>
                            <p:childTnLst>
                              <p:par>
                                <p:cTn id="2459" nodeType="clickEffect" fill="hold" presetClass="entr" presetID="1">
                                  <p:stCondLst>
                                    <p:cond delay="0"/>
                                  </p:stCondLst>
                                  <p:childTnLst>
                                    <p:set>
                                      <p:cBhvr>
                                        <p:cTn id="246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2461" fill="hold">
                      <p:stCondLst>
                        <p:cond delay="indefinite"/>
                      </p:stCondLst>
                      <p:childTnLst>
                        <p:par>
                          <p:cTn id="2462" fill="hold">
                            <p:stCondLst>
                              <p:cond delay="0"/>
                            </p:stCondLst>
                            <p:childTnLst>
                              <p:par>
                                <p:cTn id="2463" nodeType="clickEffect" fill="hold" presetClass="entr" presetID="1">
                                  <p:stCondLst>
                                    <p:cond delay="0"/>
                                  </p:stCondLst>
                                  <p:childTnLst>
                                    <p:set>
                                      <p:cBhvr>
                                        <p:cTn id="246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2465" fill="hold">
                      <p:stCondLst>
                        <p:cond delay="indefinite"/>
                      </p:stCondLst>
                      <p:childTnLst>
                        <p:par>
                          <p:cTn id="2466" fill="hold">
                            <p:stCondLst>
                              <p:cond delay="0"/>
                            </p:stCondLst>
                            <p:childTnLst>
                              <p:par>
                                <p:cTn id="2467" nodeType="clickEffect" fill="hold" presetClass="entr" presetID="1">
                                  <p:stCondLst>
                                    <p:cond delay="0"/>
                                  </p:stCondLst>
                                  <p:childTnLst>
                                    <p:set>
                                      <p:cBhvr>
                                        <p:cTn id="246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Runtime Protection</a:t>
            </a:r>
            <a:endParaRPr b="0" lang="en-US" sz="2800" strike="noStrike" u="none">
              <a:solidFill>
                <a:srgbClr val="000000"/>
              </a:solidFill>
              <a:uFillTx/>
              <a:latin typeface="Arial"/>
            </a:endParaRPr>
          </a:p>
        </p:txBody>
      </p:sp>
      <p:sp>
        <p:nvSpPr>
          <p:cNvPr id="573"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Workload Isolation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Pod security standards enforcement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Runtime vulnerability scanning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Behavioral analysis and anomaly detection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quotas and limits</a:t>
            </a:r>
            <a:endParaRPr b="0" lang="en-US" sz="1400" strike="noStrike" u="none">
              <a:solidFill>
                <a:srgbClr val="000000"/>
              </a:solidFill>
              <a:uFillTx/>
              <a:latin typeface="Open Sans"/>
            </a:endParaRPr>
          </a:p>
        </p:txBody>
      </p:sp>
      <p:sp>
        <p:nvSpPr>
          <p:cNvPr id="574"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Monitoring and Response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Centralized logging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Audit logging enabled</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incident response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Regular security assessments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469" dur="indefinite" restart="never" nodeType="tmRoot">
          <p:childTnLst>
            <p:seq>
              <p:cTn id="2470" dur="indefinite" nodeType="mainSeq">
                <p:childTnLst>
                  <p:par>
                    <p:cTn id="2471" fill="hold">
                      <p:stCondLst>
                        <p:cond delay="indefinite"/>
                      </p:stCondLst>
                      <p:childTnLst>
                        <p:par>
                          <p:cTn id="2472" fill="hold">
                            <p:stCondLst>
                              <p:cond delay="0"/>
                            </p:stCondLst>
                            <p:childTnLst>
                              <p:par>
                                <p:cTn id="2473" nodeType="clickEffect" fill="hold" presetClass="entr" presetID="1">
                                  <p:stCondLst>
                                    <p:cond delay="0"/>
                                  </p:stCondLst>
                                  <p:childTnLst>
                                    <p:set>
                                      <p:cBhvr>
                                        <p:cTn id="2474"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2475" fill="hold">
                      <p:stCondLst>
                        <p:cond delay="indefinite"/>
                      </p:stCondLst>
                      <p:childTnLst>
                        <p:par>
                          <p:cTn id="2476" fill="hold">
                            <p:stCondLst>
                              <p:cond delay="0"/>
                            </p:stCondLst>
                            <p:childTnLst>
                              <p:par>
                                <p:cTn id="2477" nodeType="clickEffect" fill="hold" presetClass="entr" presetID="1">
                                  <p:stCondLst>
                                    <p:cond delay="0"/>
                                  </p:stCondLst>
                                  <p:childTnLst>
                                    <p:set>
                                      <p:cBhvr>
                                        <p:cTn id="2478"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2479" fill="hold">
                      <p:stCondLst>
                        <p:cond delay="indefinite"/>
                      </p:stCondLst>
                      <p:childTnLst>
                        <p:par>
                          <p:cTn id="2480" fill="hold">
                            <p:stCondLst>
                              <p:cond delay="0"/>
                            </p:stCondLst>
                            <p:childTnLst>
                              <p:par>
                                <p:cTn id="2481" nodeType="clickEffect" fill="hold" presetClass="entr" presetID="1">
                                  <p:stCondLst>
                                    <p:cond delay="0"/>
                                  </p:stCondLst>
                                  <p:childTnLst>
                                    <p:set>
                                      <p:cBhvr>
                                        <p:cTn id="2482"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2483" fill="hold">
                      <p:stCondLst>
                        <p:cond delay="indefinite"/>
                      </p:stCondLst>
                      <p:childTnLst>
                        <p:par>
                          <p:cTn id="2484" fill="hold">
                            <p:stCondLst>
                              <p:cond delay="0"/>
                            </p:stCondLst>
                            <p:childTnLst>
                              <p:par>
                                <p:cTn id="2485" nodeType="clickEffect" fill="hold" presetClass="entr" presetID="1">
                                  <p:stCondLst>
                                    <p:cond delay="0"/>
                                  </p:stCondLst>
                                  <p:childTnLst>
                                    <p:set>
                                      <p:cBhvr>
                                        <p:cTn id="2486"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487" fill="hold">
                      <p:stCondLst>
                        <p:cond delay="indefinite"/>
                      </p:stCondLst>
                      <p:childTnLst>
                        <p:par>
                          <p:cTn id="2488" fill="hold">
                            <p:stCondLst>
                              <p:cond delay="0"/>
                            </p:stCondLst>
                            <p:childTnLst>
                              <p:par>
                                <p:cTn id="2489" nodeType="clickEffect" fill="hold" presetClass="entr" presetID="1">
                                  <p:stCondLst>
                                    <p:cond delay="0"/>
                                  </p:stCondLst>
                                  <p:childTnLst>
                                    <p:set>
                                      <p:cBhvr>
                                        <p:cTn id="2490" dur="1" fill="hold">
                                          <p:stCondLst>
                                            <p:cond delay="0"/>
                                          </p:stCondLst>
                                        </p:cTn>
                                        <p:tgtEl>
                                          <p:spTgt spid="574">
                                            <p:txEl>
                                              <p:pRg st="1" end="1"/>
                                            </p:txEl>
                                          </p:spTgt>
                                        </p:tgtEl>
                                        <p:attrNameLst>
                                          <p:attrName>style.visibility</p:attrName>
                                        </p:attrNameLst>
                                      </p:cBhvr>
                                      <p:to>
                                        <p:strVal val="visible"/>
                                      </p:to>
                                    </p:set>
                                  </p:childTnLst>
                                </p:cTn>
                              </p:par>
                            </p:childTnLst>
                          </p:cTn>
                        </p:par>
                      </p:childTnLst>
                    </p:cTn>
                  </p:par>
                  <p:par>
                    <p:cTn id="2491" fill="hold">
                      <p:stCondLst>
                        <p:cond delay="indefinite"/>
                      </p:stCondLst>
                      <p:childTnLst>
                        <p:par>
                          <p:cTn id="2492" fill="hold">
                            <p:stCondLst>
                              <p:cond delay="0"/>
                            </p:stCondLst>
                            <p:childTnLst>
                              <p:par>
                                <p:cTn id="2493" nodeType="clickEffect" fill="hold" presetClass="entr" presetID="1">
                                  <p:stCondLst>
                                    <p:cond delay="0"/>
                                  </p:stCondLst>
                                  <p:childTnLst>
                                    <p:set>
                                      <p:cBhvr>
                                        <p:cTn id="2494" dur="1" fill="hold">
                                          <p:stCondLst>
                                            <p:cond delay="0"/>
                                          </p:stCondLst>
                                        </p:cTn>
                                        <p:tgtEl>
                                          <p:spTgt spid="574">
                                            <p:txEl>
                                              <p:pRg st="2" end="2"/>
                                            </p:txEl>
                                          </p:spTgt>
                                        </p:tgtEl>
                                        <p:attrNameLst>
                                          <p:attrName>style.visibility</p:attrName>
                                        </p:attrNameLst>
                                      </p:cBhvr>
                                      <p:to>
                                        <p:strVal val="visible"/>
                                      </p:to>
                                    </p:set>
                                  </p:childTnLst>
                                </p:cTn>
                              </p:par>
                            </p:childTnLst>
                          </p:cTn>
                        </p:par>
                      </p:childTnLst>
                    </p:cTn>
                  </p:par>
                  <p:par>
                    <p:cTn id="2495" fill="hold">
                      <p:stCondLst>
                        <p:cond delay="indefinite"/>
                      </p:stCondLst>
                      <p:childTnLst>
                        <p:par>
                          <p:cTn id="2496" fill="hold">
                            <p:stCondLst>
                              <p:cond delay="0"/>
                            </p:stCondLst>
                            <p:childTnLst>
                              <p:par>
                                <p:cTn id="2497" nodeType="clickEffect" fill="hold" presetClass="entr" presetID="1">
                                  <p:stCondLst>
                                    <p:cond delay="0"/>
                                  </p:stCondLst>
                                  <p:childTnLst>
                                    <p:set>
                                      <p:cBhvr>
                                        <p:cTn id="2498" dur="1" fill="hold">
                                          <p:stCondLst>
                                            <p:cond delay="0"/>
                                          </p:stCondLst>
                                        </p:cTn>
                                        <p:tgtEl>
                                          <p:spTgt spid="574">
                                            <p:txEl>
                                              <p:pRg st="3" end="3"/>
                                            </p:txEl>
                                          </p:spTgt>
                                        </p:tgtEl>
                                        <p:attrNameLst>
                                          <p:attrName>style.visibility</p:attrName>
                                        </p:attrNameLst>
                                      </p:cBhvr>
                                      <p:to>
                                        <p:strVal val="visible"/>
                                      </p:to>
                                    </p:set>
                                  </p:childTnLst>
                                </p:cTn>
                              </p:par>
                            </p:childTnLst>
                          </p:cTn>
                        </p:par>
                      </p:childTnLst>
                    </p:cTn>
                  </p:par>
                  <p:par>
                    <p:cTn id="2499" fill="hold">
                      <p:stCondLst>
                        <p:cond delay="indefinite"/>
                      </p:stCondLst>
                      <p:childTnLst>
                        <p:par>
                          <p:cTn id="2500" fill="hold">
                            <p:stCondLst>
                              <p:cond delay="0"/>
                            </p:stCondLst>
                            <p:childTnLst>
                              <p:par>
                                <p:cTn id="2501" nodeType="clickEffect" fill="hold" presetClass="entr" presetID="1">
                                  <p:stCondLst>
                                    <p:cond delay="0"/>
                                  </p:stCondLst>
                                  <p:childTnLst>
                                    <p:set>
                                      <p:cBhvr>
                                        <p:cTn id="2502" dur="1" fill="hold">
                                          <p:stCondLst>
                                            <p:cond delay="0"/>
                                          </p:stCondLst>
                                        </p:cTn>
                                        <p:tgtEl>
                                          <p:spTgt spid="57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Essential FOSS Security Tools</a:t>
            </a:r>
            <a:endParaRPr b="0" lang="en-US" sz="2800" strike="noStrike" u="none">
              <a:solidFill>
                <a:srgbClr val="000000"/>
              </a:solidFill>
              <a:uFillTx/>
              <a:latin typeface="Arial"/>
            </a:endParaRPr>
          </a:p>
        </p:txBody>
      </p:sp>
      <p:sp>
        <p:nvSpPr>
          <p:cNvPr id="576"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Build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Reproducible builds: Buildkit, Kaniko</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Image scanning: Trivy, Grype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SBOM generation: Syft, Cyclonedx</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Signing: Cosign, Notary</a:t>
            </a:r>
            <a:endParaRPr b="0" lang="en-US" sz="1400" strike="noStrike" u="none">
              <a:solidFill>
                <a:srgbClr val="000000"/>
              </a:solidFill>
              <a:uFillTx/>
              <a:latin typeface="Open Sans"/>
            </a:endParaRPr>
          </a:p>
        </p:txBody>
      </p:sp>
      <p:sp>
        <p:nvSpPr>
          <p:cNvPr id="57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Runtime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Container runtime: crun, containerd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policies: Cilium, Calico</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Runtime protection: Falco, Tracee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Policy enforcement: OPA, Kyverno</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503" dur="indefinite" restart="never" nodeType="tmRoot">
          <p:childTnLst>
            <p:seq>
              <p:cTn id="2504" dur="indefinite" nodeType="mainSeq">
                <p:childTnLst>
                  <p:par>
                    <p:cTn id="2505" fill="hold">
                      <p:stCondLst>
                        <p:cond delay="indefinite"/>
                      </p:stCondLst>
                      <p:childTnLst>
                        <p:par>
                          <p:cTn id="2506" fill="hold">
                            <p:stCondLst>
                              <p:cond delay="0"/>
                            </p:stCondLst>
                            <p:childTnLst>
                              <p:par>
                                <p:cTn id="2507" nodeType="clickEffect" fill="hold" presetClass="entr" presetID="1">
                                  <p:stCondLst>
                                    <p:cond delay="0"/>
                                  </p:stCondLst>
                                  <p:childTnLst>
                                    <p:set>
                                      <p:cBhvr>
                                        <p:cTn id="2508"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2509" fill="hold">
                      <p:stCondLst>
                        <p:cond delay="indefinite"/>
                      </p:stCondLst>
                      <p:childTnLst>
                        <p:par>
                          <p:cTn id="2510" fill="hold">
                            <p:stCondLst>
                              <p:cond delay="0"/>
                            </p:stCondLst>
                            <p:childTnLst>
                              <p:par>
                                <p:cTn id="2511" nodeType="clickEffect" fill="hold" presetClass="entr" presetID="1">
                                  <p:stCondLst>
                                    <p:cond delay="0"/>
                                  </p:stCondLst>
                                  <p:childTnLst>
                                    <p:set>
                                      <p:cBhvr>
                                        <p:cTn id="2512"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2513" fill="hold">
                      <p:stCondLst>
                        <p:cond delay="indefinite"/>
                      </p:stCondLst>
                      <p:childTnLst>
                        <p:par>
                          <p:cTn id="2514" fill="hold">
                            <p:stCondLst>
                              <p:cond delay="0"/>
                            </p:stCondLst>
                            <p:childTnLst>
                              <p:par>
                                <p:cTn id="2515" nodeType="clickEffect" fill="hold" presetClass="entr" presetID="1">
                                  <p:stCondLst>
                                    <p:cond delay="0"/>
                                  </p:stCondLst>
                                  <p:childTnLst>
                                    <p:set>
                                      <p:cBhvr>
                                        <p:cTn id="2516"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par>
                    <p:cTn id="2517" fill="hold">
                      <p:stCondLst>
                        <p:cond delay="indefinite"/>
                      </p:stCondLst>
                      <p:childTnLst>
                        <p:par>
                          <p:cTn id="2518" fill="hold">
                            <p:stCondLst>
                              <p:cond delay="0"/>
                            </p:stCondLst>
                            <p:childTnLst>
                              <p:par>
                                <p:cTn id="2519" nodeType="clickEffect" fill="hold" presetClass="entr" presetID="1">
                                  <p:stCondLst>
                                    <p:cond delay="0"/>
                                  </p:stCondLst>
                                  <p:childTnLst>
                                    <p:set>
                                      <p:cBhvr>
                                        <p:cTn id="2520" dur="1" fill="hold">
                                          <p:stCondLst>
                                            <p:cond delay="0"/>
                                          </p:stCondLst>
                                        </p:cTn>
                                        <p:tgtEl>
                                          <p:spTgt spid="576">
                                            <p:txEl>
                                              <p:pRg st="4" end="4"/>
                                            </p:txEl>
                                          </p:spTgt>
                                        </p:tgtEl>
                                        <p:attrNameLst>
                                          <p:attrName>style.visibility</p:attrName>
                                        </p:attrNameLst>
                                      </p:cBhvr>
                                      <p:to>
                                        <p:strVal val="visible"/>
                                      </p:to>
                                    </p:set>
                                  </p:childTnLst>
                                </p:cTn>
                              </p:par>
                            </p:childTnLst>
                          </p:cTn>
                        </p:par>
                      </p:childTnLst>
                    </p:cTn>
                  </p:par>
                  <p:par>
                    <p:cTn id="2521" fill="hold">
                      <p:stCondLst>
                        <p:cond delay="indefinite"/>
                      </p:stCondLst>
                      <p:childTnLst>
                        <p:par>
                          <p:cTn id="2522" fill="hold">
                            <p:stCondLst>
                              <p:cond delay="0"/>
                            </p:stCondLst>
                            <p:childTnLst>
                              <p:par>
                                <p:cTn id="2523" nodeType="clickEffect" fill="hold" presetClass="entr" presetID="1">
                                  <p:stCondLst>
                                    <p:cond delay="0"/>
                                  </p:stCondLst>
                                  <p:childTnLst>
                                    <p:set>
                                      <p:cBhvr>
                                        <p:cTn id="2524" dur="1" fill="hold">
                                          <p:stCondLst>
                                            <p:cond delay="0"/>
                                          </p:stCondLst>
                                        </p:cTn>
                                        <p:tgtEl>
                                          <p:spTgt spid="577">
                                            <p:txEl>
                                              <p:pRg st="1" end="1"/>
                                            </p:txEl>
                                          </p:spTgt>
                                        </p:tgtEl>
                                        <p:attrNameLst>
                                          <p:attrName>style.visibility</p:attrName>
                                        </p:attrNameLst>
                                      </p:cBhvr>
                                      <p:to>
                                        <p:strVal val="visible"/>
                                      </p:to>
                                    </p:set>
                                  </p:childTnLst>
                                </p:cTn>
                              </p:par>
                            </p:childTnLst>
                          </p:cTn>
                        </p:par>
                      </p:childTnLst>
                    </p:cTn>
                  </p:par>
                  <p:par>
                    <p:cTn id="2525" fill="hold">
                      <p:stCondLst>
                        <p:cond delay="indefinite"/>
                      </p:stCondLst>
                      <p:childTnLst>
                        <p:par>
                          <p:cTn id="2526" fill="hold">
                            <p:stCondLst>
                              <p:cond delay="0"/>
                            </p:stCondLst>
                            <p:childTnLst>
                              <p:par>
                                <p:cTn id="2527" nodeType="clickEffect" fill="hold" presetClass="entr" presetID="1">
                                  <p:stCondLst>
                                    <p:cond delay="0"/>
                                  </p:stCondLst>
                                  <p:childTnLst>
                                    <p:set>
                                      <p:cBhvr>
                                        <p:cTn id="2528" dur="1" fill="hold">
                                          <p:stCondLst>
                                            <p:cond delay="0"/>
                                          </p:stCondLst>
                                        </p:cTn>
                                        <p:tgtEl>
                                          <p:spTgt spid="577">
                                            <p:txEl>
                                              <p:pRg st="2" end="2"/>
                                            </p:txEl>
                                          </p:spTgt>
                                        </p:tgtEl>
                                        <p:attrNameLst>
                                          <p:attrName>style.visibility</p:attrName>
                                        </p:attrNameLst>
                                      </p:cBhvr>
                                      <p:to>
                                        <p:strVal val="visible"/>
                                      </p:to>
                                    </p:set>
                                  </p:childTnLst>
                                </p:cTn>
                              </p:par>
                            </p:childTnLst>
                          </p:cTn>
                        </p:par>
                      </p:childTnLst>
                    </p:cTn>
                  </p:par>
                  <p:par>
                    <p:cTn id="2529" fill="hold">
                      <p:stCondLst>
                        <p:cond delay="indefinite"/>
                      </p:stCondLst>
                      <p:childTnLst>
                        <p:par>
                          <p:cTn id="2530" fill="hold">
                            <p:stCondLst>
                              <p:cond delay="0"/>
                            </p:stCondLst>
                            <p:childTnLst>
                              <p:par>
                                <p:cTn id="2531" nodeType="clickEffect" fill="hold" presetClass="entr" presetID="1">
                                  <p:stCondLst>
                                    <p:cond delay="0"/>
                                  </p:stCondLst>
                                  <p:childTnLst>
                                    <p:set>
                                      <p:cBhvr>
                                        <p:cTn id="2532" dur="1" fill="hold">
                                          <p:stCondLst>
                                            <p:cond delay="0"/>
                                          </p:stCondLst>
                                        </p:cTn>
                                        <p:tgtEl>
                                          <p:spTgt spid="577">
                                            <p:txEl>
                                              <p:pRg st="3" end="3"/>
                                            </p:txEl>
                                          </p:spTgt>
                                        </p:tgtEl>
                                        <p:attrNameLst>
                                          <p:attrName>style.visibility</p:attrName>
                                        </p:attrNameLst>
                                      </p:cBhvr>
                                      <p:to>
                                        <p:strVal val="visible"/>
                                      </p:to>
                                    </p:set>
                                  </p:childTnLst>
                                </p:cTn>
                              </p:par>
                            </p:childTnLst>
                          </p:cTn>
                        </p:par>
                      </p:childTnLst>
                    </p:cTn>
                  </p:par>
                  <p:par>
                    <p:cTn id="2533" fill="hold">
                      <p:stCondLst>
                        <p:cond delay="indefinite"/>
                      </p:stCondLst>
                      <p:childTnLst>
                        <p:par>
                          <p:cTn id="2534" fill="hold">
                            <p:stCondLst>
                              <p:cond delay="0"/>
                            </p:stCondLst>
                            <p:childTnLst>
                              <p:par>
                                <p:cTn id="2535" nodeType="clickEffect" fill="hold" presetClass="entr" presetID="1">
                                  <p:stCondLst>
                                    <p:cond delay="0"/>
                                  </p:stCondLst>
                                  <p:childTnLst>
                                    <p:set>
                                      <p:cBhvr>
                                        <p:cTn id="2536" dur="1" fill="hold">
                                          <p:stCondLst>
                                            <p:cond delay="0"/>
                                          </p:stCondLst>
                                        </p:cTn>
                                        <p:tgtEl>
                                          <p:spTgt spid="57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Problematischer Code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public class CustomerManager {</a:t>
            </a:r>
            <a:br/>
            <a:r>
              <a:t>    public Customer createCustomer(String type, String name, String contractId) {</a:t>
            </a:r>
            <a:br/>
            <a:r>
              <a:t>        switch (type) {</a:t>
            </a:r>
            <a:br/>
            <a:r>
              <a:t>            case "PRIVATE":</a:t>
            </a:r>
            <a:br/>
            <a:r>
              <a:t>                Customer privateCustomer = new Customer();</a:t>
            </a:r>
            <a:br/>
            <a:r>
              <a:t>                privateCustomer.setName(name);</a:t>
            </a:r>
            <a:br/>
            <a:r>
              <a:t>                privateCustomer.setContractId(contractId);</a:t>
            </a:r>
            <a:br/>
            <a:r>
              <a:t>                privateCustomer.setTariffOptions(Arrays.asList("Basic", "Comfort"));</a:t>
            </a:r>
            <a:br/>
            <a:r>
              <a:t>                privateCustomer.setPaymentMethod("SEPA");</a:t>
            </a:r>
            <a:br/>
            <a:r>
              <a:t>                return privateCustomer;</a:t>
            </a:r>
            <a:br/>
            <a:r>
              <a:t>                </a:t>
            </a:r>
            <a:br/>
            <a:r>
              <a:t>            case "BUSINESS":</a:t>
            </a:r>
            <a:br/>
            <a:r>
              <a:t>                Customer businessCustomer = new Customer();</a:t>
            </a:r>
            <a:br/>
            <a:r>
              <a:t>                businessCustomer.setName(name);</a:t>
            </a:r>
            <a:br/>
            <a:r>
              <a:t>                businessCustomer.setContractId(contractId);</a:t>
            </a:r>
            <a:br/>
            <a:r>
              <a:t>                businessCustomer.setTariffOptions(Arrays.asList("Professional"));</a:t>
            </a:r>
            <a:br/>
            <a:r>
              <a:t>                businessCustomer.setPaymentMethod("Invoice");</a:t>
            </a:r>
            <a:br/>
            <a:r>
              <a:t>                return businessCustomer;</a:t>
            </a:r>
            <a:br/>
            <a:r>
              <a:t>                </a:t>
            </a:r>
            <a:br/>
            <a:r>
              <a:t>            default:</a:t>
            </a:r>
            <a:br/>
            <a:r>
              <a:t>                throw new IllegalArgumentException("Unknown type: " + type);</a:t>
            </a:r>
            <a:br/>
            <a:r>
              <a:t>        }</a:t>
            </a:r>
            <a:br/>
            <a:r>
              <a:t>    }</a:t>
            </a:r>
            <a:br/>
            <a:r>
              <a: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Problematischer Code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public class CustomerManager {</a:t>
            </a:r>
            <a:br/>
            <a:r>
              <a:t>    public Customer createCustomer(String type, String name, String contractId) {</a:t>
            </a:r>
            <a:br/>
            <a:r>
              <a:t>        switch (type) {</a:t>
            </a:r>
            <a:br/>
            <a:r>
              <a:t>            case "PRIVATE":</a:t>
            </a:r>
            <a:br/>
            <a:r>
              <a:t>                Customer privateCustomer = new Customer();</a:t>
            </a:r>
            <a:br/>
            <a:r>
              <a:t>                privateCustomer.setName(name);</a:t>
            </a:r>
            <a:br/>
            <a:r>
              <a:t>                privateCustomer.setContractId(contractId);</a:t>
            </a:r>
            <a:br/>
            <a:r>
              <a:t>                privateCustomer.setTariffOptions(Arrays.asList("Basic", "Comfort"));</a:t>
            </a:r>
            <a:br/>
            <a:r>
              <a:t>                privateCustomer.setPaymentMethod("SEPA");</a:t>
            </a:r>
            <a:br/>
            <a:r>
              <a:t>                return privateCustomer;</a:t>
            </a:r>
            <a:br/>
            <a:r>
              <a:t>                </a:t>
            </a:r>
            <a:br/>
            <a:r>
              <a:t>            case "BUSINESS":</a:t>
            </a:r>
            <a:br/>
            <a:r>
              <a:t>                Customer businessCustomer = new Customer();</a:t>
            </a:r>
            <a:br/>
            <a:r>
              <a:t>                businessCustomer.setName(name);</a:t>
            </a:r>
            <a:br/>
            <a:r>
              <a:t>                businessCustomer.setContractId(contractId);</a:t>
            </a:r>
            <a:br/>
            <a:r>
              <a:t>                businessCustomer.setTariffOptions(Arrays.asList("Professional"));</a:t>
            </a:r>
            <a:br/>
            <a:r>
              <a:t>                businessCustomer.setPaymentMethod("Invoice");</a:t>
            </a:r>
            <a:br/>
            <a:r>
              <a:t>                return businessCustomer;</a:t>
            </a:r>
            <a:br/>
            <a:r>
              <a:t>                </a:t>
            </a:r>
            <a:br/>
            <a:r>
              <a:t>            default:</a:t>
            </a:r>
            <a:br/>
            <a:r>
              <a:t>                throw new IllegalArgumentException("Unknown type: " + type);</a:t>
            </a:r>
            <a:br/>
            <a:r>
              <a:t>        }</a:t>
            </a:r>
            <a:br/>
            <a:r>
              <a:t>    }</a:t>
            </a:r>
            <a:br/>
            <a:r>
              <a:t>}</a:t>
            </a: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Comparison: Legacy vs. Cloud-Native</a:t>
            </a:r>
            <a:endParaRPr b="0" lang="en-US" sz="2800" strike="noStrike" u="none">
              <a:solidFill>
                <a:srgbClr val="000000"/>
              </a:solidFill>
              <a:uFillTx/>
              <a:latin typeface="Arial"/>
            </a:endParaRPr>
          </a:p>
        </p:txBody>
      </p:sp>
      <p:sp>
        <p:nvSpPr>
          <p:cNvPr id="579"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Legacy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Network perimeter focus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Static security controls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Manual security processes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Complex dependency management</a:t>
            </a:r>
            <a:endParaRPr b="0" lang="en-US" sz="1400" strike="noStrike" u="none">
              <a:solidFill>
                <a:srgbClr val="000000"/>
              </a:solidFill>
              <a:uFillTx/>
              <a:latin typeface="Open Sans"/>
            </a:endParaRPr>
          </a:p>
        </p:txBody>
      </p:sp>
      <p:sp>
        <p:nvSpPr>
          <p:cNvPr id="580"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Cloud-Native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Service-level security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Dynamic policy enforcement</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security controls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dependency tracking</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537" dur="indefinite" restart="never" nodeType="tmRoot">
          <p:childTnLst>
            <p:seq>
              <p:cTn id="2538" dur="indefinite" nodeType="mainSeq">
                <p:childTnLst>
                  <p:par>
                    <p:cTn id="2539" fill="hold">
                      <p:stCondLst>
                        <p:cond delay="indefinite"/>
                      </p:stCondLst>
                      <p:childTnLst>
                        <p:par>
                          <p:cTn id="2540" fill="hold">
                            <p:stCondLst>
                              <p:cond delay="0"/>
                            </p:stCondLst>
                            <p:childTnLst>
                              <p:par>
                                <p:cTn id="2541" nodeType="clickEffect" fill="hold" presetClass="entr" presetID="1">
                                  <p:stCondLst>
                                    <p:cond delay="0"/>
                                  </p:stCondLst>
                                  <p:childTnLst>
                                    <p:set>
                                      <p:cBhvr>
                                        <p:cTn id="2542"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543" fill="hold">
                      <p:stCondLst>
                        <p:cond delay="indefinite"/>
                      </p:stCondLst>
                      <p:childTnLst>
                        <p:par>
                          <p:cTn id="2544" fill="hold">
                            <p:stCondLst>
                              <p:cond delay="0"/>
                            </p:stCondLst>
                            <p:childTnLst>
                              <p:par>
                                <p:cTn id="2545" nodeType="clickEffect" fill="hold" presetClass="entr" presetID="1">
                                  <p:stCondLst>
                                    <p:cond delay="0"/>
                                  </p:stCondLst>
                                  <p:childTnLst>
                                    <p:set>
                                      <p:cBhvr>
                                        <p:cTn id="2546"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2547" fill="hold">
                      <p:stCondLst>
                        <p:cond delay="indefinite"/>
                      </p:stCondLst>
                      <p:childTnLst>
                        <p:par>
                          <p:cTn id="2548" fill="hold">
                            <p:stCondLst>
                              <p:cond delay="0"/>
                            </p:stCondLst>
                            <p:childTnLst>
                              <p:par>
                                <p:cTn id="2549" nodeType="clickEffect" fill="hold" presetClass="entr" presetID="1">
                                  <p:stCondLst>
                                    <p:cond delay="0"/>
                                  </p:stCondLst>
                                  <p:childTnLst>
                                    <p:set>
                                      <p:cBhvr>
                                        <p:cTn id="255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2551" fill="hold">
                      <p:stCondLst>
                        <p:cond delay="indefinite"/>
                      </p:stCondLst>
                      <p:childTnLst>
                        <p:par>
                          <p:cTn id="2552" fill="hold">
                            <p:stCondLst>
                              <p:cond delay="0"/>
                            </p:stCondLst>
                            <p:childTnLst>
                              <p:par>
                                <p:cTn id="2553" nodeType="clickEffect" fill="hold" presetClass="entr" presetID="1">
                                  <p:stCondLst>
                                    <p:cond delay="0"/>
                                  </p:stCondLst>
                                  <p:childTnLst>
                                    <p:set>
                                      <p:cBhvr>
                                        <p:cTn id="255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dk2"/>
                </a:solidFill>
                <a:uFillTx/>
                <a:latin typeface="Open Sans"/>
                <a:ea typeface="Open Sans"/>
              </a:rPr>
              <a:t>Operations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endParaRPr b="0" lang="en-US" sz="3600" strike="noStrike" u="none">
              <a:solidFill>
                <a:schemeClr val="dk1"/>
              </a:solidFill>
              <a:uFillTx/>
              <a:latin typeface="Open Sans"/>
              <a:ea typeface="Open Sans"/>
            </a:endParaRPr>
          </a:p>
        </p:txBody>
      </p:sp>
      <p:pic>
        <p:nvPicPr>
          <p:cNvPr id="583" name="Picture 3" descr="A screenshot of a computer&#10;&#10;Description automatically generated"/>
          <p:cNvPicPr/>
          <p:nvPr/>
        </p:nvPicPr>
        <p:blipFill>
          <a:blip r:embed="rId1">
            <a:alphaModFix amt="79000"/>
            <a:extLst>
              <a:ext uri="{BEBA8EAE-BF5A-486C-A8C5-ECC9F3942E4B}">
                <a14:imgProps xmlns:a14="http://schemas.microsoft.com/office/drawing/2010/main">
                  <a14:imgLayer r:embed="rId2">
                    <a14:imgEffect>
                      <a14:artisticBlur/>
                    </a14:imgEffect>
                  </a14:imgLayer>
                </a14:imgProps>
              </a:ext>
            </a:extLst>
          </a:blip>
          <a:srcRect l="20753" t="5414" r="3049" b="0"/>
          <a:stretch/>
        </p:blipFill>
        <p:spPr>
          <a:xfrm>
            <a:off x="0" y="-645840"/>
            <a:ext cx="9143640" cy="5789160"/>
          </a:xfrm>
          <a:prstGeom prst="rect">
            <a:avLst/>
          </a:prstGeom>
          <a:solidFill>
            <a:schemeClr val="tx1"/>
          </a:solidFill>
          <a:ln w="0">
            <a:noFill/>
          </a:ln>
          <a:effectLst>
            <a:outerShdw algn="ctr" blurRad="50760" dir="5400000" dist="50760" rotWithShape="0">
              <a:schemeClr val="tx1"/>
            </a:outerShdw>
          </a:effectLst>
        </p:spPr>
      </p:pic>
      <p:sp>
        <p:nvSpPr>
          <p:cNvPr id="584" name="Google Shape;111;p20"/>
          <p:cNvSpPr/>
          <p:nvPr/>
        </p:nvSpPr>
        <p:spPr>
          <a:xfrm>
            <a:off x="68400" y="4639680"/>
            <a:ext cx="8520120" cy="457920"/>
          </a:xfrm>
          <a:prstGeom prst="rect">
            <a:avLst/>
          </a:prstGeom>
          <a:noFill/>
          <a:ln w="0">
            <a:noFill/>
          </a:ln>
        </p:spPr>
        <p:style>
          <a:lnRef idx="0"/>
          <a:fillRef idx="0"/>
          <a:effectRef idx="0"/>
          <a:fontRef idx="minor"/>
        </p:style>
        <p:txBody>
          <a:bodyPr tIns="91440" bIns="91440" anchor="t">
            <a:noAutofit/>
          </a:bodyPr>
          <a:p>
            <a:pPr>
              <a:lnSpc>
                <a:spcPct val="150000"/>
              </a:lnSpc>
              <a:spcAft>
                <a:spcPts val="1599"/>
              </a:spcAft>
            </a:pPr>
            <a:r>
              <a:rPr b="0" lang="en-US" sz="1800" strike="noStrike" u="none">
                <a:solidFill>
                  <a:srgbClr val="ffffff"/>
                </a:solidFill>
                <a:uFillTx/>
                <a:latin typeface="Open Sans"/>
                <a:ea typeface="Open Sans"/>
              </a:rPr>
              <a:t>Next Level Operations with Free Tools</a:t>
            </a:r>
            <a:endParaRPr b="0" lang="en-US" sz="1800" strike="noStrike" u="none">
              <a:solidFill>
                <a:srgbClr val="000000"/>
              </a:solidFill>
              <a:uFillTx/>
              <a:latin typeface="Arial"/>
            </a:endParaRPr>
          </a:p>
        </p:txBody>
      </p:sp>
      <p:sp>
        <p:nvSpPr>
          <p:cNvPr id="585" name="Google Shape;110;p20"/>
          <p:cNvSpPr/>
          <p:nvPr/>
        </p:nvSpPr>
        <p:spPr>
          <a:xfrm>
            <a:off x="68400" y="4205880"/>
            <a:ext cx="7618320" cy="609840"/>
          </a:xfrm>
          <a:prstGeom prst="rect">
            <a:avLst/>
          </a:prstGeom>
          <a:noFill/>
          <a:ln w="0">
            <a:noFill/>
          </a:ln>
          <a:effectLst>
            <a:outerShdw algn="tl" blurRad="390240" dir="2700000" dist="37674" rotWithShape="0" sx="102975" sy="102975">
              <a:srgbClr val="000000">
                <a:alpha val="81000"/>
              </a:srgbClr>
            </a:outerShdw>
          </a:effectLst>
        </p:spPr>
        <p:style>
          <a:lnRef idx="0"/>
          <a:fillRef idx="0"/>
          <a:effectRef idx="0"/>
          <a:fontRef idx="minor"/>
        </p:style>
        <p:txBody>
          <a:bodyPr tIns="91440" bIns="91440" anchor="t">
            <a:noAutofit/>
          </a:bodyPr>
          <a:p>
            <a:pPr>
              <a:lnSpc>
                <a:spcPct val="100000"/>
              </a:lnSpc>
            </a:pPr>
            <a:r>
              <a:rPr b="0" lang="en-US" sz="2800" strike="noStrike" u="none">
                <a:solidFill>
                  <a:srgbClr val="ffffff"/>
                </a:solidFill>
                <a:uFillTx/>
                <a:latin typeface="Open Sans"/>
                <a:ea typeface="Open Sans"/>
              </a:rPr>
              <a:t>Cloud-Native and Predictive Operations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Operations Foundations</a:t>
            </a:r>
            <a:endParaRPr b="0" lang="en-US" sz="2800" strike="noStrike" u="none">
              <a:solidFill>
                <a:srgbClr val="000000"/>
              </a:solidFill>
              <a:uFillTx/>
              <a:latin typeface="Arial"/>
            </a:endParaRPr>
          </a:p>
        </p:txBody>
      </p:sp>
      <p:sp>
        <p:nvSpPr>
          <p:cNvPr id="58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Configuration Management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Ansible for both VM and container configs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Infrastructure as Code (Terraform + Ansible)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Automated deployment pipelines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Templating for Standardized environments</a:t>
            </a:r>
            <a:endParaRPr b="0" lang="en-US" sz="1800" strike="noStrike" u="none">
              <a:solidFill>
                <a:srgbClr val="000000"/>
              </a:solidFill>
              <a:uFillTx/>
              <a:latin typeface="Open Sans"/>
            </a:endParaRPr>
          </a:p>
        </p:txBody>
      </p:sp>
      <p:pic>
        <p:nvPicPr>
          <p:cNvPr id="588" name="Picture 5" descr="A silhouette of a person climbing a rock&#10;&#10;Description automatically generated"/>
          <p:cNvPicPr/>
          <p:nvPr/>
        </p:nvPicPr>
        <p:blipFill>
          <a:blip r:embed="rId1"/>
          <a:stretch/>
        </p:blipFill>
        <p:spPr>
          <a:xfrm>
            <a:off x="5713560" y="0"/>
            <a:ext cx="3430080" cy="5143320"/>
          </a:xfrm>
          <a:prstGeom prst="rect">
            <a:avLst/>
          </a:prstGeom>
          <a:noFill/>
          <a:ln w="0">
            <a:noFill/>
          </a:ln>
        </p:spPr>
      </p:pic>
    </p:spTree>
  </p:cSld>
  <mc:AlternateContent>
    <mc:Choice Requires="p14">
      <p:transition spd="slow" p14:dur="2000"/>
    </mc:Choice>
    <mc:Fallback>
      <p:transition spd="slow"/>
    </mc:Fallback>
  </mc:AlternateContent>
  <p:timing>
    <p:tnLst>
      <p:par>
        <p:cTn id="2555" dur="indefinite" restart="never" nodeType="tmRoot">
          <p:childTnLst>
            <p:seq>
              <p:cTn id="2556" dur="indefinite" nodeType="mainSeq">
                <p:childTnLst>
                  <p:par>
                    <p:cTn id="2557" fill="hold">
                      <p:stCondLst>
                        <p:cond delay="indefinite"/>
                      </p:stCondLst>
                      <p:childTnLst>
                        <p:par>
                          <p:cTn id="2558" fill="hold">
                            <p:stCondLst>
                              <p:cond delay="0"/>
                            </p:stCondLst>
                            <p:childTnLst>
                              <p:par>
                                <p:cTn id="2559" nodeType="clickEffect" fill="hold" presetClass="entr" presetID="1">
                                  <p:stCondLst>
                                    <p:cond delay="0"/>
                                  </p:stCondLst>
                                  <p:childTnLst>
                                    <p:set>
                                      <p:cBhvr>
                                        <p:cTn id="2560" dur="1" fill="hold">
                                          <p:stCondLst>
                                            <p:cond delay="0"/>
                                          </p:stCondLst>
                                        </p:cTn>
                                        <p:tgtEl>
                                          <p:spTgt spid="587">
                                            <p:txEl>
                                              <p:pRg st="0" end="0"/>
                                            </p:txEl>
                                          </p:spTgt>
                                        </p:tgtEl>
                                        <p:attrNameLst>
                                          <p:attrName>style.visibility</p:attrName>
                                        </p:attrNameLst>
                                      </p:cBhvr>
                                      <p:to>
                                        <p:strVal val="visible"/>
                                      </p:to>
                                    </p:set>
                                  </p:childTnLst>
                                </p:cTn>
                              </p:par>
                            </p:childTnLst>
                          </p:cTn>
                        </p:par>
                      </p:childTnLst>
                    </p:cTn>
                  </p:par>
                  <p:par>
                    <p:cTn id="2561" fill="hold">
                      <p:stCondLst>
                        <p:cond delay="indefinite"/>
                      </p:stCondLst>
                      <p:childTnLst>
                        <p:par>
                          <p:cTn id="2562" fill="hold">
                            <p:stCondLst>
                              <p:cond delay="0"/>
                            </p:stCondLst>
                            <p:childTnLst>
                              <p:par>
                                <p:cTn id="2563" nodeType="clickEffect" fill="hold" presetClass="entr" presetID="1">
                                  <p:stCondLst>
                                    <p:cond delay="0"/>
                                  </p:stCondLst>
                                  <p:childTnLst>
                                    <p:set>
                                      <p:cBhvr>
                                        <p:cTn id="2564" dur="1" fill="hold">
                                          <p:stCondLst>
                                            <p:cond delay="0"/>
                                          </p:stCondLst>
                                        </p:cTn>
                                        <p:tgtEl>
                                          <p:spTgt spid="587">
                                            <p:txEl>
                                              <p:pRg st="1" end="1"/>
                                            </p:txEl>
                                          </p:spTgt>
                                        </p:tgtEl>
                                        <p:attrNameLst>
                                          <p:attrName>style.visibility</p:attrName>
                                        </p:attrNameLst>
                                      </p:cBhvr>
                                      <p:to>
                                        <p:strVal val="visible"/>
                                      </p:to>
                                    </p:set>
                                  </p:childTnLst>
                                </p:cTn>
                              </p:par>
                            </p:childTnLst>
                          </p:cTn>
                        </p:par>
                      </p:childTnLst>
                    </p:cTn>
                  </p:par>
                  <p:par>
                    <p:cTn id="2565" fill="hold">
                      <p:stCondLst>
                        <p:cond delay="indefinite"/>
                      </p:stCondLst>
                      <p:childTnLst>
                        <p:par>
                          <p:cTn id="2566" fill="hold">
                            <p:stCondLst>
                              <p:cond delay="0"/>
                            </p:stCondLst>
                            <p:childTnLst>
                              <p:par>
                                <p:cTn id="2567" nodeType="clickEffect" fill="hold" presetClass="entr" presetID="1">
                                  <p:stCondLst>
                                    <p:cond delay="0"/>
                                  </p:stCondLst>
                                  <p:childTnLst>
                                    <p:set>
                                      <p:cBhvr>
                                        <p:cTn id="2568" dur="1" fill="hold">
                                          <p:stCondLst>
                                            <p:cond delay="0"/>
                                          </p:stCondLst>
                                        </p:cTn>
                                        <p:tgtEl>
                                          <p:spTgt spid="587">
                                            <p:txEl>
                                              <p:pRg st="2" end="2"/>
                                            </p:txEl>
                                          </p:spTgt>
                                        </p:tgtEl>
                                        <p:attrNameLst>
                                          <p:attrName>style.visibility</p:attrName>
                                        </p:attrNameLst>
                                      </p:cBhvr>
                                      <p:to>
                                        <p:strVal val="visible"/>
                                      </p:to>
                                    </p:set>
                                  </p:childTnLst>
                                </p:cTn>
                              </p:par>
                            </p:childTnLst>
                          </p:cTn>
                        </p:par>
                      </p:childTnLst>
                    </p:cTn>
                  </p:par>
                  <p:par>
                    <p:cTn id="2569" fill="hold">
                      <p:stCondLst>
                        <p:cond delay="indefinite"/>
                      </p:stCondLst>
                      <p:childTnLst>
                        <p:par>
                          <p:cTn id="2570" fill="hold">
                            <p:stCondLst>
                              <p:cond delay="0"/>
                            </p:stCondLst>
                            <p:childTnLst>
                              <p:par>
                                <p:cTn id="2571" nodeType="clickEffect" fill="hold" presetClass="entr" presetID="1">
                                  <p:stCondLst>
                                    <p:cond delay="0"/>
                                  </p:stCondLst>
                                  <p:childTnLst>
                                    <p:set>
                                      <p:cBhvr>
                                        <p:cTn id="2572" dur="1" fill="hold">
                                          <p:stCondLst>
                                            <p:cond delay="0"/>
                                          </p:stCondLst>
                                        </p:cTn>
                                        <p:tgtEl>
                                          <p:spTgt spid="587">
                                            <p:txEl>
                                              <p:pRg st="3" end="3"/>
                                            </p:txEl>
                                          </p:spTgt>
                                        </p:tgtEl>
                                        <p:attrNameLst>
                                          <p:attrName>style.visibility</p:attrName>
                                        </p:attrNameLst>
                                      </p:cBhvr>
                                      <p:to>
                                        <p:strVal val="visible"/>
                                      </p:to>
                                    </p:set>
                                  </p:childTnLst>
                                </p:cTn>
                              </p:par>
                            </p:childTnLst>
                          </p:cTn>
                        </p:par>
                      </p:childTnLst>
                    </p:cTn>
                  </p:par>
                  <p:par>
                    <p:cTn id="2573" fill="hold">
                      <p:stCondLst>
                        <p:cond delay="indefinite"/>
                      </p:stCondLst>
                      <p:childTnLst>
                        <p:par>
                          <p:cTn id="2574" fill="hold">
                            <p:stCondLst>
                              <p:cond delay="0"/>
                            </p:stCondLst>
                            <p:childTnLst>
                              <p:par>
                                <p:cTn id="2575" nodeType="clickEffect" fill="hold" presetClass="entr" presetID="1">
                                  <p:stCondLst>
                                    <p:cond delay="0"/>
                                  </p:stCondLst>
                                  <p:childTnLst>
                                    <p:set>
                                      <p:cBhvr>
                                        <p:cTn id="2576" dur="1" fill="hold">
                                          <p:stCondLst>
                                            <p:cond delay="0"/>
                                          </p:stCondLst>
                                        </p:cTn>
                                        <p:tgtEl>
                                          <p:spTgt spid="58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Cloud-Native Practices</a:t>
            </a:r>
            <a:endParaRPr b="0" lang="en-US" sz="2800" strike="noStrike" u="none">
              <a:solidFill>
                <a:srgbClr val="000000"/>
              </a:solidFill>
              <a:uFillTx/>
              <a:latin typeface="Arial"/>
            </a:endParaRPr>
          </a:p>
        </p:txBody>
      </p:sp>
      <p:sp>
        <p:nvSpPr>
          <p:cNvPr id="590" name="PlaceHolder 2"/>
          <p:cNvSpPr>
            <a:spLocks noGrp="1"/>
          </p:cNvSpPr>
          <p:nvPr>
            <p:ph/>
          </p:nvPr>
        </p:nvSpPr>
        <p:spPr>
          <a:xfrm>
            <a:off x="311760" y="1152360"/>
            <a:ext cx="496836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Declarative state management (Git)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Real-time config changes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Auto-scaling based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Collection of Service metrics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Infrastructure immutability </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Replace not Modify</a:t>
            </a:r>
            <a:endParaRPr b="0" lang="en-US" sz="1800" strike="noStrike" u="none">
              <a:solidFill>
                <a:srgbClr val="000000"/>
              </a:solidFill>
              <a:uFillTx/>
              <a:latin typeface="Open Sans"/>
            </a:endParaRPr>
          </a:p>
        </p:txBody>
      </p:sp>
      <p:pic>
        <p:nvPicPr>
          <p:cNvPr id="591" name="Picture 4" descr="A trophy with a ribbon and a medal&#10;&#10;Description automatically generated"/>
          <p:cNvPicPr/>
          <p:nvPr/>
        </p:nvPicPr>
        <p:blipFill>
          <a:blip r:embed="rId1"/>
          <a:stretch/>
        </p:blipFill>
        <p:spPr>
          <a:xfrm>
            <a:off x="5714640" y="0"/>
            <a:ext cx="3429000" cy="5143320"/>
          </a:xfrm>
          <a:prstGeom prst="rect">
            <a:avLst/>
          </a:prstGeom>
          <a:noFill/>
          <a:ln w="0">
            <a:noFill/>
          </a:ln>
        </p:spPr>
      </p:pic>
    </p:spTree>
  </p:cSld>
  <mc:AlternateContent>
    <mc:Choice Requires="p14">
      <p:transition spd="slow" p14:dur="2000"/>
    </mc:Choice>
    <mc:Fallback>
      <p:transition spd="slow"/>
    </mc:Fallback>
  </mc:AlternateContent>
  <p:timing>
    <p:tnLst>
      <p:par>
        <p:cTn id="2577" dur="indefinite" restart="never" nodeType="tmRoot">
          <p:childTnLst>
            <p:seq>
              <p:cTn id="2578" dur="indefinite" nodeType="mainSeq">
                <p:childTnLst>
                  <p:par>
                    <p:cTn id="2579" fill="hold">
                      <p:stCondLst>
                        <p:cond delay="indefinite"/>
                      </p:stCondLst>
                      <p:childTnLst>
                        <p:par>
                          <p:cTn id="2580" fill="hold">
                            <p:stCondLst>
                              <p:cond delay="0"/>
                            </p:stCondLst>
                            <p:childTnLst>
                              <p:par>
                                <p:cTn id="2581" nodeType="clickEffect" fill="hold" presetClass="entr" presetID="1">
                                  <p:stCondLst>
                                    <p:cond delay="0"/>
                                  </p:stCondLst>
                                  <p:childTnLst>
                                    <p:set>
                                      <p:cBhvr>
                                        <p:cTn id="2582"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2583" fill="hold">
                      <p:stCondLst>
                        <p:cond delay="indefinite"/>
                      </p:stCondLst>
                      <p:childTnLst>
                        <p:par>
                          <p:cTn id="2584" fill="hold">
                            <p:stCondLst>
                              <p:cond delay="0"/>
                            </p:stCondLst>
                            <p:childTnLst>
                              <p:par>
                                <p:cTn id="2585" nodeType="clickEffect" fill="hold" presetClass="entr" presetID="1">
                                  <p:stCondLst>
                                    <p:cond delay="0"/>
                                  </p:stCondLst>
                                  <p:childTnLst>
                                    <p:set>
                                      <p:cBhvr>
                                        <p:cTn id="2586"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2587" fill="hold">
                      <p:stCondLst>
                        <p:cond delay="indefinite"/>
                      </p:stCondLst>
                      <p:childTnLst>
                        <p:par>
                          <p:cTn id="2588" fill="hold">
                            <p:stCondLst>
                              <p:cond delay="0"/>
                            </p:stCondLst>
                            <p:childTnLst>
                              <p:par>
                                <p:cTn id="2589" nodeType="clickEffect" fill="hold" presetClass="entr" presetID="1">
                                  <p:stCondLst>
                                    <p:cond delay="0"/>
                                  </p:stCondLst>
                                  <p:childTnLst>
                                    <p:set>
                                      <p:cBhvr>
                                        <p:cTn id="2590"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2591" fill="hold">
                      <p:stCondLst>
                        <p:cond delay="indefinite"/>
                      </p:stCondLst>
                      <p:childTnLst>
                        <p:par>
                          <p:cTn id="2592" fill="hold">
                            <p:stCondLst>
                              <p:cond delay="0"/>
                            </p:stCondLst>
                            <p:childTnLst>
                              <p:par>
                                <p:cTn id="2593" nodeType="clickEffect" fill="hold" presetClass="entr" presetID="1">
                                  <p:stCondLst>
                                    <p:cond delay="0"/>
                                  </p:stCondLst>
                                  <p:childTnLst>
                                    <p:set>
                                      <p:cBhvr>
                                        <p:cTn id="2594"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par>
                    <p:cTn id="2595" fill="hold">
                      <p:stCondLst>
                        <p:cond delay="indefinite"/>
                      </p:stCondLst>
                      <p:childTnLst>
                        <p:par>
                          <p:cTn id="2596" fill="hold">
                            <p:stCondLst>
                              <p:cond delay="0"/>
                            </p:stCondLst>
                            <p:childTnLst>
                              <p:par>
                                <p:cTn id="2597" nodeType="clickEffect" fill="hold" presetClass="entr" presetID="1">
                                  <p:stCondLst>
                                    <p:cond delay="0"/>
                                  </p:stCondLst>
                                  <p:childTnLst>
                                    <p:set>
                                      <p:cBhvr>
                                        <p:cTn id="2598" dur="1" fill="hold">
                                          <p:stCondLst>
                                            <p:cond delay="0"/>
                                          </p:stCondLst>
                                        </p:cTn>
                                        <p:tgtEl>
                                          <p:spTgt spid="590">
                                            <p:txEl>
                                              <p:pRg st="4" end="4"/>
                                            </p:txEl>
                                          </p:spTgt>
                                        </p:tgtEl>
                                        <p:attrNameLst>
                                          <p:attrName>style.visibility</p:attrName>
                                        </p:attrNameLst>
                                      </p:cBhvr>
                                      <p:to>
                                        <p:strVal val="visible"/>
                                      </p:to>
                                    </p:set>
                                  </p:childTnLst>
                                </p:cTn>
                              </p:par>
                            </p:childTnLst>
                          </p:cTn>
                        </p:par>
                      </p:childTnLst>
                    </p:cTn>
                  </p:par>
                  <p:par>
                    <p:cTn id="2599" fill="hold">
                      <p:stCondLst>
                        <p:cond delay="indefinite"/>
                      </p:stCondLst>
                      <p:childTnLst>
                        <p:par>
                          <p:cTn id="2600" fill="hold">
                            <p:stCondLst>
                              <p:cond delay="0"/>
                            </p:stCondLst>
                            <p:childTnLst>
                              <p:par>
                                <p:cTn id="2601" nodeType="clickEffect" fill="hold" presetClass="entr" presetID="1">
                                  <p:stCondLst>
                                    <p:cond delay="0"/>
                                  </p:stCondLst>
                                  <p:childTnLst>
                                    <p:set>
                                      <p:cBhvr>
                                        <p:cTn id="2602" dur="1" fill="hold">
                                          <p:stCondLst>
                                            <p:cond delay="0"/>
                                          </p:stCondLst>
                                        </p:cTn>
                                        <p:tgtEl>
                                          <p:spTgt spid="59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Advanced Observability</a:t>
            </a:r>
            <a:endParaRPr b="0" lang="en-US" sz="2800" strike="noStrike" u="none">
              <a:solidFill>
                <a:srgbClr val="000000"/>
              </a:solidFill>
              <a:uFillTx/>
              <a:latin typeface="Arial"/>
            </a:endParaRPr>
          </a:p>
        </p:txBody>
      </p:sp>
      <p:sp>
        <p:nvSpPr>
          <p:cNvPr id="59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Distributed tracing</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Centralized metric collection</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Structured logging</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Real-time service dependency mapping</a:t>
            </a:r>
            <a:endParaRPr b="0" lang="en-US" sz="1800" strike="noStrike" u="none">
              <a:solidFill>
                <a:srgbClr val="000000"/>
              </a:solidFill>
              <a:uFillTx/>
              <a:latin typeface="Open Sans"/>
            </a:endParaRPr>
          </a:p>
        </p:txBody>
      </p:sp>
      <p:pic>
        <p:nvPicPr>
          <p:cNvPr id="594" name="Picture 4" descr="A camera on a pole&#10;&#10;Description automatically generated"/>
          <p:cNvPicPr/>
          <p:nvPr/>
        </p:nvPicPr>
        <p:blipFill>
          <a:blip r:embed="rId1"/>
          <a:stretch/>
        </p:blipFill>
        <p:spPr>
          <a:xfrm>
            <a:off x="5715000" y="0"/>
            <a:ext cx="3428640" cy="5143320"/>
          </a:xfrm>
          <a:prstGeom prst="rect">
            <a:avLst/>
          </a:prstGeom>
          <a:noFill/>
          <a:ln w="0">
            <a:noFill/>
          </a:ln>
        </p:spPr>
      </p:pic>
    </p:spTree>
  </p:cSld>
  <mc:AlternateContent>
    <mc:Choice Requires="p14">
      <p:transition spd="slow" p14:dur="2000"/>
    </mc:Choice>
    <mc:Fallback>
      <p:transition spd="slow"/>
    </mc:Fallback>
  </mc:AlternateContent>
  <p:timing>
    <p:tnLst>
      <p:par>
        <p:cTn id="2603" dur="indefinite" restart="never" nodeType="tmRoot">
          <p:childTnLst>
            <p:seq>
              <p:cTn id="2604" dur="indefinite" nodeType="mainSeq">
                <p:childTnLst>
                  <p:par>
                    <p:cTn id="2605" fill="hold">
                      <p:stCondLst>
                        <p:cond delay="indefinite"/>
                      </p:stCondLst>
                      <p:childTnLst>
                        <p:par>
                          <p:cTn id="2606" fill="hold">
                            <p:stCondLst>
                              <p:cond delay="0"/>
                            </p:stCondLst>
                            <p:childTnLst>
                              <p:par>
                                <p:cTn id="2607" nodeType="clickEffect" fill="hold" presetClass="entr" presetID="1">
                                  <p:stCondLst>
                                    <p:cond delay="0"/>
                                  </p:stCondLst>
                                  <p:childTnLst>
                                    <p:set>
                                      <p:cBhvr>
                                        <p:cTn id="2608" dur="1" fill="hold">
                                          <p:stCondLst>
                                            <p:cond delay="0"/>
                                          </p:stCondLst>
                                        </p:cTn>
                                        <p:tgtEl>
                                          <p:spTgt spid="593">
                                            <p:txEl>
                                              <p:pRg st="0" end="0"/>
                                            </p:txEl>
                                          </p:spTgt>
                                        </p:tgtEl>
                                        <p:attrNameLst>
                                          <p:attrName>style.visibility</p:attrName>
                                        </p:attrNameLst>
                                      </p:cBhvr>
                                      <p:to>
                                        <p:strVal val="visible"/>
                                      </p:to>
                                    </p:set>
                                  </p:childTnLst>
                                </p:cTn>
                              </p:par>
                            </p:childTnLst>
                          </p:cTn>
                        </p:par>
                      </p:childTnLst>
                    </p:cTn>
                  </p:par>
                  <p:par>
                    <p:cTn id="2609" fill="hold">
                      <p:stCondLst>
                        <p:cond delay="indefinite"/>
                      </p:stCondLst>
                      <p:childTnLst>
                        <p:par>
                          <p:cTn id="2610" fill="hold">
                            <p:stCondLst>
                              <p:cond delay="0"/>
                            </p:stCondLst>
                            <p:childTnLst>
                              <p:par>
                                <p:cTn id="2611" nodeType="clickEffect" fill="hold" presetClass="entr" presetID="1">
                                  <p:stCondLst>
                                    <p:cond delay="0"/>
                                  </p:stCondLst>
                                  <p:childTnLst>
                                    <p:set>
                                      <p:cBhvr>
                                        <p:cTn id="2612" dur="1" fill="hold">
                                          <p:stCondLst>
                                            <p:cond delay="0"/>
                                          </p:stCondLst>
                                        </p:cTn>
                                        <p:tgtEl>
                                          <p:spTgt spid="593">
                                            <p:txEl>
                                              <p:pRg st="1" end="1"/>
                                            </p:txEl>
                                          </p:spTgt>
                                        </p:tgtEl>
                                        <p:attrNameLst>
                                          <p:attrName>style.visibility</p:attrName>
                                        </p:attrNameLst>
                                      </p:cBhvr>
                                      <p:to>
                                        <p:strVal val="visible"/>
                                      </p:to>
                                    </p:set>
                                  </p:childTnLst>
                                </p:cTn>
                              </p:par>
                            </p:childTnLst>
                          </p:cTn>
                        </p:par>
                      </p:childTnLst>
                    </p:cTn>
                  </p:par>
                  <p:par>
                    <p:cTn id="2613" fill="hold">
                      <p:stCondLst>
                        <p:cond delay="indefinite"/>
                      </p:stCondLst>
                      <p:childTnLst>
                        <p:par>
                          <p:cTn id="2614" fill="hold">
                            <p:stCondLst>
                              <p:cond delay="0"/>
                            </p:stCondLst>
                            <p:childTnLst>
                              <p:par>
                                <p:cTn id="2615" nodeType="clickEffect" fill="hold" presetClass="entr" presetID="1">
                                  <p:stCondLst>
                                    <p:cond delay="0"/>
                                  </p:stCondLst>
                                  <p:childTnLst>
                                    <p:set>
                                      <p:cBhvr>
                                        <p:cTn id="2616" dur="1" fill="hold">
                                          <p:stCondLst>
                                            <p:cond delay="0"/>
                                          </p:stCondLst>
                                        </p:cTn>
                                        <p:tgtEl>
                                          <p:spTgt spid="593">
                                            <p:txEl>
                                              <p:pRg st="2" end="2"/>
                                            </p:txEl>
                                          </p:spTgt>
                                        </p:tgtEl>
                                        <p:attrNameLst>
                                          <p:attrName>style.visibility</p:attrName>
                                        </p:attrNameLst>
                                      </p:cBhvr>
                                      <p:to>
                                        <p:strVal val="visible"/>
                                      </p:to>
                                    </p:set>
                                  </p:childTnLst>
                                </p:cTn>
                              </p:par>
                            </p:childTnLst>
                          </p:cTn>
                        </p:par>
                      </p:childTnLst>
                    </p:cTn>
                  </p:par>
                  <p:par>
                    <p:cTn id="2617" fill="hold">
                      <p:stCondLst>
                        <p:cond delay="indefinite"/>
                      </p:stCondLst>
                      <p:childTnLst>
                        <p:par>
                          <p:cTn id="2618" fill="hold">
                            <p:stCondLst>
                              <p:cond delay="0"/>
                            </p:stCondLst>
                            <p:childTnLst>
                              <p:par>
                                <p:cTn id="2619" nodeType="clickEffect" fill="hold" presetClass="entr" presetID="1">
                                  <p:stCondLst>
                                    <p:cond delay="0"/>
                                  </p:stCondLst>
                                  <p:childTnLst>
                                    <p:set>
                                      <p:cBhvr>
                                        <p:cTn id="2620" dur="1" fill="hold">
                                          <p:stCondLst>
                                            <p:cond delay="0"/>
                                          </p:stCondLst>
                                        </p:cTn>
                                        <p:tgtEl>
                                          <p:spTgt spid="59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AI-Enhanced Operations</a:t>
            </a:r>
            <a:endParaRPr b="0" lang="en-US" sz="2800" strike="noStrike" u="none">
              <a:solidFill>
                <a:srgbClr val="000000"/>
              </a:solidFill>
              <a:uFillTx/>
              <a:latin typeface="Arial"/>
            </a:endParaRPr>
          </a:p>
        </p:txBody>
      </p:sp>
      <p:sp>
        <p:nvSpPr>
          <p:cNvPr id="596"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Pattern Detection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baseline creation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Unusual behavior detection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Performance anomaly identification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Error correlation analysis</a:t>
            </a:r>
            <a:endParaRPr b="0" lang="en-US" sz="1400" strike="noStrike" u="none">
              <a:solidFill>
                <a:srgbClr val="000000"/>
              </a:solidFill>
              <a:uFillTx/>
              <a:latin typeface="Open Sans"/>
            </a:endParaRPr>
          </a:p>
        </p:txBody>
      </p:sp>
      <p:sp>
        <p:nvSpPr>
          <p:cNvPr id="597"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Preventive Actions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Resource usage forecasting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Proactive scaling decisions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incident classification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Impact prediction</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21" dur="indefinite" restart="never" nodeType="tmRoot">
          <p:childTnLst>
            <p:seq>
              <p:cTn id="2622" dur="indefinite" nodeType="mainSeq">
                <p:childTnLst>
                  <p:par>
                    <p:cTn id="2623" fill="hold">
                      <p:stCondLst>
                        <p:cond delay="indefinite"/>
                      </p:stCondLst>
                      <p:childTnLst>
                        <p:par>
                          <p:cTn id="2624" fill="hold">
                            <p:stCondLst>
                              <p:cond delay="0"/>
                            </p:stCondLst>
                            <p:childTnLst>
                              <p:par>
                                <p:cTn id="2625" nodeType="clickEffect" fill="hold" presetClass="entr" presetID="1">
                                  <p:stCondLst>
                                    <p:cond delay="0"/>
                                  </p:stCondLst>
                                  <p:childTnLst>
                                    <p:set>
                                      <p:cBhvr>
                                        <p:cTn id="262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2627" fill="hold">
                      <p:stCondLst>
                        <p:cond delay="indefinite"/>
                      </p:stCondLst>
                      <p:childTnLst>
                        <p:par>
                          <p:cTn id="2628" fill="hold">
                            <p:stCondLst>
                              <p:cond delay="0"/>
                            </p:stCondLst>
                            <p:childTnLst>
                              <p:par>
                                <p:cTn id="2629" nodeType="clickEffect" fill="hold" presetClass="entr" presetID="1">
                                  <p:stCondLst>
                                    <p:cond delay="0"/>
                                  </p:stCondLst>
                                  <p:childTnLst>
                                    <p:set>
                                      <p:cBhvr>
                                        <p:cTn id="263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2631" fill="hold">
                      <p:stCondLst>
                        <p:cond delay="indefinite"/>
                      </p:stCondLst>
                      <p:childTnLst>
                        <p:par>
                          <p:cTn id="2632" fill="hold">
                            <p:stCondLst>
                              <p:cond delay="0"/>
                            </p:stCondLst>
                            <p:childTnLst>
                              <p:par>
                                <p:cTn id="2633" nodeType="clickEffect" fill="hold" presetClass="entr" presetID="1">
                                  <p:stCondLst>
                                    <p:cond delay="0"/>
                                  </p:stCondLst>
                                  <p:childTnLst>
                                    <p:set>
                                      <p:cBhvr>
                                        <p:cTn id="263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2635" fill="hold">
                      <p:stCondLst>
                        <p:cond delay="indefinite"/>
                      </p:stCondLst>
                      <p:childTnLst>
                        <p:par>
                          <p:cTn id="2636" fill="hold">
                            <p:stCondLst>
                              <p:cond delay="0"/>
                            </p:stCondLst>
                            <p:childTnLst>
                              <p:par>
                                <p:cTn id="2637" nodeType="clickEffect" fill="hold" presetClass="entr" presetID="1">
                                  <p:stCondLst>
                                    <p:cond delay="0"/>
                                  </p:stCondLst>
                                  <p:childTnLst>
                                    <p:set>
                                      <p:cBhvr>
                                        <p:cTn id="263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par>
                    <p:cTn id="2639" fill="hold">
                      <p:stCondLst>
                        <p:cond delay="indefinite"/>
                      </p:stCondLst>
                      <p:childTnLst>
                        <p:par>
                          <p:cTn id="2640" fill="hold">
                            <p:stCondLst>
                              <p:cond delay="0"/>
                            </p:stCondLst>
                            <p:childTnLst>
                              <p:par>
                                <p:cTn id="2641" nodeType="clickEffect" fill="hold" presetClass="entr" presetID="1">
                                  <p:stCondLst>
                                    <p:cond delay="0"/>
                                  </p:stCondLst>
                                  <p:childTnLst>
                                    <p:set>
                                      <p:cBhvr>
                                        <p:cTn id="2642"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2643" fill="hold">
                      <p:stCondLst>
                        <p:cond delay="indefinite"/>
                      </p:stCondLst>
                      <p:childTnLst>
                        <p:par>
                          <p:cTn id="2644" fill="hold">
                            <p:stCondLst>
                              <p:cond delay="0"/>
                            </p:stCondLst>
                            <p:childTnLst>
                              <p:par>
                                <p:cTn id="2645" nodeType="clickEffect" fill="hold" presetClass="entr" presetID="1">
                                  <p:stCondLst>
                                    <p:cond delay="0"/>
                                  </p:stCondLst>
                                  <p:childTnLst>
                                    <p:set>
                                      <p:cBhvr>
                                        <p:cTn id="2646"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2647" fill="hold">
                      <p:stCondLst>
                        <p:cond delay="indefinite"/>
                      </p:stCondLst>
                      <p:childTnLst>
                        <p:par>
                          <p:cTn id="2648" fill="hold">
                            <p:stCondLst>
                              <p:cond delay="0"/>
                            </p:stCondLst>
                            <p:childTnLst>
                              <p:par>
                                <p:cTn id="2649" nodeType="clickEffect" fill="hold" presetClass="entr" presetID="1">
                                  <p:stCondLst>
                                    <p:cond delay="0"/>
                                  </p:stCondLst>
                                  <p:childTnLst>
                                    <p:set>
                                      <p:cBhvr>
                                        <p:cTn id="2650"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par>
                    <p:cTn id="2651" fill="hold">
                      <p:stCondLst>
                        <p:cond delay="indefinite"/>
                      </p:stCondLst>
                      <p:childTnLst>
                        <p:par>
                          <p:cTn id="2652" fill="hold">
                            <p:stCondLst>
                              <p:cond delay="0"/>
                            </p:stCondLst>
                            <p:childTnLst>
                              <p:par>
                                <p:cTn id="2653" nodeType="clickEffect" fill="hold" presetClass="entr" presetID="1">
                                  <p:stCondLst>
                                    <p:cond delay="0"/>
                                  </p:stCondLst>
                                  <p:childTnLst>
                                    <p:set>
                                      <p:cBhvr>
                                        <p:cTn id="2654" dur="1" fill="hold">
                                          <p:stCondLst>
                                            <p:cond delay="0"/>
                                          </p:stCondLst>
                                        </p:cTn>
                                        <p:tgtEl>
                                          <p:spTgt spid="5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Next-Gen Predictive Ops</a:t>
            </a:r>
            <a:endParaRPr b="0" lang="en-US" sz="2800" strike="noStrike" u="none">
              <a:solidFill>
                <a:srgbClr val="000000"/>
              </a:solidFill>
              <a:uFillTx/>
              <a:latin typeface="Arial"/>
            </a:endParaRPr>
          </a:p>
        </p:txBody>
      </p:sp>
      <p:sp>
        <p:nvSpPr>
          <p:cNvPr id="599" name="PlaceHolder 2"/>
          <p:cNvSpPr>
            <a:spLocks noGrp="1"/>
          </p:cNvSpPr>
          <p:nvPr>
            <p:ph/>
          </p:nvPr>
        </p:nvSpPr>
        <p:spPr>
          <a:xfrm>
            <a:off x="311760" y="1152360"/>
            <a:ext cx="436284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Predictive Operations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Automatic problem classification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Pattern-based recovery actions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Learning from previous incidents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Dynamic threshold adjustment</a:t>
            </a:r>
            <a:endParaRPr b="0" lang="en-US" sz="1400" strike="noStrike" u="none">
              <a:solidFill>
                <a:srgbClr val="000000"/>
              </a:solidFill>
              <a:uFillTx/>
              <a:latin typeface="Open Sans"/>
            </a:endParaRPr>
          </a:p>
        </p:txBody>
      </p:sp>
      <p:sp>
        <p:nvSpPr>
          <p:cNvPr id="600" name="PlaceHolder 3"/>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marL="139680" indent="0">
              <a:lnSpc>
                <a:spcPct val="200000"/>
              </a:lnSpc>
              <a:buNone/>
              <a:tabLst>
                <a:tab algn="l" pos="0"/>
              </a:tabLst>
            </a:pPr>
            <a:r>
              <a:rPr b="1" lang="en-US" sz="1400" strike="noStrike" u="none">
                <a:solidFill>
                  <a:schemeClr val="dk2"/>
                </a:solidFill>
                <a:uFillTx/>
                <a:latin typeface="Open Sans SemiBold"/>
                <a:ea typeface="Open Sans SemiBold"/>
              </a:rPr>
              <a:t>Predictive Resource Optimization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Workload pattern analysis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Cost-aware scheduling</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Performance prediction</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Automated capacity planning</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55" dur="indefinite" restart="never" nodeType="tmRoot">
          <p:childTnLst>
            <p:seq>
              <p:cTn id="2656" dur="indefinite" nodeType="mainSeq">
                <p:childTnLst>
                  <p:par>
                    <p:cTn id="2657" fill="hold">
                      <p:stCondLst>
                        <p:cond delay="indefinite"/>
                      </p:stCondLst>
                      <p:childTnLst>
                        <p:par>
                          <p:cTn id="2658" fill="hold">
                            <p:stCondLst>
                              <p:cond delay="0"/>
                            </p:stCondLst>
                            <p:childTnLst>
                              <p:par>
                                <p:cTn id="2659" nodeType="clickEffect" fill="hold" presetClass="entr" presetID="1">
                                  <p:stCondLst>
                                    <p:cond delay="0"/>
                                  </p:stCondLst>
                                  <p:childTnLst>
                                    <p:set>
                                      <p:cBhvr>
                                        <p:cTn id="2660" dur="1" fill="hold">
                                          <p:stCondLst>
                                            <p:cond delay="0"/>
                                          </p:stCondLst>
                                        </p:cTn>
                                        <p:tgtEl>
                                          <p:spTgt spid="599">
                                            <p:txEl>
                                              <p:pRg st="1" end="1"/>
                                            </p:txEl>
                                          </p:spTgt>
                                        </p:tgtEl>
                                        <p:attrNameLst>
                                          <p:attrName>style.visibility</p:attrName>
                                        </p:attrNameLst>
                                      </p:cBhvr>
                                      <p:to>
                                        <p:strVal val="visible"/>
                                      </p:to>
                                    </p:set>
                                  </p:childTnLst>
                                </p:cTn>
                              </p:par>
                            </p:childTnLst>
                          </p:cTn>
                        </p:par>
                      </p:childTnLst>
                    </p:cTn>
                  </p:par>
                  <p:par>
                    <p:cTn id="2661" fill="hold">
                      <p:stCondLst>
                        <p:cond delay="indefinite"/>
                      </p:stCondLst>
                      <p:childTnLst>
                        <p:par>
                          <p:cTn id="2662" fill="hold">
                            <p:stCondLst>
                              <p:cond delay="0"/>
                            </p:stCondLst>
                            <p:childTnLst>
                              <p:par>
                                <p:cTn id="2663" nodeType="clickEffect" fill="hold" presetClass="entr" presetID="1">
                                  <p:stCondLst>
                                    <p:cond delay="0"/>
                                  </p:stCondLst>
                                  <p:childTnLst>
                                    <p:set>
                                      <p:cBhvr>
                                        <p:cTn id="2664" dur="1" fill="hold">
                                          <p:stCondLst>
                                            <p:cond delay="0"/>
                                          </p:stCondLst>
                                        </p:cTn>
                                        <p:tgtEl>
                                          <p:spTgt spid="599">
                                            <p:txEl>
                                              <p:pRg st="2" end="2"/>
                                            </p:txEl>
                                          </p:spTgt>
                                        </p:tgtEl>
                                        <p:attrNameLst>
                                          <p:attrName>style.visibility</p:attrName>
                                        </p:attrNameLst>
                                      </p:cBhvr>
                                      <p:to>
                                        <p:strVal val="visible"/>
                                      </p:to>
                                    </p:set>
                                  </p:childTnLst>
                                </p:cTn>
                              </p:par>
                            </p:childTnLst>
                          </p:cTn>
                        </p:par>
                      </p:childTnLst>
                    </p:cTn>
                  </p:par>
                  <p:par>
                    <p:cTn id="2665" fill="hold">
                      <p:stCondLst>
                        <p:cond delay="indefinite"/>
                      </p:stCondLst>
                      <p:childTnLst>
                        <p:par>
                          <p:cTn id="2666" fill="hold">
                            <p:stCondLst>
                              <p:cond delay="0"/>
                            </p:stCondLst>
                            <p:childTnLst>
                              <p:par>
                                <p:cTn id="2667" nodeType="clickEffect" fill="hold" presetClass="entr" presetID="1">
                                  <p:stCondLst>
                                    <p:cond delay="0"/>
                                  </p:stCondLst>
                                  <p:childTnLst>
                                    <p:set>
                                      <p:cBhvr>
                                        <p:cTn id="2668" dur="1" fill="hold">
                                          <p:stCondLst>
                                            <p:cond delay="0"/>
                                          </p:stCondLst>
                                        </p:cTn>
                                        <p:tgtEl>
                                          <p:spTgt spid="599">
                                            <p:txEl>
                                              <p:pRg st="3" end="3"/>
                                            </p:txEl>
                                          </p:spTgt>
                                        </p:tgtEl>
                                        <p:attrNameLst>
                                          <p:attrName>style.visibility</p:attrName>
                                        </p:attrNameLst>
                                      </p:cBhvr>
                                      <p:to>
                                        <p:strVal val="visible"/>
                                      </p:to>
                                    </p:set>
                                  </p:childTnLst>
                                </p:cTn>
                              </p:par>
                            </p:childTnLst>
                          </p:cTn>
                        </p:par>
                      </p:childTnLst>
                    </p:cTn>
                  </p:par>
                  <p:par>
                    <p:cTn id="2669" fill="hold">
                      <p:stCondLst>
                        <p:cond delay="indefinite"/>
                      </p:stCondLst>
                      <p:childTnLst>
                        <p:par>
                          <p:cTn id="2670" fill="hold">
                            <p:stCondLst>
                              <p:cond delay="0"/>
                            </p:stCondLst>
                            <p:childTnLst>
                              <p:par>
                                <p:cTn id="2671" nodeType="clickEffect" fill="hold" presetClass="entr" presetID="1">
                                  <p:stCondLst>
                                    <p:cond delay="0"/>
                                  </p:stCondLst>
                                  <p:childTnLst>
                                    <p:set>
                                      <p:cBhvr>
                                        <p:cTn id="2672" dur="1" fill="hold">
                                          <p:stCondLst>
                                            <p:cond delay="0"/>
                                          </p:stCondLst>
                                        </p:cTn>
                                        <p:tgtEl>
                                          <p:spTgt spid="599">
                                            <p:txEl>
                                              <p:pRg st="4" end="4"/>
                                            </p:txEl>
                                          </p:spTgt>
                                        </p:tgtEl>
                                        <p:attrNameLst>
                                          <p:attrName>style.visibility</p:attrName>
                                        </p:attrNameLst>
                                      </p:cBhvr>
                                      <p:to>
                                        <p:strVal val="visible"/>
                                      </p:to>
                                    </p:set>
                                  </p:childTnLst>
                                </p:cTn>
                              </p:par>
                            </p:childTnLst>
                          </p:cTn>
                        </p:par>
                      </p:childTnLst>
                    </p:cTn>
                  </p:par>
                  <p:par>
                    <p:cTn id="2673" fill="hold">
                      <p:stCondLst>
                        <p:cond delay="indefinite"/>
                      </p:stCondLst>
                      <p:childTnLst>
                        <p:par>
                          <p:cTn id="2674" fill="hold">
                            <p:stCondLst>
                              <p:cond delay="0"/>
                            </p:stCondLst>
                            <p:childTnLst>
                              <p:par>
                                <p:cTn id="2675" nodeType="clickEffect" fill="hold" presetClass="entr" presetID="1">
                                  <p:stCondLst>
                                    <p:cond delay="0"/>
                                  </p:stCondLst>
                                  <p:childTnLst>
                                    <p:set>
                                      <p:cBhvr>
                                        <p:cTn id="2676"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2677" fill="hold">
                      <p:stCondLst>
                        <p:cond delay="indefinite"/>
                      </p:stCondLst>
                      <p:childTnLst>
                        <p:par>
                          <p:cTn id="2678" fill="hold">
                            <p:stCondLst>
                              <p:cond delay="0"/>
                            </p:stCondLst>
                            <p:childTnLst>
                              <p:par>
                                <p:cTn id="2679" nodeType="clickEffect" fill="hold" presetClass="entr" presetID="1">
                                  <p:stCondLst>
                                    <p:cond delay="0"/>
                                  </p:stCondLst>
                                  <p:childTnLst>
                                    <p:set>
                                      <p:cBhvr>
                                        <p:cTn id="2680"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2681" fill="hold">
                      <p:stCondLst>
                        <p:cond delay="indefinite"/>
                      </p:stCondLst>
                      <p:childTnLst>
                        <p:par>
                          <p:cTn id="2682" fill="hold">
                            <p:stCondLst>
                              <p:cond delay="0"/>
                            </p:stCondLst>
                            <p:childTnLst>
                              <p:par>
                                <p:cTn id="2683" nodeType="clickEffect" fill="hold" presetClass="entr" presetID="1">
                                  <p:stCondLst>
                                    <p:cond delay="0"/>
                                  </p:stCondLst>
                                  <p:childTnLst>
                                    <p:set>
                                      <p:cBhvr>
                                        <p:cTn id="2684"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2685" fill="hold">
                      <p:stCondLst>
                        <p:cond delay="indefinite"/>
                      </p:stCondLst>
                      <p:childTnLst>
                        <p:par>
                          <p:cTn id="2686" fill="hold">
                            <p:stCondLst>
                              <p:cond delay="0"/>
                            </p:stCondLst>
                            <p:childTnLst>
                              <p:par>
                                <p:cTn id="2687" nodeType="clickEffect" fill="hold" presetClass="entr" presetID="1">
                                  <p:stCondLst>
                                    <p:cond delay="0"/>
                                  </p:stCondLst>
                                  <p:childTnLst>
                                    <p:set>
                                      <p:cBhvr>
                                        <p:cTn id="2688"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dk2"/>
                </a:solidFill>
                <a:uFillTx/>
                <a:latin typeface="Open Sans"/>
                <a:ea typeface="Open Sans"/>
              </a:rPr>
              <a:t>Checklists and Assessments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Infrastructure Readiness Lift &amp; Shift</a:t>
            </a:r>
            <a:endParaRPr b="0" lang="en-US" sz="3600" strike="noStrike" u="none">
              <a:solidFill>
                <a:srgbClr val="000000"/>
              </a:solidFill>
              <a:uFillTx/>
              <a:latin typeface="Arial"/>
            </a:endParaRPr>
          </a:p>
        </p:txBody>
      </p:sp>
      <p:sp>
        <p:nvSpPr>
          <p:cNvPr id="603" name="PlaceHolder 2"/>
          <p:cNvSpPr>
            <a:spLocks noGrp="1"/>
          </p:cNvSpPr>
          <p:nvPr>
            <p:ph type="subTitle"/>
          </p:nvPr>
        </p:nvSpPr>
        <p:spPr>
          <a:xfrm>
            <a:off x="0" y="3895560"/>
            <a:ext cx="8521200" cy="791640"/>
          </a:xfrm>
          <a:prstGeom prst="rect">
            <a:avLst/>
          </a:prstGeom>
          <a:noFill/>
          <a:ln w="0">
            <a:noFill/>
          </a:ln>
        </p:spPr>
        <p:txBody>
          <a:bodyPr lIns="91440" rIns="91440" tIns="91440" bIns="91440" anchor="t">
            <a:noAutofit/>
          </a:bodyPr>
          <a:p>
            <a:pPr indent="0" algn="ctr">
              <a:buNone/>
            </a:pPr>
            <a:endParaRPr b="0" lang="en-US" sz="1800" strike="noStrike" u="none">
              <a:solidFill>
                <a:schemeClr val="dk2"/>
              </a:solidFill>
              <a:uFillTx/>
              <a:latin typeface="Trebuchet MS"/>
              <a:ea typeface="Trebuchet M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Lösung</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Creator (abstract): Definiert Factory Method</a:t>
            </a:r>
          </a:p>
          <a:p>
            <a:pPr>
              <a:spcBef>
                <a:spcPts val="400"/>
              </a:spcBef>
              <a:spcAft>
                <a:spcPts val="1000"/>
              </a:spcAft>
              <a:defRPr sz="1800">
                <a:latin typeface="Open Sans Light"/>
              </a:defRPr>
            </a:pPr>
            <a:r>
              <a:t>• ConcreteCreator: Implementiert spezifische Erzeugung</a:t>
            </a:r>
          </a:p>
          <a:p>
            <a:pPr>
              <a:spcBef>
                <a:spcPts val="400"/>
              </a:spcBef>
              <a:spcAft>
                <a:spcPts val="1000"/>
              </a:spcAft>
              <a:defRPr sz="1800">
                <a:latin typeface="Open Sans Light"/>
              </a:defRPr>
            </a:pPr>
            <a:r>
              <a:t>• Product (interface): Definiert Produkt-Schnittstelle</a:t>
            </a:r>
          </a:p>
          <a:p>
            <a:pPr>
              <a:spcBef>
                <a:spcPts val="400"/>
              </a:spcBef>
              <a:spcAft>
                <a:spcPts val="1000"/>
              </a:spcAft>
              <a:defRPr sz="1800">
                <a:latin typeface="Open Sans Light"/>
              </a:defRPr>
            </a:pPr>
            <a:r>
              <a:t>• ConcreteProduct: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Polymorphismus statt Switch-Statements</a:t>
            </a:r>
          </a:p>
          <a:p>
            <a:pPr>
              <a:spcBef>
                <a:spcPts val="400"/>
              </a:spcBef>
              <a:spcAft>
                <a:spcPts val="1000"/>
              </a:spcAft>
              <a:defRPr sz="1800">
                <a:latin typeface="Open Sans Light"/>
              </a:defRPr>
            </a:pPr>
            <a:r>
              <a:t>• Open/Closed Principle erfüllt</a:t>
            </a:r>
          </a:p>
          <a:p>
            <a:pPr>
              <a:spcBef>
                <a:spcPts val="400"/>
              </a:spcBef>
              <a:spcAft>
                <a:spcPts val="1000"/>
              </a:spcAft>
              <a:defRPr sz="1800">
                <a:latin typeface="Open Sans Light"/>
              </a:defRPr>
            </a:pPr>
            <a:r>
              <a:t>• Single Responsibility für jede Factory</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Lösung</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Factory Method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Creator (abstract): Definiert Factory Method</a:t>
            </a:r>
          </a:p>
          <a:p>
            <a:pPr>
              <a:spcBef>
                <a:spcPts val="400"/>
              </a:spcBef>
              <a:spcAft>
                <a:spcPts val="1000"/>
              </a:spcAft>
              <a:defRPr sz="1800">
                <a:latin typeface="Open Sans Light"/>
              </a:defRPr>
            </a:pPr>
            <a:r>
              <a:t>• ConcreteCreator: Implementiert spezifische Erzeugung</a:t>
            </a:r>
          </a:p>
          <a:p>
            <a:pPr>
              <a:spcBef>
                <a:spcPts val="400"/>
              </a:spcBef>
              <a:spcAft>
                <a:spcPts val="1000"/>
              </a:spcAft>
              <a:defRPr sz="1800">
                <a:latin typeface="Open Sans Light"/>
              </a:defRPr>
            </a:pPr>
            <a:r>
              <a:t>• Product (interface): Definiert Produkt-Schnittstelle</a:t>
            </a:r>
          </a:p>
          <a:p>
            <a:pPr>
              <a:spcBef>
                <a:spcPts val="400"/>
              </a:spcBef>
              <a:spcAft>
                <a:spcPts val="1000"/>
              </a:spcAft>
              <a:defRPr sz="1800">
                <a:latin typeface="Open Sans Light"/>
              </a:defRPr>
            </a:pPr>
            <a:r>
              <a:t>• ConcreteProduct: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Polymorphismus statt Switch-Statements</a:t>
            </a:r>
          </a:p>
          <a:p>
            <a:pPr>
              <a:spcBef>
                <a:spcPts val="400"/>
              </a:spcBef>
              <a:spcAft>
                <a:spcPts val="1000"/>
              </a:spcAft>
              <a:defRPr sz="1800">
                <a:latin typeface="Open Sans Light"/>
              </a:defRPr>
            </a:pPr>
            <a:r>
              <a:t>• Open/Closed Principle erfüllt</a:t>
            </a:r>
          </a:p>
          <a:p>
            <a:pPr>
              <a:spcBef>
                <a:spcPts val="400"/>
              </a:spcBef>
              <a:spcAft>
                <a:spcPts val="1000"/>
              </a:spcAft>
              <a:defRPr sz="1800">
                <a:latin typeface="Open Sans Light"/>
              </a:defRPr>
            </a:pPr>
            <a:r>
              <a:t>• Single Responsibility für jede Factory</a:t>
            </a:r>
          </a:p>
        </p:txBody>
      </p:sp>
    </p:spTree>
  </p:cSld>
  <p:clrMapOvr>
    <a:masterClrMapping/>
  </p:clrMapOvr>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1)</a:t>
            </a:r>
            <a:endParaRPr b="0" lang="en-US" sz="2800" strike="noStrike" u="none">
              <a:solidFill>
                <a:srgbClr val="000000"/>
              </a:solidFill>
              <a:uFillTx/>
              <a:latin typeface="Arial"/>
            </a:endParaRPr>
          </a:p>
        </p:txBody>
      </p:sp>
      <p:sp>
        <p:nvSpPr>
          <p:cNvPr id="60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General</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Target cloud environment is identified and approved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Network connectivity between source and target is established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Required cloud service quotas and limits are verified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689" dur="indefinite" restart="never" nodeType="tmRoot">
          <p:childTnLst>
            <p:seq>
              <p:cTn id="2690" dur="indefinite" nodeType="mainSeq">
                <p:childTnLst>
                  <p:par>
                    <p:cTn id="2691" fill="hold">
                      <p:stCondLst>
                        <p:cond delay="indefinite"/>
                      </p:stCondLst>
                      <p:childTnLst>
                        <p:par>
                          <p:cTn id="2692" fill="hold">
                            <p:stCondLst>
                              <p:cond delay="0"/>
                            </p:stCondLst>
                            <p:childTnLst>
                              <p:par>
                                <p:cTn id="2693" nodeType="clickEffect" fill="hold" presetClass="entr" presetID="1">
                                  <p:stCondLst>
                                    <p:cond delay="0"/>
                                  </p:stCondLst>
                                  <p:childTnLst>
                                    <p:set>
                                      <p:cBhvr>
                                        <p:cTn id="2694" dur="1" fill="hold">
                                          <p:stCondLst>
                                            <p:cond delay="0"/>
                                          </p:stCondLst>
                                        </p:cTn>
                                        <p:tgtEl>
                                          <p:spTgt spid="605">
                                            <p:txEl>
                                              <p:pRg st="0" end="0"/>
                                            </p:txEl>
                                          </p:spTgt>
                                        </p:tgtEl>
                                        <p:attrNameLst>
                                          <p:attrName>style.visibility</p:attrName>
                                        </p:attrNameLst>
                                      </p:cBhvr>
                                      <p:to>
                                        <p:strVal val="visible"/>
                                      </p:to>
                                    </p:set>
                                  </p:childTnLst>
                                </p:cTn>
                              </p:par>
                            </p:childTnLst>
                          </p:cTn>
                        </p:par>
                      </p:childTnLst>
                    </p:cTn>
                  </p:par>
                  <p:par>
                    <p:cTn id="2695" fill="hold">
                      <p:stCondLst>
                        <p:cond delay="indefinite"/>
                      </p:stCondLst>
                      <p:childTnLst>
                        <p:par>
                          <p:cTn id="2696" fill="hold">
                            <p:stCondLst>
                              <p:cond delay="0"/>
                            </p:stCondLst>
                            <p:childTnLst>
                              <p:par>
                                <p:cTn id="2697" nodeType="clickEffect" fill="hold" presetClass="entr" presetID="1">
                                  <p:stCondLst>
                                    <p:cond delay="0"/>
                                  </p:stCondLst>
                                  <p:childTnLst>
                                    <p:set>
                                      <p:cBhvr>
                                        <p:cTn id="2698"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2699" fill="hold">
                      <p:stCondLst>
                        <p:cond delay="indefinite"/>
                      </p:stCondLst>
                      <p:childTnLst>
                        <p:par>
                          <p:cTn id="2700" fill="hold">
                            <p:stCondLst>
                              <p:cond delay="0"/>
                            </p:stCondLst>
                            <p:childTnLst>
                              <p:par>
                                <p:cTn id="2701" nodeType="clickEffect" fill="hold" presetClass="entr" presetID="1">
                                  <p:stCondLst>
                                    <p:cond delay="0"/>
                                  </p:stCondLst>
                                  <p:childTnLst>
                                    <p:set>
                                      <p:cBhvr>
                                        <p:cTn id="2702" dur="1" fill="hold">
                                          <p:stCondLst>
                                            <p:cond delay="0"/>
                                          </p:stCondLst>
                                        </p:cTn>
                                        <p:tgtEl>
                                          <p:spTgt spid="605">
                                            <p:txEl>
                                              <p:pRg st="2" end="2"/>
                                            </p:txEl>
                                          </p:spTgt>
                                        </p:tgtEl>
                                        <p:attrNameLst>
                                          <p:attrName>style.visibility</p:attrName>
                                        </p:attrNameLst>
                                      </p:cBhvr>
                                      <p:to>
                                        <p:strVal val="visible"/>
                                      </p:to>
                                    </p:set>
                                  </p:childTnLst>
                                </p:cTn>
                              </p:par>
                            </p:childTnLst>
                          </p:cTn>
                        </p:par>
                      </p:childTnLst>
                    </p:cTn>
                  </p:par>
                  <p:par>
                    <p:cTn id="2703" fill="hold">
                      <p:stCondLst>
                        <p:cond delay="indefinite"/>
                      </p:stCondLst>
                      <p:childTnLst>
                        <p:par>
                          <p:cTn id="2704" fill="hold">
                            <p:stCondLst>
                              <p:cond delay="0"/>
                            </p:stCondLst>
                            <p:childTnLst>
                              <p:par>
                                <p:cTn id="2705" nodeType="clickEffect" fill="hold" presetClass="entr" presetID="1">
                                  <p:stCondLst>
                                    <p:cond delay="0"/>
                                  </p:stCondLst>
                                  <p:childTnLst>
                                    <p:set>
                                      <p:cBhvr>
                                        <p:cTn id="2706" dur="1" fill="hold">
                                          <p:stCondLst>
                                            <p:cond delay="0"/>
                                          </p:stCondLst>
                                        </p:cTn>
                                        <p:tgtEl>
                                          <p:spTgt spid="60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2)</a:t>
            </a:r>
            <a:endParaRPr b="0" lang="en-US" sz="2800" strike="noStrike" u="none">
              <a:solidFill>
                <a:srgbClr val="000000"/>
              </a:solidFill>
              <a:uFillTx/>
              <a:latin typeface="Arial"/>
            </a:endParaRPr>
          </a:p>
        </p:txBody>
      </p:sp>
      <p:sp>
        <p:nvSpPr>
          <p:cNvPr id="60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Network &amp; Connectivity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Network topology is designed and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Required bandwidth is calculated and available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Firewall rules and security groups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DNS requirements and resolution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Load balancing requirements are identified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07" dur="indefinite" restart="never" nodeType="tmRoot">
          <p:childTnLst>
            <p:seq>
              <p:cTn id="2708" dur="indefinite" nodeType="mainSeq">
                <p:childTnLst>
                  <p:par>
                    <p:cTn id="2709" fill="hold">
                      <p:stCondLst>
                        <p:cond delay="indefinite"/>
                      </p:stCondLst>
                      <p:childTnLst>
                        <p:par>
                          <p:cTn id="2710" fill="hold">
                            <p:stCondLst>
                              <p:cond delay="0"/>
                            </p:stCondLst>
                            <p:childTnLst>
                              <p:par>
                                <p:cTn id="2711" nodeType="clickEffect" fill="hold" presetClass="entr" presetID="1">
                                  <p:stCondLst>
                                    <p:cond delay="0"/>
                                  </p:stCondLst>
                                  <p:childTnLst>
                                    <p:set>
                                      <p:cBhvr>
                                        <p:cTn id="2712"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2713" fill="hold">
                      <p:stCondLst>
                        <p:cond delay="indefinite"/>
                      </p:stCondLst>
                      <p:childTnLst>
                        <p:par>
                          <p:cTn id="2714" fill="hold">
                            <p:stCondLst>
                              <p:cond delay="0"/>
                            </p:stCondLst>
                            <p:childTnLst>
                              <p:par>
                                <p:cTn id="2715" nodeType="clickEffect" fill="hold" presetClass="entr" presetID="1">
                                  <p:stCondLst>
                                    <p:cond delay="0"/>
                                  </p:stCondLst>
                                  <p:childTnLst>
                                    <p:set>
                                      <p:cBhvr>
                                        <p:cTn id="2716"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2717" fill="hold">
                      <p:stCondLst>
                        <p:cond delay="indefinite"/>
                      </p:stCondLst>
                      <p:childTnLst>
                        <p:par>
                          <p:cTn id="2718" fill="hold">
                            <p:stCondLst>
                              <p:cond delay="0"/>
                            </p:stCondLst>
                            <p:childTnLst>
                              <p:par>
                                <p:cTn id="2719" nodeType="clickEffect" fill="hold" presetClass="entr" presetID="1">
                                  <p:stCondLst>
                                    <p:cond delay="0"/>
                                  </p:stCondLst>
                                  <p:childTnLst>
                                    <p:set>
                                      <p:cBhvr>
                                        <p:cTn id="2720"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2721" fill="hold">
                      <p:stCondLst>
                        <p:cond delay="indefinite"/>
                      </p:stCondLst>
                      <p:childTnLst>
                        <p:par>
                          <p:cTn id="2722" fill="hold">
                            <p:stCondLst>
                              <p:cond delay="0"/>
                            </p:stCondLst>
                            <p:childTnLst>
                              <p:par>
                                <p:cTn id="2723" nodeType="clickEffect" fill="hold" presetClass="entr" presetID="1">
                                  <p:stCondLst>
                                    <p:cond delay="0"/>
                                  </p:stCondLst>
                                  <p:childTnLst>
                                    <p:set>
                                      <p:cBhvr>
                                        <p:cTn id="2724"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2725" fill="hold">
                      <p:stCondLst>
                        <p:cond delay="indefinite"/>
                      </p:stCondLst>
                      <p:childTnLst>
                        <p:par>
                          <p:cTn id="2726" fill="hold">
                            <p:stCondLst>
                              <p:cond delay="0"/>
                            </p:stCondLst>
                            <p:childTnLst>
                              <p:par>
                                <p:cTn id="2727" nodeType="clickEffect" fill="hold" presetClass="entr" presetID="1">
                                  <p:stCondLst>
                                    <p:cond delay="0"/>
                                  </p:stCondLst>
                                  <p:childTnLst>
                                    <p:set>
                                      <p:cBhvr>
                                        <p:cTn id="2728"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729" fill="hold">
                      <p:stCondLst>
                        <p:cond delay="indefinite"/>
                      </p:stCondLst>
                      <p:childTnLst>
                        <p:par>
                          <p:cTn id="2730" fill="hold">
                            <p:stCondLst>
                              <p:cond delay="0"/>
                            </p:stCondLst>
                            <p:childTnLst>
                              <p:par>
                                <p:cTn id="2731" nodeType="clickEffect" fill="hold" presetClass="entr" presetID="1">
                                  <p:stCondLst>
                                    <p:cond delay="0"/>
                                  </p:stCondLst>
                                  <p:childTnLst>
                                    <p:set>
                                      <p:cBhvr>
                                        <p:cTn id="2732"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3)</a:t>
            </a:r>
            <a:endParaRPr b="0" lang="en-US" sz="2800" strike="noStrike" u="none">
              <a:solidFill>
                <a:srgbClr val="000000"/>
              </a:solidFill>
              <a:uFillTx/>
              <a:latin typeface="Arial"/>
            </a:endParaRPr>
          </a:p>
        </p:txBody>
      </p:sp>
      <p:sp>
        <p:nvSpPr>
          <p:cNvPr id="609"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Storage &amp; Data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Storage requirements (capacity, IOPS, throughput)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migration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transfer methods are identified and tested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Storage replication requirements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33" dur="indefinite" restart="never" nodeType="tmRoot">
          <p:childTnLst>
            <p:seq>
              <p:cTn id="2734" dur="indefinite" nodeType="mainSeq">
                <p:childTnLst>
                  <p:par>
                    <p:cTn id="2735" fill="hold">
                      <p:stCondLst>
                        <p:cond delay="indefinite"/>
                      </p:stCondLst>
                      <p:childTnLst>
                        <p:par>
                          <p:cTn id="2736" fill="hold">
                            <p:stCondLst>
                              <p:cond delay="0"/>
                            </p:stCondLst>
                            <p:childTnLst>
                              <p:par>
                                <p:cTn id="2737" nodeType="clickEffect" fill="hold" presetClass="entr" presetID="1">
                                  <p:stCondLst>
                                    <p:cond delay="0"/>
                                  </p:stCondLst>
                                  <p:childTnLst>
                                    <p:set>
                                      <p:cBhvr>
                                        <p:cTn id="2738"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2739" fill="hold">
                      <p:stCondLst>
                        <p:cond delay="indefinite"/>
                      </p:stCondLst>
                      <p:childTnLst>
                        <p:par>
                          <p:cTn id="2740" fill="hold">
                            <p:stCondLst>
                              <p:cond delay="0"/>
                            </p:stCondLst>
                            <p:childTnLst>
                              <p:par>
                                <p:cTn id="2741" nodeType="clickEffect" fill="hold" presetClass="entr" presetID="1">
                                  <p:stCondLst>
                                    <p:cond delay="0"/>
                                  </p:stCondLst>
                                  <p:childTnLst>
                                    <p:set>
                                      <p:cBhvr>
                                        <p:cTn id="2742"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2743" fill="hold">
                      <p:stCondLst>
                        <p:cond delay="indefinite"/>
                      </p:stCondLst>
                      <p:childTnLst>
                        <p:par>
                          <p:cTn id="2744" fill="hold">
                            <p:stCondLst>
                              <p:cond delay="0"/>
                            </p:stCondLst>
                            <p:childTnLst>
                              <p:par>
                                <p:cTn id="2745" nodeType="clickEffect" fill="hold" presetClass="entr" presetID="1">
                                  <p:stCondLst>
                                    <p:cond delay="0"/>
                                  </p:stCondLst>
                                  <p:childTnLst>
                                    <p:set>
                                      <p:cBhvr>
                                        <p:cTn id="2746"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2747" fill="hold">
                      <p:stCondLst>
                        <p:cond delay="indefinite"/>
                      </p:stCondLst>
                      <p:childTnLst>
                        <p:par>
                          <p:cTn id="2748" fill="hold">
                            <p:stCondLst>
                              <p:cond delay="0"/>
                            </p:stCondLst>
                            <p:childTnLst>
                              <p:par>
                                <p:cTn id="2749" nodeType="clickEffect" fill="hold" presetClass="entr" presetID="1">
                                  <p:stCondLst>
                                    <p:cond delay="0"/>
                                  </p:stCondLst>
                                  <p:childTnLst>
                                    <p:set>
                                      <p:cBhvr>
                                        <p:cTn id="2750"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par>
                    <p:cTn id="2751" fill="hold">
                      <p:stCondLst>
                        <p:cond delay="indefinite"/>
                      </p:stCondLst>
                      <p:childTnLst>
                        <p:par>
                          <p:cTn id="2752" fill="hold">
                            <p:stCondLst>
                              <p:cond delay="0"/>
                            </p:stCondLst>
                            <p:childTnLst>
                              <p:par>
                                <p:cTn id="2753" nodeType="clickEffect" fill="hold" presetClass="entr" presetID="1">
                                  <p:stCondLst>
                                    <p:cond delay="0"/>
                                  </p:stCondLst>
                                  <p:childTnLst>
                                    <p:set>
                                      <p:cBhvr>
                                        <p:cTn id="2754" dur="1" fill="hold">
                                          <p:stCondLst>
                                            <p:cond delay="0"/>
                                          </p:stCondLst>
                                        </p:cTn>
                                        <p:tgtEl>
                                          <p:spTgt spid="60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4)</a:t>
            </a:r>
            <a:endParaRPr b="0" lang="en-US" sz="2800" strike="noStrike" u="none">
              <a:solidFill>
                <a:srgbClr val="000000"/>
              </a:solidFill>
              <a:uFillTx/>
              <a:latin typeface="Arial"/>
            </a:endParaRPr>
          </a:p>
        </p:txBody>
      </p:sp>
      <p:sp>
        <p:nvSpPr>
          <p:cNvPr id="611"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Compute &amp; Resources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VM sizes and specifications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Resource allocation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High availability requirements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Auto-scaling requirements are identified (if applicable)</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55" dur="indefinite" restart="never" nodeType="tmRoot">
          <p:childTnLst>
            <p:seq>
              <p:cTn id="2756" dur="indefinite" nodeType="mainSeq">
                <p:childTnLst>
                  <p:par>
                    <p:cTn id="2757" fill="hold">
                      <p:stCondLst>
                        <p:cond delay="indefinite"/>
                      </p:stCondLst>
                      <p:childTnLst>
                        <p:par>
                          <p:cTn id="2758" fill="hold">
                            <p:stCondLst>
                              <p:cond delay="0"/>
                            </p:stCondLst>
                            <p:childTnLst>
                              <p:par>
                                <p:cTn id="2759" nodeType="clickEffect" fill="hold" presetClass="entr" presetID="1">
                                  <p:stCondLst>
                                    <p:cond delay="0"/>
                                  </p:stCondLst>
                                  <p:childTnLst>
                                    <p:set>
                                      <p:cBhvr>
                                        <p:cTn id="2760" dur="1" fill="hold">
                                          <p:stCondLst>
                                            <p:cond delay="0"/>
                                          </p:stCondLst>
                                        </p:cTn>
                                        <p:tgtEl>
                                          <p:spTgt spid="611">
                                            <p:txEl>
                                              <p:pRg st="0" end="0"/>
                                            </p:txEl>
                                          </p:spTgt>
                                        </p:tgtEl>
                                        <p:attrNameLst>
                                          <p:attrName>style.visibility</p:attrName>
                                        </p:attrNameLst>
                                      </p:cBhvr>
                                      <p:to>
                                        <p:strVal val="visible"/>
                                      </p:to>
                                    </p:set>
                                  </p:childTnLst>
                                </p:cTn>
                              </p:par>
                            </p:childTnLst>
                          </p:cTn>
                        </p:par>
                      </p:childTnLst>
                    </p:cTn>
                  </p:par>
                  <p:par>
                    <p:cTn id="2761" fill="hold">
                      <p:stCondLst>
                        <p:cond delay="indefinite"/>
                      </p:stCondLst>
                      <p:childTnLst>
                        <p:par>
                          <p:cTn id="2762" fill="hold">
                            <p:stCondLst>
                              <p:cond delay="0"/>
                            </p:stCondLst>
                            <p:childTnLst>
                              <p:par>
                                <p:cTn id="2763" nodeType="clickEffect" fill="hold" presetClass="entr" presetID="1">
                                  <p:stCondLst>
                                    <p:cond delay="0"/>
                                  </p:stCondLst>
                                  <p:childTnLst>
                                    <p:set>
                                      <p:cBhvr>
                                        <p:cTn id="2764" dur="1" fill="hold">
                                          <p:stCondLst>
                                            <p:cond delay="0"/>
                                          </p:stCondLst>
                                        </p:cTn>
                                        <p:tgtEl>
                                          <p:spTgt spid="611">
                                            <p:txEl>
                                              <p:pRg st="1" end="1"/>
                                            </p:txEl>
                                          </p:spTgt>
                                        </p:tgtEl>
                                        <p:attrNameLst>
                                          <p:attrName>style.visibility</p:attrName>
                                        </p:attrNameLst>
                                      </p:cBhvr>
                                      <p:to>
                                        <p:strVal val="visible"/>
                                      </p:to>
                                    </p:set>
                                  </p:childTnLst>
                                </p:cTn>
                              </p:par>
                            </p:childTnLst>
                          </p:cTn>
                        </p:par>
                      </p:childTnLst>
                    </p:cTn>
                  </p:par>
                  <p:par>
                    <p:cTn id="2765" fill="hold">
                      <p:stCondLst>
                        <p:cond delay="indefinite"/>
                      </p:stCondLst>
                      <p:childTnLst>
                        <p:par>
                          <p:cTn id="2766" fill="hold">
                            <p:stCondLst>
                              <p:cond delay="0"/>
                            </p:stCondLst>
                            <p:childTnLst>
                              <p:par>
                                <p:cTn id="2767" nodeType="clickEffect" fill="hold" presetClass="entr" presetID="1">
                                  <p:stCondLst>
                                    <p:cond delay="0"/>
                                  </p:stCondLst>
                                  <p:childTnLst>
                                    <p:set>
                                      <p:cBhvr>
                                        <p:cTn id="2768" dur="1" fill="hold">
                                          <p:stCondLst>
                                            <p:cond delay="0"/>
                                          </p:stCondLst>
                                        </p:cTn>
                                        <p:tgtEl>
                                          <p:spTgt spid="611">
                                            <p:txEl>
                                              <p:pRg st="2" end="2"/>
                                            </p:txEl>
                                          </p:spTgt>
                                        </p:tgtEl>
                                        <p:attrNameLst>
                                          <p:attrName>style.visibility</p:attrName>
                                        </p:attrNameLst>
                                      </p:cBhvr>
                                      <p:to>
                                        <p:strVal val="visible"/>
                                      </p:to>
                                    </p:set>
                                  </p:childTnLst>
                                </p:cTn>
                              </p:par>
                            </p:childTnLst>
                          </p:cTn>
                        </p:par>
                      </p:childTnLst>
                    </p:cTn>
                  </p:par>
                  <p:par>
                    <p:cTn id="2769" fill="hold">
                      <p:stCondLst>
                        <p:cond delay="indefinite"/>
                      </p:stCondLst>
                      <p:childTnLst>
                        <p:par>
                          <p:cTn id="2770" fill="hold">
                            <p:stCondLst>
                              <p:cond delay="0"/>
                            </p:stCondLst>
                            <p:childTnLst>
                              <p:par>
                                <p:cTn id="2771" nodeType="clickEffect" fill="hold" presetClass="entr" presetID="1">
                                  <p:stCondLst>
                                    <p:cond delay="0"/>
                                  </p:stCondLst>
                                  <p:childTnLst>
                                    <p:set>
                                      <p:cBhvr>
                                        <p:cTn id="2772" dur="1" fill="hold">
                                          <p:stCondLst>
                                            <p:cond delay="0"/>
                                          </p:stCondLst>
                                        </p:cTn>
                                        <p:tgtEl>
                                          <p:spTgt spid="611">
                                            <p:txEl>
                                              <p:pRg st="3" end="3"/>
                                            </p:txEl>
                                          </p:spTgt>
                                        </p:tgtEl>
                                        <p:attrNameLst>
                                          <p:attrName>style.visibility</p:attrName>
                                        </p:attrNameLst>
                                      </p:cBhvr>
                                      <p:to>
                                        <p:strVal val="visible"/>
                                      </p:to>
                                    </p:set>
                                  </p:childTnLst>
                                </p:cTn>
                              </p:par>
                            </p:childTnLst>
                          </p:cTn>
                        </p:par>
                      </p:childTnLst>
                    </p:cTn>
                  </p:par>
                  <p:par>
                    <p:cTn id="2773" fill="hold">
                      <p:stCondLst>
                        <p:cond delay="indefinite"/>
                      </p:stCondLst>
                      <p:childTnLst>
                        <p:par>
                          <p:cTn id="2774" fill="hold">
                            <p:stCondLst>
                              <p:cond delay="0"/>
                            </p:stCondLst>
                            <p:childTnLst>
                              <p:par>
                                <p:cTn id="2775" nodeType="clickEffect" fill="hold" presetClass="entr" presetID="1">
                                  <p:stCondLst>
                                    <p:cond delay="0"/>
                                  </p:stCondLst>
                                  <p:childTnLst>
                                    <p:set>
                                      <p:cBhvr>
                                        <p:cTn id="2776" dur="1" fill="hold">
                                          <p:stCondLst>
                                            <p:cond delay="0"/>
                                          </p:stCondLst>
                                        </p:cTn>
                                        <p:tgtEl>
                                          <p:spTgt spid="6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5)</a:t>
            </a:r>
            <a:endParaRPr b="0" lang="en-US" sz="2800" strike="noStrike" u="none">
              <a:solidFill>
                <a:srgbClr val="000000"/>
              </a:solidFill>
              <a:uFillTx/>
              <a:latin typeface="Arial"/>
            </a:endParaRPr>
          </a:p>
        </p:txBody>
      </p:sp>
      <p:sp>
        <p:nvSpPr>
          <p:cNvPr id="613"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Security &amp; Compliance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Security controls are identified and mapped to cloud services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Encryption requirements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Identity and access management (IAM)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Compliance requirements for infrastructure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77" dur="indefinite" restart="never" nodeType="tmRoot">
          <p:childTnLst>
            <p:seq>
              <p:cTn id="2778" dur="indefinite" nodeType="mainSeq">
                <p:childTnLst>
                  <p:par>
                    <p:cTn id="2779" fill="hold">
                      <p:stCondLst>
                        <p:cond delay="indefinite"/>
                      </p:stCondLst>
                      <p:childTnLst>
                        <p:par>
                          <p:cTn id="2780" fill="hold">
                            <p:stCondLst>
                              <p:cond delay="0"/>
                            </p:stCondLst>
                            <p:childTnLst>
                              <p:par>
                                <p:cTn id="2781" nodeType="clickEffect" fill="hold" presetClass="entr" presetID="1">
                                  <p:stCondLst>
                                    <p:cond delay="0"/>
                                  </p:stCondLst>
                                  <p:childTnLst>
                                    <p:set>
                                      <p:cBhvr>
                                        <p:cTn id="2782" dur="1" fill="hold">
                                          <p:stCondLst>
                                            <p:cond delay="0"/>
                                          </p:stCondLst>
                                        </p:cTn>
                                        <p:tgtEl>
                                          <p:spTgt spid="613">
                                            <p:txEl>
                                              <p:pRg st="0" end="0"/>
                                            </p:txEl>
                                          </p:spTgt>
                                        </p:tgtEl>
                                        <p:attrNameLst>
                                          <p:attrName>style.visibility</p:attrName>
                                        </p:attrNameLst>
                                      </p:cBhvr>
                                      <p:to>
                                        <p:strVal val="visible"/>
                                      </p:to>
                                    </p:set>
                                  </p:childTnLst>
                                </p:cTn>
                              </p:par>
                            </p:childTnLst>
                          </p:cTn>
                        </p:par>
                      </p:childTnLst>
                    </p:cTn>
                  </p:par>
                  <p:par>
                    <p:cTn id="2783" fill="hold">
                      <p:stCondLst>
                        <p:cond delay="indefinite"/>
                      </p:stCondLst>
                      <p:childTnLst>
                        <p:par>
                          <p:cTn id="2784" fill="hold">
                            <p:stCondLst>
                              <p:cond delay="0"/>
                            </p:stCondLst>
                            <p:childTnLst>
                              <p:par>
                                <p:cTn id="2785" nodeType="clickEffect" fill="hold" presetClass="entr" presetID="1">
                                  <p:stCondLst>
                                    <p:cond delay="0"/>
                                  </p:stCondLst>
                                  <p:childTnLst>
                                    <p:set>
                                      <p:cBhvr>
                                        <p:cTn id="2786" dur="1" fill="hold">
                                          <p:stCondLst>
                                            <p:cond delay="0"/>
                                          </p:stCondLst>
                                        </p:cTn>
                                        <p:tgtEl>
                                          <p:spTgt spid="613">
                                            <p:txEl>
                                              <p:pRg st="1" end="1"/>
                                            </p:txEl>
                                          </p:spTgt>
                                        </p:tgtEl>
                                        <p:attrNameLst>
                                          <p:attrName>style.visibility</p:attrName>
                                        </p:attrNameLst>
                                      </p:cBhvr>
                                      <p:to>
                                        <p:strVal val="visible"/>
                                      </p:to>
                                    </p:set>
                                  </p:childTnLst>
                                </p:cTn>
                              </p:par>
                            </p:childTnLst>
                          </p:cTn>
                        </p:par>
                      </p:childTnLst>
                    </p:cTn>
                  </p:par>
                  <p:par>
                    <p:cTn id="2787" fill="hold">
                      <p:stCondLst>
                        <p:cond delay="indefinite"/>
                      </p:stCondLst>
                      <p:childTnLst>
                        <p:par>
                          <p:cTn id="2788" fill="hold">
                            <p:stCondLst>
                              <p:cond delay="0"/>
                            </p:stCondLst>
                            <p:childTnLst>
                              <p:par>
                                <p:cTn id="2789" nodeType="clickEffect" fill="hold" presetClass="entr" presetID="1">
                                  <p:stCondLst>
                                    <p:cond delay="0"/>
                                  </p:stCondLst>
                                  <p:childTnLst>
                                    <p:set>
                                      <p:cBhvr>
                                        <p:cTn id="2790" dur="1" fill="hold">
                                          <p:stCondLst>
                                            <p:cond delay="0"/>
                                          </p:stCondLst>
                                        </p:cTn>
                                        <p:tgtEl>
                                          <p:spTgt spid="613">
                                            <p:txEl>
                                              <p:pRg st="2" end="2"/>
                                            </p:txEl>
                                          </p:spTgt>
                                        </p:tgtEl>
                                        <p:attrNameLst>
                                          <p:attrName>style.visibility</p:attrName>
                                        </p:attrNameLst>
                                      </p:cBhvr>
                                      <p:to>
                                        <p:strVal val="visible"/>
                                      </p:to>
                                    </p:set>
                                  </p:childTnLst>
                                </p:cTn>
                              </p:par>
                            </p:childTnLst>
                          </p:cTn>
                        </p:par>
                      </p:childTnLst>
                    </p:cTn>
                  </p:par>
                  <p:par>
                    <p:cTn id="2791" fill="hold">
                      <p:stCondLst>
                        <p:cond delay="indefinite"/>
                      </p:stCondLst>
                      <p:childTnLst>
                        <p:par>
                          <p:cTn id="2792" fill="hold">
                            <p:stCondLst>
                              <p:cond delay="0"/>
                            </p:stCondLst>
                            <p:childTnLst>
                              <p:par>
                                <p:cTn id="2793" nodeType="clickEffect" fill="hold" presetClass="entr" presetID="1">
                                  <p:stCondLst>
                                    <p:cond delay="0"/>
                                  </p:stCondLst>
                                  <p:childTnLst>
                                    <p:set>
                                      <p:cBhvr>
                                        <p:cTn id="2794" dur="1" fill="hold">
                                          <p:stCondLst>
                                            <p:cond delay="0"/>
                                          </p:stCondLst>
                                        </p:cTn>
                                        <p:tgtEl>
                                          <p:spTgt spid="613">
                                            <p:txEl>
                                              <p:pRg st="3" end="3"/>
                                            </p:txEl>
                                          </p:spTgt>
                                        </p:tgtEl>
                                        <p:attrNameLst>
                                          <p:attrName>style.visibility</p:attrName>
                                        </p:attrNameLst>
                                      </p:cBhvr>
                                      <p:to>
                                        <p:strVal val="visible"/>
                                      </p:to>
                                    </p:set>
                                  </p:childTnLst>
                                </p:cTn>
                              </p:par>
                            </p:childTnLst>
                          </p:cTn>
                        </p:par>
                      </p:childTnLst>
                    </p:cTn>
                  </p:par>
                  <p:par>
                    <p:cTn id="2795" fill="hold">
                      <p:stCondLst>
                        <p:cond delay="indefinite"/>
                      </p:stCondLst>
                      <p:childTnLst>
                        <p:par>
                          <p:cTn id="2796" fill="hold">
                            <p:stCondLst>
                              <p:cond delay="0"/>
                            </p:stCondLst>
                            <p:childTnLst>
                              <p:par>
                                <p:cTn id="2797" nodeType="clickEffect" fill="hold" presetClass="entr" presetID="1">
                                  <p:stCondLst>
                                    <p:cond delay="0"/>
                                  </p:stCondLst>
                                  <p:childTnLst>
                                    <p:set>
                                      <p:cBhvr>
                                        <p:cTn id="2798" dur="1" fill="hold">
                                          <p:stCondLst>
                                            <p:cond delay="0"/>
                                          </p:stCondLst>
                                        </p:cTn>
                                        <p:tgtEl>
                                          <p:spTgt spid="61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6)</a:t>
            </a:r>
            <a:endParaRPr b="0" lang="en-US" sz="2800" strike="noStrike" u="none">
              <a:solidFill>
                <a:srgbClr val="000000"/>
              </a:solidFill>
              <a:uFillTx/>
              <a:latin typeface="Arial"/>
            </a:endParaRPr>
          </a:p>
        </p:txBody>
      </p:sp>
      <p:sp>
        <p:nvSpPr>
          <p:cNvPr id="61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Monitoring &amp; Operations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Monitoring tools and strategy are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Alert thresholds and response procedures are documented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Infrastructure backup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Disaster recovery procedures are documented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799" dur="indefinite" restart="never" nodeType="tmRoot">
          <p:childTnLst>
            <p:seq>
              <p:cTn id="2800" dur="indefinite" nodeType="mainSeq">
                <p:childTnLst>
                  <p:par>
                    <p:cTn id="2801" fill="hold">
                      <p:stCondLst>
                        <p:cond delay="indefinite"/>
                      </p:stCondLst>
                      <p:childTnLst>
                        <p:par>
                          <p:cTn id="2802" fill="hold">
                            <p:stCondLst>
                              <p:cond delay="0"/>
                            </p:stCondLst>
                            <p:childTnLst>
                              <p:par>
                                <p:cTn id="2803" nodeType="clickEffect" fill="hold" presetClass="entr" presetID="1">
                                  <p:stCondLst>
                                    <p:cond delay="0"/>
                                  </p:stCondLst>
                                  <p:childTnLst>
                                    <p:set>
                                      <p:cBhvr>
                                        <p:cTn id="2804" dur="1" fill="hold">
                                          <p:stCondLst>
                                            <p:cond delay="0"/>
                                          </p:stCondLst>
                                        </p:cTn>
                                        <p:tgtEl>
                                          <p:spTgt spid="61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Infrastructure Readiness Lift &amp; Shift (Part 7)</a:t>
            </a:r>
            <a:endParaRPr b="0" lang="en-US" sz="2800" strike="noStrike" u="none">
              <a:solidFill>
                <a:srgbClr val="000000"/>
              </a:solidFill>
              <a:uFillTx/>
              <a:latin typeface="Arial"/>
            </a:endParaRPr>
          </a:p>
        </p:txBody>
      </p:sp>
      <p:sp>
        <p:nvSpPr>
          <p:cNvPr id="61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Cost &amp; Optimization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Cost estimates are calculated and approved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Resource optimization strategy is defined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Reserved capacity requirements are identified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Cost monitoring and reporting strategy is defined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05" dur="indefinite" restart="never" nodeType="tmRoot">
          <p:childTnLst>
            <p:seq>
              <p:cTn id="2806" dur="indefinite" nodeType="mainSeq">
                <p:childTnLst>
                  <p:par>
                    <p:cTn id="2807" fill="hold">
                      <p:stCondLst>
                        <p:cond delay="indefinite"/>
                      </p:stCondLst>
                      <p:childTnLst>
                        <p:par>
                          <p:cTn id="2808" fill="hold">
                            <p:stCondLst>
                              <p:cond delay="0"/>
                            </p:stCondLst>
                            <p:childTnLst>
                              <p:par>
                                <p:cTn id="2809" nodeType="clickEffect" fill="hold" presetClass="entr" presetID="1">
                                  <p:stCondLst>
                                    <p:cond delay="0"/>
                                  </p:stCondLst>
                                  <p:childTnLst>
                                    <p:set>
                                      <p:cBhvr>
                                        <p:cTn id="2810"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2811" fill="hold">
                      <p:stCondLst>
                        <p:cond delay="indefinite"/>
                      </p:stCondLst>
                      <p:childTnLst>
                        <p:par>
                          <p:cTn id="2812" fill="hold">
                            <p:stCondLst>
                              <p:cond delay="0"/>
                            </p:stCondLst>
                            <p:childTnLst>
                              <p:par>
                                <p:cTn id="2813" nodeType="clickEffect" fill="hold" presetClass="entr" presetID="1">
                                  <p:stCondLst>
                                    <p:cond delay="0"/>
                                  </p:stCondLst>
                                  <p:childTnLst>
                                    <p:set>
                                      <p:cBhvr>
                                        <p:cTn id="2814"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2815" fill="hold">
                      <p:stCondLst>
                        <p:cond delay="indefinite"/>
                      </p:stCondLst>
                      <p:childTnLst>
                        <p:par>
                          <p:cTn id="2816" fill="hold">
                            <p:stCondLst>
                              <p:cond delay="0"/>
                            </p:stCondLst>
                            <p:childTnLst>
                              <p:par>
                                <p:cTn id="2817" nodeType="clickEffect" fill="hold" presetClass="entr" presetID="1">
                                  <p:stCondLst>
                                    <p:cond delay="0"/>
                                  </p:stCondLst>
                                  <p:childTnLst>
                                    <p:set>
                                      <p:cBhvr>
                                        <p:cTn id="2818"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2819" fill="hold">
                      <p:stCondLst>
                        <p:cond delay="indefinite"/>
                      </p:stCondLst>
                      <p:childTnLst>
                        <p:par>
                          <p:cTn id="2820" fill="hold">
                            <p:stCondLst>
                              <p:cond delay="0"/>
                            </p:stCondLst>
                            <p:childTnLst>
                              <p:par>
                                <p:cTn id="2821" nodeType="clickEffect" fill="hold" presetClass="entr" presetID="1">
                                  <p:stCondLst>
                                    <p:cond delay="0"/>
                                  </p:stCondLst>
                                  <p:childTnLst>
                                    <p:set>
                                      <p:cBhvr>
                                        <p:cTn id="2822"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2823" fill="hold">
                      <p:stCondLst>
                        <p:cond delay="indefinite"/>
                      </p:stCondLst>
                      <p:childTnLst>
                        <p:par>
                          <p:cTn id="2824" fill="hold">
                            <p:stCondLst>
                              <p:cond delay="0"/>
                            </p:stCondLst>
                            <p:childTnLst>
                              <p:par>
                                <p:cTn id="2825" nodeType="clickEffect" fill="hold" presetClass="entr" presetID="1">
                                  <p:stCondLst>
                                    <p:cond delay="0"/>
                                  </p:stCondLst>
                                  <p:childTnLst>
                                    <p:set>
                                      <p:cBhvr>
                                        <p:cTn id="2826"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Application Readiness Lift &amp; Shift</a:t>
            </a:r>
            <a:endParaRPr b="0" lang="en-US" sz="3600" strike="noStrike" u="none">
              <a:solidFill>
                <a:srgbClr val="000000"/>
              </a:solidFill>
              <a:uFillTx/>
              <a:latin typeface="Arial"/>
            </a:endParaRPr>
          </a:p>
        </p:txBody>
      </p:sp>
      <p:sp>
        <p:nvSpPr>
          <p:cNvPr id="619" name="PlaceHolder 2"/>
          <p:cNvSpPr>
            <a:spLocks noGrp="1"/>
          </p:cNvSpPr>
          <p:nvPr>
            <p:ph type="subTitle"/>
          </p:nvPr>
        </p:nvSpPr>
        <p:spPr>
          <a:xfrm>
            <a:off x="0" y="3895560"/>
            <a:ext cx="8521200" cy="791640"/>
          </a:xfrm>
          <a:prstGeom prst="rect">
            <a:avLst/>
          </a:prstGeom>
          <a:noFill/>
          <a:ln w="0">
            <a:noFill/>
          </a:ln>
        </p:spPr>
        <p:txBody>
          <a:bodyPr lIns="91440" rIns="91440" tIns="91440" bIns="91440" anchor="t">
            <a:noAutofit/>
          </a:bodyPr>
          <a:p>
            <a:pPr indent="0" algn="ctr">
              <a:buNone/>
            </a:pPr>
            <a:endParaRPr b="0" lang="en-US" sz="1800" strike="noStrike" u="none">
              <a:solidFill>
                <a:schemeClr val="dk2"/>
              </a:solidFill>
              <a:uFillTx/>
              <a:latin typeface="Trebuchet MS"/>
              <a:ea typeface="Trebuchet MS"/>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1)</a:t>
            </a:r>
            <a:endParaRPr b="0" lang="en-US" sz="2800" strike="noStrike" u="none">
              <a:solidFill>
                <a:srgbClr val="000000"/>
              </a:solidFill>
              <a:uFillTx/>
              <a:latin typeface="Arial"/>
            </a:endParaRPr>
          </a:p>
        </p:txBody>
      </p:sp>
      <p:sp>
        <p:nvSpPr>
          <p:cNvPr id="621"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General</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run in VM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has defined and known dependencies </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is allowed to run in cloud (governance)</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Dependencies</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Related components can be operated in cloud OR</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Related components in legacy data center can be connected AND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Latencies, access times and load factors are known and considered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27" dur="indefinite" restart="never" nodeType="tmRoot">
          <p:childTnLst>
            <p:seq>
              <p:cTn id="2828" dur="indefinite" nodeType="mainSeq">
                <p:childTnLst>
                  <p:par>
                    <p:cTn id="2829" fill="hold">
                      <p:stCondLst>
                        <p:cond delay="indefinite"/>
                      </p:stCondLst>
                      <p:childTnLst>
                        <p:par>
                          <p:cTn id="2830" fill="hold">
                            <p:stCondLst>
                              <p:cond delay="0"/>
                            </p:stCondLst>
                            <p:childTnLst>
                              <p:par>
                                <p:cTn id="2831" nodeType="clickEffect" fill="hold" presetClass="entr" presetID="1">
                                  <p:stCondLst>
                                    <p:cond delay="0"/>
                                  </p:stCondLst>
                                  <p:childTnLst>
                                    <p:set>
                                      <p:cBhvr>
                                        <p:cTn id="2832" dur="1" fill="hold">
                                          <p:stCondLst>
                                            <p:cond delay="0"/>
                                          </p:stCondLst>
                                        </p:cTn>
                                        <p:tgtEl>
                                          <p:spTgt spid="621">
                                            <p:txEl>
                                              <p:pRg st="0" end="0"/>
                                            </p:txEl>
                                          </p:spTgt>
                                        </p:tgtEl>
                                        <p:attrNameLst>
                                          <p:attrName>style.visibility</p:attrName>
                                        </p:attrNameLst>
                                      </p:cBhvr>
                                      <p:to>
                                        <p:strVal val="visible"/>
                                      </p:to>
                                    </p:set>
                                  </p:childTnLst>
                                </p:cTn>
                              </p:par>
                            </p:childTnLst>
                          </p:cTn>
                        </p:par>
                      </p:childTnLst>
                    </p:cTn>
                  </p:par>
                  <p:par>
                    <p:cTn id="2833" fill="hold">
                      <p:stCondLst>
                        <p:cond delay="indefinite"/>
                      </p:stCondLst>
                      <p:childTnLst>
                        <p:par>
                          <p:cTn id="2834" fill="hold">
                            <p:stCondLst>
                              <p:cond delay="0"/>
                            </p:stCondLst>
                            <p:childTnLst>
                              <p:par>
                                <p:cTn id="2835" nodeType="clickEffect" fill="hold" presetClass="entr" presetID="1">
                                  <p:stCondLst>
                                    <p:cond delay="0"/>
                                  </p:stCondLst>
                                  <p:childTnLst>
                                    <p:set>
                                      <p:cBhvr>
                                        <p:cTn id="2836" dur="1" fill="hold">
                                          <p:stCondLst>
                                            <p:cond delay="0"/>
                                          </p:stCondLst>
                                        </p:cTn>
                                        <p:tgtEl>
                                          <p:spTgt spid="621">
                                            <p:txEl>
                                              <p:pRg st="1" end="1"/>
                                            </p:txEl>
                                          </p:spTgt>
                                        </p:tgtEl>
                                        <p:attrNameLst>
                                          <p:attrName>style.visibility</p:attrName>
                                        </p:attrNameLst>
                                      </p:cBhvr>
                                      <p:to>
                                        <p:strVal val="visible"/>
                                      </p:to>
                                    </p:set>
                                  </p:childTnLst>
                                </p:cTn>
                              </p:par>
                            </p:childTnLst>
                          </p:cTn>
                        </p:par>
                      </p:childTnLst>
                    </p:cTn>
                  </p:par>
                  <p:par>
                    <p:cTn id="2837" fill="hold">
                      <p:stCondLst>
                        <p:cond delay="indefinite"/>
                      </p:stCondLst>
                      <p:childTnLst>
                        <p:par>
                          <p:cTn id="2838" fill="hold">
                            <p:stCondLst>
                              <p:cond delay="0"/>
                            </p:stCondLst>
                            <p:childTnLst>
                              <p:par>
                                <p:cTn id="2839" nodeType="clickEffect" fill="hold" presetClass="entr" presetID="1">
                                  <p:stCondLst>
                                    <p:cond delay="0"/>
                                  </p:stCondLst>
                                  <p:childTnLst>
                                    <p:set>
                                      <p:cBhvr>
                                        <p:cTn id="2840" dur="1" fill="hold">
                                          <p:stCondLst>
                                            <p:cond delay="0"/>
                                          </p:stCondLst>
                                        </p:cTn>
                                        <p:tgtEl>
                                          <p:spTgt spid="621">
                                            <p:txEl>
                                              <p:pRg st="2" end="2"/>
                                            </p:txEl>
                                          </p:spTgt>
                                        </p:tgtEl>
                                        <p:attrNameLst>
                                          <p:attrName>style.visibility</p:attrName>
                                        </p:attrNameLst>
                                      </p:cBhvr>
                                      <p:to>
                                        <p:strVal val="visible"/>
                                      </p:to>
                                    </p:set>
                                  </p:childTnLst>
                                </p:cTn>
                              </p:par>
                            </p:childTnLst>
                          </p:cTn>
                        </p:par>
                      </p:childTnLst>
                    </p:cTn>
                  </p:par>
                  <p:par>
                    <p:cTn id="2841" fill="hold">
                      <p:stCondLst>
                        <p:cond delay="indefinite"/>
                      </p:stCondLst>
                      <p:childTnLst>
                        <p:par>
                          <p:cTn id="2842" fill="hold">
                            <p:stCondLst>
                              <p:cond delay="0"/>
                            </p:stCondLst>
                            <p:childTnLst>
                              <p:par>
                                <p:cTn id="2843" nodeType="clickEffect" fill="hold" presetClass="entr" presetID="1">
                                  <p:stCondLst>
                                    <p:cond delay="0"/>
                                  </p:stCondLst>
                                  <p:childTnLst>
                                    <p:set>
                                      <p:cBhvr>
                                        <p:cTn id="2844" dur="1" fill="hold">
                                          <p:stCondLst>
                                            <p:cond delay="0"/>
                                          </p:stCondLst>
                                        </p:cTn>
                                        <p:tgtEl>
                                          <p:spTgt spid="621">
                                            <p:txEl>
                                              <p:pRg st="3" end="3"/>
                                            </p:txEl>
                                          </p:spTgt>
                                        </p:tgtEl>
                                        <p:attrNameLst>
                                          <p:attrName>style.visibility</p:attrName>
                                        </p:attrNameLst>
                                      </p:cBhvr>
                                      <p:to>
                                        <p:strVal val="visible"/>
                                      </p:to>
                                    </p:set>
                                  </p:childTnLst>
                                </p:cTn>
                              </p:par>
                            </p:childTnLst>
                          </p:cTn>
                        </p:par>
                      </p:childTnLst>
                    </p:cTn>
                  </p:par>
                  <p:par>
                    <p:cTn id="2845" fill="hold">
                      <p:stCondLst>
                        <p:cond delay="indefinite"/>
                      </p:stCondLst>
                      <p:childTnLst>
                        <p:par>
                          <p:cTn id="2846" fill="hold">
                            <p:stCondLst>
                              <p:cond delay="0"/>
                            </p:stCondLst>
                            <p:childTnLst>
                              <p:par>
                                <p:cTn id="2847" nodeType="clickEffect" fill="hold" presetClass="entr" presetID="1">
                                  <p:stCondLst>
                                    <p:cond delay="0"/>
                                  </p:stCondLst>
                                  <p:childTnLst>
                                    <p:set>
                                      <p:cBhvr>
                                        <p:cTn id="2848" dur="1" fill="hold">
                                          <p:stCondLst>
                                            <p:cond delay="0"/>
                                          </p:stCondLst>
                                        </p:cTn>
                                        <p:tgtEl>
                                          <p:spTgt spid="621">
                                            <p:txEl>
                                              <p:pRg st="4" end="4"/>
                                            </p:txEl>
                                          </p:spTgt>
                                        </p:tgtEl>
                                        <p:attrNameLst>
                                          <p:attrName>style.visibility</p:attrName>
                                        </p:attrNameLst>
                                      </p:cBhvr>
                                      <p:to>
                                        <p:strVal val="visible"/>
                                      </p:to>
                                    </p:set>
                                  </p:childTnLst>
                                </p:cTn>
                              </p:par>
                            </p:childTnLst>
                          </p:cTn>
                        </p:par>
                      </p:childTnLst>
                    </p:cTn>
                  </p:par>
                  <p:par>
                    <p:cTn id="2849" fill="hold">
                      <p:stCondLst>
                        <p:cond delay="indefinite"/>
                      </p:stCondLst>
                      <p:childTnLst>
                        <p:par>
                          <p:cTn id="2850" fill="hold">
                            <p:stCondLst>
                              <p:cond delay="0"/>
                            </p:stCondLst>
                            <p:childTnLst>
                              <p:par>
                                <p:cTn id="2851" nodeType="clickEffect" fill="hold" presetClass="entr" presetID="1">
                                  <p:stCondLst>
                                    <p:cond delay="0"/>
                                  </p:stCondLst>
                                  <p:childTnLst>
                                    <p:set>
                                      <p:cBhvr>
                                        <p:cTn id="2852" dur="1" fill="hold">
                                          <p:stCondLst>
                                            <p:cond delay="0"/>
                                          </p:stCondLst>
                                        </p:cTn>
                                        <p:tgtEl>
                                          <p:spTgt spid="621">
                                            <p:txEl>
                                              <p:pRg st="5" end="5"/>
                                            </p:txEl>
                                          </p:spTgt>
                                        </p:tgtEl>
                                        <p:attrNameLst>
                                          <p:attrName>style.visibility</p:attrName>
                                        </p:attrNameLst>
                                      </p:cBhvr>
                                      <p:to>
                                        <p:strVal val="visible"/>
                                      </p:to>
                                    </p:set>
                                  </p:childTnLst>
                                </p:cTn>
                              </p:par>
                            </p:childTnLst>
                          </p:cTn>
                        </p:par>
                      </p:childTnLst>
                    </p:cTn>
                  </p:par>
                  <p:par>
                    <p:cTn id="2853" fill="hold">
                      <p:stCondLst>
                        <p:cond delay="indefinite"/>
                      </p:stCondLst>
                      <p:childTnLst>
                        <p:par>
                          <p:cTn id="2854" fill="hold">
                            <p:stCondLst>
                              <p:cond delay="0"/>
                            </p:stCondLst>
                            <p:childTnLst>
                              <p:par>
                                <p:cTn id="2855" nodeType="clickEffect" fill="hold" presetClass="entr" presetID="1">
                                  <p:stCondLst>
                                    <p:cond delay="0"/>
                                  </p:stCondLst>
                                  <p:childTnLst>
                                    <p:set>
                                      <p:cBhvr>
                                        <p:cTn id="2856" dur="1" fill="hold">
                                          <p:stCondLst>
                                            <p:cond delay="0"/>
                                          </p:stCondLst>
                                        </p:cTn>
                                        <p:tgtEl>
                                          <p:spTgt spid="621">
                                            <p:txEl>
                                              <p:pRg st="6" end="6"/>
                                            </p:txEl>
                                          </p:spTgt>
                                        </p:tgtEl>
                                        <p:attrNameLst>
                                          <p:attrName>style.visibility</p:attrName>
                                        </p:attrNameLst>
                                      </p:cBhvr>
                                      <p:to>
                                        <p:strVal val="visible"/>
                                      </p:to>
                                    </p:set>
                                  </p:childTnLst>
                                </p:cTn>
                              </p:par>
                            </p:childTnLst>
                          </p:cTn>
                        </p:par>
                      </p:childTnLst>
                    </p:cTn>
                  </p:par>
                  <p:par>
                    <p:cTn id="2857" fill="hold">
                      <p:stCondLst>
                        <p:cond delay="indefinite"/>
                      </p:stCondLst>
                      <p:childTnLst>
                        <p:par>
                          <p:cTn id="2858" fill="hold">
                            <p:stCondLst>
                              <p:cond delay="0"/>
                            </p:stCondLst>
                            <p:childTnLst>
                              <p:par>
                                <p:cTn id="2859" nodeType="clickEffect" fill="hold" presetClass="entr" presetID="1">
                                  <p:stCondLst>
                                    <p:cond delay="0"/>
                                  </p:stCondLst>
                                  <p:childTnLst>
                                    <p:set>
                                      <p:cBhvr>
                                        <p:cTn id="2860" dur="1" fill="hold">
                                          <p:stCondLst>
                                            <p:cond delay="0"/>
                                          </p:stCondLst>
                                        </p:cTn>
                                        <p:tgtEl>
                                          <p:spTgt spid="62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2)</a:t>
            </a:r>
            <a:endParaRPr b="0" lang="en-US" sz="2800" strike="noStrike" u="none">
              <a:solidFill>
                <a:srgbClr val="000000"/>
              </a:solidFill>
              <a:uFillTx/>
              <a:latin typeface="Arial"/>
            </a:endParaRPr>
          </a:p>
        </p:txBody>
      </p:sp>
      <p:sp>
        <p:nvSpPr>
          <p:cNvPr id="623"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User-Management</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Users can access application</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Restrictions (IP addresses, tunnels, etc.) are known</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Authentication is clarified / connection to external authentication systems is ensured</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Operability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be technically operated (skills, tools, holistic view)</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can scale and be operated in multiple instances (where applicable)</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configuration can be modified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61" dur="indefinite" restart="never" nodeType="tmRoot">
          <p:childTnLst>
            <p:seq>
              <p:cTn id="2862" dur="indefinite" nodeType="mainSeq">
                <p:childTnLst>
                  <p:par>
                    <p:cTn id="2863" fill="hold">
                      <p:stCondLst>
                        <p:cond delay="indefinite"/>
                      </p:stCondLst>
                      <p:childTnLst>
                        <p:par>
                          <p:cTn id="2864" fill="hold">
                            <p:stCondLst>
                              <p:cond delay="0"/>
                            </p:stCondLst>
                            <p:childTnLst>
                              <p:par>
                                <p:cTn id="2865" nodeType="clickEffect" fill="hold" presetClass="entr" presetID="1">
                                  <p:stCondLst>
                                    <p:cond delay="0"/>
                                  </p:stCondLst>
                                  <p:childTnLst>
                                    <p:set>
                                      <p:cBhvr>
                                        <p:cTn id="2866" dur="1" fill="hold">
                                          <p:stCondLst>
                                            <p:cond delay="0"/>
                                          </p:stCondLst>
                                        </p:cTn>
                                        <p:tgtEl>
                                          <p:spTgt spid="623">
                                            <p:txEl>
                                              <p:pRg st="0" end="0"/>
                                            </p:txEl>
                                          </p:spTgt>
                                        </p:tgtEl>
                                        <p:attrNameLst>
                                          <p:attrName>style.visibility</p:attrName>
                                        </p:attrNameLst>
                                      </p:cBhvr>
                                      <p:to>
                                        <p:strVal val="visible"/>
                                      </p:to>
                                    </p:set>
                                  </p:childTnLst>
                                </p:cTn>
                              </p:par>
                            </p:childTnLst>
                          </p:cTn>
                        </p:par>
                      </p:childTnLst>
                    </p:cTn>
                  </p:par>
                  <p:par>
                    <p:cTn id="2867" fill="hold">
                      <p:stCondLst>
                        <p:cond delay="indefinite"/>
                      </p:stCondLst>
                      <p:childTnLst>
                        <p:par>
                          <p:cTn id="2868" fill="hold">
                            <p:stCondLst>
                              <p:cond delay="0"/>
                            </p:stCondLst>
                            <p:childTnLst>
                              <p:par>
                                <p:cTn id="2869" nodeType="clickEffect" fill="hold" presetClass="entr" presetID="1">
                                  <p:stCondLst>
                                    <p:cond delay="0"/>
                                  </p:stCondLst>
                                  <p:childTnLst>
                                    <p:set>
                                      <p:cBhvr>
                                        <p:cTn id="2870" dur="1" fill="hold">
                                          <p:stCondLst>
                                            <p:cond delay="0"/>
                                          </p:stCondLst>
                                        </p:cTn>
                                        <p:tgtEl>
                                          <p:spTgt spid="623">
                                            <p:txEl>
                                              <p:pRg st="1" end="1"/>
                                            </p:txEl>
                                          </p:spTgt>
                                        </p:tgtEl>
                                        <p:attrNameLst>
                                          <p:attrName>style.visibility</p:attrName>
                                        </p:attrNameLst>
                                      </p:cBhvr>
                                      <p:to>
                                        <p:strVal val="visible"/>
                                      </p:to>
                                    </p:set>
                                  </p:childTnLst>
                                </p:cTn>
                              </p:par>
                            </p:childTnLst>
                          </p:cTn>
                        </p:par>
                      </p:childTnLst>
                    </p:cTn>
                  </p:par>
                  <p:par>
                    <p:cTn id="2871" fill="hold">
                      <p:stCondLst>
                        <p:cond delay="indefinite"/>
                      </p:stCondLst>
                      <p:childTnLst>
                        <p:par>
                          <p:cTn id="2872" fill="hold">
                            <p:stCondLst>
                              <p:cond delay="0"/>
                            </p:stCondLst>
                            <p:childTnLst>
                              <p:par>
                                <p:cTn id="2873" nodeType="clickEffect" fill="hold" presetClass="entr" presetID="1">
                                  <p:stCondLst>
                                    <p:cond delay="0"/>
                                  </p:stCondLst>
                                  <p:childTnLst>
                                    <p:set>
                                      <p:cBhvr>
                                        <p:cTn id="2874" dur="1" fill="hold">
                                          <p:stCondLst>
                                            <p:cond delay="0"/>
                                          </p:stCondLst>
                                        </p:cTn>
                                        <p:tgtEl>
                                          <p:spTgt spid="623">
                                            <p:txEl>
                                              <p:pRg st="2" end="2"/>
                                            </p:txEl>
                                          </p:spTgt>
                                        </p:tgtEl>
                                        <p:attrNameLst>
                                          <p:attrName>style.visibility</p:attrName>
                                        </p:attrNameLst>
                                      </p:cBhvr>
                                      <p:to>
                                        <p:strVal val="visible"/>
                                      </p:to>
                                    </p:set>
                                  </p:childTnLst>
                                </p:cTn>
                              </p:par>
                            </p:childTnLst>
                          </p:cTn>
                        </p:par>
                      </p:childTnLst>
                    </p:cTn>
                  </p:par>
                  <p:par>
                    <p:cTn id="2875" fill="hold">
                      <p:stCondLst>
                        <p:cond delay="indefinite"/>
                      </p:stCondLst>
                      <p:childTnLst>
                        <p:par>
                          <p:cTn id="2876" fill="hold">
                            <p:stCondLst>
                              <p:cond delay="0"/>
                            </p:stCondLst>
                            <p:childTnLst>
                              <p:par>
                                <p:cTn id="2877" nodeType="clickEffect" fill="hold" presetClass="entr" presetID="1">
                                  <p:stCondLst>
                                    <p:cond delay="0"/>
                                  </p:stCondLst>
                                  <p:childTnLst>
                                    <p:set>
                                      <p:cBhvr>
                                        <p:cTn id="2878" dur="1" fill="hold">
                                          <p:stCondLst>
                                            <p:cond delay="0"/>
                                          </p:stCondLst>
                                        </p:cTn>
                                        <p:tgtEl>
                                          <p:spTgt spid="623">
                                            <p:txEl>
                                              <p:pRg st="3" end="3"/>
                                            </p:txEl>
                                          </p:spTgt>
                                        </p:tgtEl>
                                        <p:attrNameLst>
                                          <p:attrName>style.visibility</p:attrName>
                                        </p:attrNameLst>
                                      </p:cBhvr>
                                      <p:to>
                                        <p:strVal val="visible"/>
                                      </p:to>
                                    </p:set>
                                  </p:childTnLst>
                                </p:cTn>
                              </p:par>
                            </p:childTnLst>
                          </p:cTn>
                        </p:par>
                      </p:childTnLst>
                    </p:cTn>
                  </p:par>
                  <p:par>
                    <p:cTn id="2879" fill="hold">
                      <p:stCondLst>
                        <p:cond delay="indefinite"/>
                      </p:stCondLst>
                      <p:childTnLst>
                        <p:par>
                          <p:cTn id="2880" fill="hold">
                            <p:stCondLst>
                              <p:cond delay="0"/>
                            </p:stCondLst>
                            <p:childTnLst>
                              <p:par>
                                <p:cTn id="2881" nodeType="clickEffect" fill="hold" presetClass="entr" presetID="1">
                                  <p:stCondLst>
                                    <p:cond delay="0"/>
                                  </p:stCondLst>
                                  <p:childTnLst>
                                    <p:set>
                                      <p:cBhvr>
                                        <p:cTn id="2882" dur="1" fill="hold">
                                          <p:stCondLst>
                                            <p:cond delay="0"/>
                                          </p:stCondLst>
                                        </p:cTn>
                                        <p:tgtEl>
                                          <p:spTgt spid="623">
                                            <p:txEl>
                                              <p:pRg st="4" end="4"/>
                                            </p:txEl>
                                          </p:spTgt>
                                        </p:tgtEl>
                                        <p:attrNameLst>
                                          <p:attrName>style.visibility</p:attrName>
                                        </p:attrNameLst>
                                      </p:cBhvr>
                                      <p:to>
                                        <p:strVal val="visible"/>
                                      </p:to>
                                    </p:set>
                                  </p:childTnLst>
                                </p:cTn>
                              </p:par>
                            </p:childTnLst>
                          </p:cTn>
                        </p:par>
                      </p:childTnLst>
                    </p:cTn>
                  </p:par>
                  <p:par>
                    <p:cTn id="2883" fill="hold">
                      <p:stCondLst>
                        <p:cond delay="indefinite"/>
                      </p:stCondLst>
                      <p:childTnLst>
                        <p:par>
                          <p:cTn id="2884" fill="hold">
                            <p:stCondLst>
                              <p:cond delay="0"/>
                            </p:stCondLst>
                            <p:childTnLst>
                              <p:par>
                                <p:cTn id="2885" nodeType="clickEffect" fill="hold" presetClass="entr" presetID="1">
                                  <p:stCondLst>
                                    <p:cond delay="0"/>
                                  </p:stCondLst>
                                  <p:childTnLst>
                                    <p:set>
                                      <p:cBhvr>
                                        <p:cTn id="2886" dur="1" fill="hold">
                                          <p:stCondLst>
                                            <p:cond delay="0"/>
                                          </p:stCondLst>
                                        </p:cTn>
                                        <p:tgtEl>
                                          <p:spTgt spid="623">
                                            <p:txEl>
                                              <p:pRg st="5" end="5"/>
                                            </p:txEl>
                                          </p:spTgt>
                                        </p:tgtEl>
                                        <p:attrNameLst>
                                          <p:attrName>style.visibility</p:attrName>
                                        </p:attrNameLst>
                                      </p:cBhvr>
                                      <p:to>
                                        <p:strVal val="visible"/>
                                      </p:to>
                                    </p:set>
                                  </p:childTnLst>
                                </p:cTn>
                              </p:par>
                            </p:childTnLst>
                          </p:cTn>
                        </p:par>
                      </p:childTnLst>
                    </p:cTn>
                  </p:par>
                  <p:par>
                    <p:cTn id="2887" fill="hold">
                      <p:stCondLst>
                        <p:cond delay="indefinite"/>
                      </p:stCondLst>
                      <p:childTnLst>
                        <p:par>
                          <p:cTn id="2888" fill="hold">
                            <p:stCondLst>
                              <p:cond delay="0"/>
                            </p:stCondLst>
                            <p:childTnLst>
                              <p:par>
                                <p:cTn id="2889" nodeType="clickEffect" fill="hold" presetClass="entr" presetID="1">
                                  <p:stCondLst>
                                    <p:cond delay="0"/>
                                  </p:stCondLst>
                                  <p:childTnLst>
                                    <p:set>
                                      <p:cBhvr>
                                        <p:cTn id="2890" dur="1" fill="hold">
                                          <p:stCondLst>
                                            <p:cond delay="0"/>
                                          </p:stCondLst>
                                        </p:cTn>
                                        <p:tgtEl>
                                          <p:spTgt spid="623">
                                            <p:txEl>
                                              <p:pRg st="6" end="6"/>
                                            </p:txEl>
                                          </p:spTgt>
                                        </p:tgtEl>
                                        <p:attrNameLst>
                                          <p:attrName>style.visibility</p:attrName>
                                        </p:attrNameLst>
                                      </p:cBhvr>
                                      <p:to>
                                        <p:strVal val="visible"/>
                                      </p:to>
                                    </p:set>
                                  </p:childTnLst>
                                </p:cTn>
                              </p:par>
                            </p:childTnLst>
                          </p:cTn>
                        </p:par>
                      </p:childTnLst>
                    </p:cTn>
                  </p:par>
                  <p:par>
                    <p:cTn id="2891" fill="hold">
                      <p:stCondLst>
                        <p:cond delay="indefinite"/>
                      </p:stCondLst>
                      <p:childTnLst>
                        <p:par>
                          <p:cTn id="2892" fill="hold">
                            <p:stCondLst>
                              <p:cond delay="0"/>
                            </p:stCondLst>
                            <p:childTnLst>
                              <p:par>
                                <p:cTn id="2893" nodeType="clickEffect" fill="hold" presetClass="entr" presetID="1">
                                  <p:stCondLst>
                                    <p:cond delay="0"/>
                                  </p:stCondLst>
                                  <p:childTnLst>
                                    <p:set>
                                      <p:cBhvr>
                                        <p:cTn id="2894" dur="1" fill="hold">
                                          <p:stCondLst>
                                            <p:cond delay="0"/>
                                          </p:stCondLst>
                                        </p:cTn>
                                        <p:tgtEl>
                                          <p:spTgt spid="62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Customer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 Interface</a:t>
            </a:r>
            <a:br/>
            <a:r>
              <a:t>public interface Customer {</a:t>
            </a:r>
            <a:br/>
            <a:r>
              <a:t>    String getName();</a:t>
            </a:r>
            <a:br/>
            <a:r>
              <a:t>    String getContractId();</a:t>
            </a:r>
            <a:br/>
            <a:r>
              <a:t>    List&lt;String&gt; getTariffOptions();</a:t>
            </a:r>
            <a:br/>
            <a:r>
              <a:t>    String getPaymentMethod();</a:t>
            </a:r>
            <a:br/>
            <a:r>
              <a:t>    String getSupportLevel();</a:t>
            </a:r>
            <a:br/>
            <a:r>
              <a:t>    void processContract();</a:t>
            </a:r>
            <a:br/>
            <a:r>
              <a:t>}</a:t>
            </a:r>
            <a:br/>
            <a:br/>
            <a:r>
              <a:t>// Konkrete Implementierung</a:t>
            </a:r>
            <a:br/>
            <a:r>
              <a:t>public class PrivateCustomer implements Customer {</a:t>
            </a:r>
            <a:br/>
            <a:r>
              <a:t>    private String name;</a:t>
            </a:r>
            <a:br/>
            <a:r>
              <a:t>    private String contractId;</a:t>
            </a:r>
            <a:br/>
            <a:r>
              <a:t>    private List&lt;String&gt; tariffOptions;</a:t>
            </a:r>
            <a:br/>
            <a:r>
              <a:t>    </a:t>
            </a:r>
            <a:br/>
            <a:r>
              <a:t>    public PrivateCustomer(String name, String contractId) {</a:t>
            </a:r>
            <a:br/>
            <a:r>
              <a:t>        this.name = name;</a:t>
            </a:r>
            <a:br/>
            <a:r>
              <a:t>        this.contractId = contractId;</a:t>
            </a:r>
            <a:br/>
            <a:r>
              <a:t>        this.tariffOptions = Arrays.asList("Basic", "Comfort");</a:t>
            </a:r>
            <a:br/>
            <a:r>
              <a:t>    }</a:t>
            </a:r>
            <a:br/>
            <a:r>
              <a:t>    </a:t>
            </a:r>
            <a:br/>
            <a:r>
              <a:t>    @Override</a:t>
            </a:r>
            <a:br/>
            <a:r>
              <a:t>    public String getPaymentMethod() {</a:t>
            </a:r>
            <a:br/>
            <a:r>
              <a:t>        return "SEPA";</a:t>
            </a:r>
            <a:br/>
            <a:r>
              <a:t>    }</a:t>
            </a:r>
            <a:br/>
            <a:r>
              <a:t>    </a:t>
            </a:r>
            <a:br/>
            <a:r>
              <a:t>    @Override</a:t>
            </a:r>
            <a:br/>
            <a:r>
              <a:t>    public void processContract() {</a:t>
            </a:r>
            <a:br/>
            <a:r>
              <a:t>        validatePersonalData();</a:t>
            </a:r>
            <a:br/>
            <a:r>
              <a:t>        setupBasicServices();</a:t>
            </a:r>
            <a:br/>
            <a:r>
              <a:t>    }</a:t>
            </a:r>
            <a:br/>
            <a:r>
              <a: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Customer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 Interface</a:t>
            </a:r>
            <a:br/>
            <a:r>
              <a:t>public interface Customer {</a:t>
            </a:r>
            <a:br/>
            <a:r>
              <a:t>    String getName();</a:t>
            </a:r>
            <a:br/>
            <a:r>
              <a:t>    String getContractId();</a:t>
            </a:r>
            <a:br/>
            <a:r>
              <a:t>    List&lt;String&gt; getTariffOptions();</a:t>
            </a:r>
            <a:br/>
            <a:r>
              <a:t>    String getPaymentMethod();</a:t>
            </a:r>
            <a:br/>
            <a:r>
              <a:t>    String getSupportLevel();</a:t>
            </a:r>
            <a:br/>
            <a:r>
              <a:t>    void processContract();</a:t>
            </a:r>
            <a:br/>
            <a:r>
              <a:t>}</a:t>
            </a:r>
            <a:br/>
            <a:br/>
            <a:r>
              <a:t>// Konkrete Implementierung</a:t>
            </a:r>
            <a:br/>
            <a:r>
              <a:t>public class PrivateCustomer implements Customer {</a:t>
            </a:r>
            <a:br/>
            <a:r>
              <a:t>    private String name;</a:t>
            </a:r>
            <a:br/>
            <a:r>
              <a:t>    private String contractId;</a:t>
            </a:r>
            <a:br/>
            <a:r>
              <a:t>    private List&lt;String&gt; tariffOptions;</a:t>
            </a:r>
            <a:br/>
            <a:r>
              <a:t>    </a:t>
            </a:r>
            <a:br/>
            <a:r>
              <a:t>    public PrivateCustomer(String name, String contractId) {</a:t>
            </a:r>
            <a:br/>
            <a:r>
              <a:t>        this.name = name;</a:t>
            </a:r>
            <a:br/>
            <a:r>
              <a:t>        this.contractId = contractId;</a:t>
            </a:r>
            <a:br/>
            <a:r>
              <a:t>        this.tariffOptions = Arrays.asList("Basic", "Comfort");</a:t>
            </a:r>
            <a:br/>
            <a:r>
              <a:t>    }</a:t>
            </a:r>
            <a:br/>
            <a:r>
              <a:t>    </a:t>
            </a:r>
            <a:br/>
            <a:r>
              <a:t>    @Override</a:t>
            </a:r>
            <a:br/>
            <a:r>
              <a:t>    public String getPaymentMethod() {</a:t>
            </a:r>
            <a:br/>
            <a:r>
              <a:t>        return "SEPA";</a:t>
            </a:r>
            <a:br/>
            <a:r>
              <a:t>    }</a:t>
            </a:r>
            <a:br/>
            <a:r>
              <a:t>    </a:t>
            </a:r>
            <a:br/>
            <a:r>
              <a:t>    @Override</a:t>
            </a:r>
            <a:br/>
            <a:r>
              <a:t>    public void processContract() {</a:t>
            </a:r>
            <a:br/>
            <a:r>
              <a:t>        validatePersonalData();</a:t>
            </a:r>
            <a:br/>
            <a:r>
              <a:t>        setupBasicServices();</a:t>
            </a:r>
            <a:br/>
            <a:r>
              <a:t>    }</a:t>
            </a:r>
            <a:br/>
            <a:r>
              <a:t>}</a:t>
            </a:r>
          </a:p>
        </p:txBody>
      </p:sp>
    </p:spTree>
  </p:cSld>
  <p:clrMapOvr>
    <a:masterClrMapping/>
  </p:clrMapOvr>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3)</a:t>
            </a:r>
            <a:endParaRPr b="0" lang="en-US" sz="2800" strike="noStrike" u="none">
              <a:solidFill>
                <a:srgbClr val="000000"/>
              </a:solidFill>
              <a:uFillTx/>
              <a:latin typeface="Arial"/>
            </a:endParaRPr>
          </a:p>
        </p:txBody>
      </p:sp>
      <p:sp>
        <p:nvSpPr>
          <p:cNvPr id="625"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Backup &amp; Recovery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backup procedures are defined and tested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recovery procedures are documented and verified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Disaster recovery requirements are identified</a:t>
            </a:r>
            <a:endParaRPr b="0" lang="en-US" sz="1400" strike="noStrike" u="none">
              <a:solidFill>
                <a:srgbClr val="000000"/>
              </a:solidFill>
              <a:uFillTx/>
              <a:latin typeface="Open Sans"/>
            </a:endParaRPr>
          </a:p>
          <a:p>
            <a:pPr marL="114480" indent="0">
              <a:lnSpc>
                <a:spcPct val="200000"/>
              </a:lnSpc>
              <a:buNone/>
              <a:tabLst>
                <a:tab algn="l" pos="0"/>
              </a:tabLst>
            </a:pPr>
            <a:r>
              <a:rPr b="1" lang="en-US" sz="1400" strike="noStrike" u="none">
                <a:solidFill>
                  <a:schemeClr val="dk2"/>
                </a:solidFill>
                <a:uFillTx/>
                <a:latin typeface="Open Sans SemiBold"/>
                <a:ea typeface="Open Sans SemiBold"/>
              </a:rPr>
              <a:t>Compliance &amp; Security</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security requirements are documented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Data classification and handling requirements are identified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Compliance requirements (if any) are documented and addressed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895" dur="indefinite" restart="never" nodeType="tmRoot">
          <p:childTnLst>
            <p:seq>
              <p:cTn id="2896" dur="indefinite" nodeType="mainSeq">
                <p:childTnLst>
                  <p:par>
                    <p:cTn id="2897" fill="hold">
                      <p:stCondLst>
                        <p:cond delay="indefinite"/>
                      </p:stCondLst>
                      <p:childTnLst>
                        <p:par>
                          <p:cTn id="2898" fill="hold">
                            <p:stCondLst>
                              <p:cond delay="0"/>
                            </p:stCondLst>
                            <p:childTnLst>
                              <p:par>
                                <p:cTn id="2899" nodeType="clickEffect" fill="hold" presetClass="entr" presetID="1">
                                  <p:stCondLst>
                                    <p:cond delay="0"/>
                                  </p:stCondLst>
                                  <p:childTnLst>
                                    <p:set>
                                      <p:cBhvr>
                                        <p:cTn id="2900" dur="1" fill="hold">
                                          <p:stCondLst>
                                            <p:cond delay="0"/>
                                          </p:stCondLst>
                                        </p:cTn>
                                        <p:tgtEl>
                                          <p:spTgt spid="625">
                                            <p:txEl>
                                              <p:pRg st="0" end="0"/>
                                            </p:txEl>
                                          </p:spTgt>
                                        </p:tgtEl>
                                        <p:attrNameLst>
                                          <p:attrName>style.visibility</p:attrName>
                                        </p:attrNameLst>
                                      </p:cBhvr>
                                      <p:to>
                                        <p:strVal val="visible"/>
                                      </p:to>
                                    </p:set>
                                  </p:childTnLst>
                                </p:cTn>
                              </p:par>
                            </p:childTnLst>
                          </p:cTn>
                        </p:par>
                      </p:childTnLst>
                    </p:cTn>
                  </p:par>
                  <p:par>
                    <p:cTn id="2901" fill="hold">
                      <p:stCondLst>
                        <p:cond delay="indefinite"/>
                      </p:stCondLst>
                      <p:childTnLst>
                        <p:par>
                          <p:cTn id="2902" fill="hold">
                            <p:stCondLst>
                              <p:cond delay="0"/>
                            </p:stCondLst>
                            <p:childTnLst>
                              <p:par>
                                <p:cTn id="2903" nodeType="clickEffect" fill="hold" presetClass="entr" presetID="1">
                                  <p:stCondLst>
                                    <p:cond delay="0"/>
                                  </p:stCondLst>
                                  <p:childTnLst>
                                    <p:set>
                                      <p:cBhvr>
                                        <p:cTn id="2904" dur="1" fill="hold">
                                          <p:stCondLst>
                                            <p:cond delay="0"/>
                                          </p:stCondLst>
                                        </p:cTn>
                                        <p:tgtEl>
                                          <p:spTgt spid="625">
                                            <p:txEl>
                                              <p:pRg st="1" end="1"/>
                                            </p:txEl>
                                          </p:spTgt>
                                        </p:tgtEl>
                                        <p:attrNameLst>
                                          <p:attrName>style.visibility</p:attrName>
                                        </p:attrNameLst>
                                      </p:cBhvr>
                                      <p:to>
                                        <p:strVal val="visible"/>
                                      </p:to>
                                    </p:set>
                                  </p:childTnLst>
                                </p:cTn>
                              </p:par>
                            </p:childTnLst>
                          </p:cTn>
                        </p:par>
                      </p:childTnLst>
                    </p:cTn>
                  </p:par>
                  <p:par>
                    <p:cTn id="2905" fill="hold">
                      <p:stCondLst>
                        <p:cond delay="indefinite"/>
                      </p:stCondLst>
                      <p:childTnLst>
                        <p:par>
                          <p:cTn id="2906" fill="hold">
                            <p:stCondLst>
                              <p:cond delay="0"/>
                            </p:stCondLst>
                            <p:childTnLst>
                              <p:par>
                                <p:cTn id="2907" nodeType="clickEffect" fill="hold" presetClass="entr" presetID="1">
                                  <p:stCondLst>
                                    <p:cond delay="0"/>
                                  </p:stCondLst>
                                  <p:childTnLst>
                                    <p:set>
                                      <p:cBhvr>
                                        <p:cTn id="2908" dur="1" fill="hold">
                                          <p:stCondLst>
                                            <p:cond delay="0"/>
                                          </p:stCondLst>
                                        </p:cTn>
                                        <p:tgtEl>
                                          <p:spTgt spid="625">
                                            <p:txEl>
                                              <p:pRg st="2" end="2"/>
                                            </p:txEl>
                                          </p:spTgt>
                                        </p:tgtEl>
                                        <p:attrNameLst>
                                          <p:attrName>style.visibility</p:attrName>
                                        </p:attrNameLst>
                                      </p:cBhvr>
                                      <p:to>
                                        <p:strVal val="visible"/>
                                      </p:to>
                                    </p:set>
                                  </p:childTnLst>
                                </p:cTn>
                              </p:par>
                            </p:childTnLst>
                          </p:cTn>
                        </p:par>
                      </p:childTnLst>
                    </p:cTn>
                  </p:par>
                  <p:par>
                    <p:cTn id="2909" fill="hold">
                      <p:stCondLst>
                        <p:cond delay="indefinite"/>
                      </p:stCondLst>
                      <p:childTnLst>
                        <p:par>
                          <p:cTn id="2910" fill="hold">
                            <p:stCondLst>
                              <p:cond delay="0"/>
                            </p:stCondLst>
                            <p:childTnLst>
                              <p:par>
                                <p:cTn id="2911" nodeType="clickEffect" fill="hold" presetClass="entr" presetID="1">
                                  <p:stCondLst>
                                    <p:cond delay="0"/>
                                  </p:stCondLst>
                                  <p:childTnLst>
                                    <p:set>
                                      <p:cBhvr>
                                        <p:cTn id="2912" dur="1" fill="hold">
                                          <p:stCondLst>
                                            <p:cond delay="0"/>
                                          </p:stCondLst>
                                        </p:cTn>
                                        <p:tgtEl>
                                          <p:spTgt spid="625">
                                            <p:txEl>
                                              <p:pRg st="3" end="3"/>
                                            </p:txEl>
                                          </p:spTgt>
                                        </p:tgtEl>
                                        <p:attrNameLst>
                                          <p:attrName>style.visibility</p:attrName>
                                        </p:attrNameLst>
                                      </p:cBhvr>
                                      <p:to>
                                        <p:strVal val="visible"/>
                                      </p:to>
                                    </p:set>
                                  </p:childTnLst>
                                </p:cTn>
                              </p:par>
                            </p:childTnLst>
                          </p:cTn>
                        </p:par>
                      </p:childTnLst>
                    </p:cTn>
                  </p:par>
                  <p:par>
                    <p:cTn id="2913" fill="hold">
                      <p:stCondLst>
                        <p:cond delay="indefinite"/>
                      </p:stCondLst>
                      <p:childTnLst>
                        <p:par>
                          <p:cTn id="2914" fill="hold">
                            <p:stCondLst>
                              <p:cond delay="0"/>
                            </p:stCondLst>
                            <p:childTnLst>
                              <p:par>
                                <p:cTn id="2915" nodeType="clickEffect" fill="hold" presetClass="entr" presetID="1">
                                  <p:stCondLst>
                                    <p:cond delay="0"/>
                                  </p:stCondLst>
                                  <p:childTnLst>
                                    <p:set>
                                      <p:cBhvr>
                                        <p:cTn id="2916" dur="1" fill="hold">
                                          <p:stCondLst>
                                            <p:cond delay="0"/>
                                          </p:stCondLst>
                                        </p:cTn>
                                        <p:tgtEl>
                                          <p:spTgt spid="625">
                                            <p:txEl>
                                              <p:pRg st="4" end="4"/>
                                            </p:txEl>
                                          </p:spTgt>
                                        </p:tgtEl>
                                        <p:attrNameLst>
                                          <p:attrName>style.visibility</p:attrName>
                                        </p:attrNameLst>
                                      </p:cBhvr>
                                      <p:to>
                                        <p:strVal val="visible"/>
                                      </p:to>
                                    </p:set>
                                  </p:childTnLst>
                                </p:cTn>
                              </p:par>
                            </p:childTnLst>
                          </p:cTn>
                        </p:par>
                      </p:childTnLst>
                    </p:cTn>
                  </p:par>
                  <p:par>
                    <p:cTn id="2917" fill="hold">
                      <p:stCondLst>
                        <p:cond delay="indefinite"/>
                      </p:stCondLst>
                      <p:childTnLst>
                        <p:par>
                          <p:cTn id="2918" fill="hold">
                            <p:stCondLst>
                              <p:cond delay="0"/>
                            </p:stCondLst>
                            <p:childTnLst>
                              <p:par>
                                <p:cTn id="2919" nodeType="clickEffect" fill="hold" presetClass="entr" presetID="1">
                                  <p:stCondLst>
                                    <p:cond delay="0"/>
                                  </p:stCondLst>
                                  <p:childTnLst>
                                    <p:set>
                                      <p:cBhvr>
                                        <p:cTn id="2920" dur="1" fill="hold">
                                          <p:stCondLst>
                                            <p:cond delay="0"/>
                                          </p:stCondLst>
                                        </p:cTn>
                                        <p:tgtEl>
                                          <p:spTgt spid="625">
                                            <p:txEl>
                                              <p:pRg st="5" end="5"/>
                                            </p:txEl>
                                          </p:spTgt>
                                        </p:tgtEl>
                                        <p:attrNameLst>
                                          <p:attrName>style.visibility</p:attrName>
                                        </p:attrNameLst>
                                      </p:cBhvr>
                                      <p:to>
                                        <p:strVal val="visible"/>
                                      </p:to>
                                    </p:set>
                                  </p:childTnLst>
                                </p:cTn>
                              </p:par>
                            </p:childTnLst>
                          </p:cTn>
                        </p:par>
                      </p:childTnLst>
                    </p:cTn>
                  </p:par>
                  <p:par>
                    <p:cTn id="2921" fill="hold">
                      <p:stCondLst>
                        <p:cond delay="indefinite"/>
                      </p:stCondLst>
                      <p:childTnLst>
                        <p:par>
                          <p:cTn id="2922" fill="hold">
                            <p:stCondLst>
                              <p:cond delay="0"/>
                            </p:stCondLst>
                            <p:childTnLst>
                              <p:par>
                                <p:cTn id="2923" nodeType="clickEffect" fill="hold" presetClass="entr" presetID="1">
                                  <p:stCondLst>
                                    <p:cond delay="0"/>
                                  </p:stCondLst>
                                  <p:childTnLst>
                                    <p:set>
                                      <p:cBhvr>
                                        <p:cTn id="2924" dur="1" fill="hold">
                                          <p:stCondLst>
                                            <p:cond delay="0"/>
                                          </p:stCondLst>
                                        </p:cTn>
                                        <p:tgtEl>
                                          <p:spTgt spid="625">
                                            <p:txEl>
                                              <p:pRg st="6" end="6"/>
                                            </p:txEl>
                                          </p:spTgt>
                                        </p:tgtEl>
                                        <p:attrNameLst>
                                          <p:attrName>style.visibility</p:attrName>
                                        </p:attrNameLst>
                                      </p:cBhvr>
                                      <p:to>
                                        <p:strVal val="visible"/>
                                      </p:to>
                                    </p:set>
                                  </p:childTnLst>
                                </p:cTn>
                              </p:par>
                            </p:childTnLst>
                          </p:cTn>
                        </p:par>
                      </p:childTnLst>
                    </p:cTn>
                  </p:par>
                  <p:par>
                    <p:cTn id="2925" fill="hold">
                      <p:stCondLst>
                        <p:cond delay="indefinite"/>
                      </p:stCondLst>
                      <p:childTnLst>
                        <p:par>
                          <p:cTn id="2926" fill="hold">
                            <p:stCondLst>
                              <p:cond delay="0"/>
                            </p:stCondLst>
                            <p:childTnLst>
                              <p:par>
                                <p:cTn id="2927" nodeType="clickEffect" fill="hold" presetClass="entr" presetID="1">
                                  <p:stCondLst>
                                    <p:cond delay="0"/>
                                  </p:stCondLst>
                                  <p:childTnLst>
                                    <p:set>
                                      <p:cBhvr>
                                        <p:cTn id="2928" dur="1" fill="hold">
                                          <p:stCondLst>
                                            <p:cond delay="0"/>
                                          </p:stCondLst>
                                        </p:cTn>
                                        <p:tgtEl>
                                          <p:spTgt spid="62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Application Readiness Lift &amp; Shift (Part 4)</a:t>
            </a:r>
            <a:endParaRPr b="0" lang="en-US" sz="2800" strike="noStrike" u="none">
              <a:solidFill>
                <a:srgbClr val="000000"/>
              </a:solidFill>
              <a:uFillTx/>
              <a:latin typeface="Arial"/>
            </a:endParaRPr>
          </a:p>
        </p:txBody>
      </p:sp>
      <p:sp>
        <p:nvSpPr>
          <p:cNvPr id="627"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1" lang="en-US" sz="1400" strike="noStrike" u="none">
                <a:solidFill>
                  <a:schemeClr val="dk2"/>
                </a:solidFill>
                <a:uFillTx/>
                <a:latin typeface="Open Sans SemiBold"/>
                <a:ea typeface="Open Sans SemiBold"/>
              </a:rPr>
              <a:t>Performance &amp; Monitoring</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Performance baseline metrics are established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Monitoring requirements are defined</a:t>
            </a:r>
            <a:endParaRPr b="0" lang="en-US" sz="1400" strike="noStrike" u="none">
              <a:solidFill>
                <a:srgbClr val="000000"/>
              </a:solidFill>
              <a:uFillTx/>
              <a:latin typeface="Open Sans"/>
            </a:endParaRPr>
          </a:p>
          <a:p>
            <a:pPr marL="457200" indent="-343080">
              <a:lnSpc>
                <a:spcPct val="200000"/>
              </a:lnSpc>
              <a:buClr>
                <a:srgbClr val="595959"/>
              </a:buClr>
              <a:buFont typeface="Systemschrift Normal"/>
              <a:buChar char="✓"/>
              <a:tabLst>
                <a:tab algn="l" pos="0"/>
              </a:tabLst>
            </a:pPr>
            <a:r>
              <a:rPr b="0" lang="en-US" sz="1400" strike="noStrike" u="none">
                <a:solidFill>
                  <a:schemeClr val="dk2"/>
                </a:solidFill>
                <a:uFillTx/>
                <a:latin typeface="Open Sans"/>
                <a:ea typeface="Open Sans"/>
              </a:rPr>
              <a:t>Application logging requirements are identified</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29" dur="indefinite" restart="never" nodeType="tmRoot">
          <p:childTnLst>
            <p:seq>
              <p:cTn id="2930" dur="indefinite" nodeType="mainSeq">
                <p:childTnLst>
                  <p:par>
                    <p:cTn id="2931" fill="hold">
                      <p:stCondLst>
                        <p:cond delay="indefinite"/>
                      </p:stCondLst>
                      <p:childTnLst>
                        <p:par>
                          <p:cTn id="2932" fill="hold">
                            <p:stCondLst>
                              <p:cond delay="0"/>
                            </p:stCondLst>
                            <p:childTnLst>
                              <p:par>
                                <p:cTn id="2933" nodeType="clickEffect" fill="hold" presetClass="entr" presetID="1">
                                  <p:stCondLst>
                                    <p:cond delay="0"/>
                                  </p:stCondLst>
                                  <p:childTnLst>
                                    <p:set>
                                      <p:cBhvr>
                                        <p:cTn id="2934" dur="1" fill="hold">
                                          <p:stCondLst>
                                            <p:cond delay="0"/>
                                          </p:stCondLst>
                                        </p:cTn>
                                        <p:tgtEl>
                                          <p:spTgt spid="627">
                                            <p:txEl>
                                              <p:pRg st="0" end="0"/>
                                            </p:txEl>
                                          </p:spTgt>
                                        </p:tgtEl>
                                        <p:attrNameLst>
                                          <p:attrName>style.visibility</p:attrName>
                                        </p:attrNameLst>
                                      </p:cBhvr>
                                      <p:to>
                                        <p:strVal val="visible"/>
                                      </p:to>
                                    </p:set>
                                  </p:childTnLst>
                                </p:cTn>
                              </p:par>
                            </p:childTnLst>
                          </p:cTn>
                        </p:par>
                      </p:childTnLst>
                    </p:cTn>
                  </p:par>
                  <p:par>
                    <p:cTn id="2935" fill="hold">
                      <p:stCondLst>
                        <p:cond delay="indefinite"/>
                      </p:stCondLst>
                      <p:childTnLst>
                        <p:par>
                          <p:cTn id="2936" fill="hold">
                            <p:stCondLst>
                              <p:cond delay="0"/>
                            </p:stCondLst>
                            <p:childTnLst>
                              <p:par>
                                <p:cTn id="2937" nodeType="clickEffect" fill="hold" presetClass="entr" presetID="1">
                                  <p:stCondLst>
                                    <p:cond delay="0"/>
                                  </p:stCondLst>
                                  <p:childTnLst>
                                    <p:set>
                                      <p:cBhvr>
                                        <p:cTn id="2938" dur="1" fill="hold">
                                          <p:stCondLst>
                                            <p:cond delay="0"/>
                                          </p:stCondLst>
                                        </p:cTn>
                                        <p:tgtEl>
                                          <p:spTgt spid="627">
                                            <p:txEl>
                                              <p:pRg st="1" end="1"/>
                                            </p:txEl>
                                          </p:spTgt>
                                        </p:tgtEl>
                                        <p:attrNameLst>
                                          <p:attrName>style.visibility</p:attrName>
                                        </p:attrNameLst>
                                      </p:cBhvr>
                                      <p:to>
                                        <p:strVal val="visible"/>
                                      </p:to>
                                    </p:set>
                                  </p:childTnLst>
                                </p:cTn>
                              </p:par>
                            </p:childTnLst>
                          </p:cTn>
                        </p:par>
                      </p:childTnLst>
                    </p:cTn>
                  </p:par>
                  <p:par>
                    <p:cTn id="2939" fill="hold">
                      <p:stCondLst>
                        <p:cond delay="indefinite"/>
                      </p:stCondLst>
                      <p:childTnLst>
                        <p:par>
                          <p:cTn id="2940" fill="hold">
                            <p:stCondLst>
                              <p:cond delay="0"/>
                            </p:stCondLst>
                            <p:childTnLst>
                              <p:par>
                                <p:cTn id="2941" nodeType="clickEffect" fill="hold" presetClass="entr" presetID="1">
                                  <p:stCondLst>
                                    <p:cond delay="0"/>
                                  </p:stCondLst>
                                  <p:childTnLst>
                                    <p:set>
                                      <p:cBhvr>
                                        <p:cTn id="2942" dur="1" fill="hold">
                                          <p:stCondLst>
                                            <p:cond delay="0"/>
                                          </p:stCondLst>
                                        </p:cTn>
                                        <p:tgtEl>
                                          <p:spTgt spid="627">
                                            <p:txEl>
                                              <p:pRg st="2" end="2"/>
                                            </p:txEl>
                                          </p:spTgt>
                                        </p:tgtEl>
                                        <p:attrNameLst>
                                          <p:attrName>style.visibility</p:attrName>
                                        </p:attrNameLst>
                                      </p:cBhvr>
                                      <p:to>
                                        <p:strVal val="visible"/>
                                      </p:to>
                                    </p:set>
                                  </p:childTnLst>
                                </p:cTn>
                              </p:par>
                            </p:childTnLst>
                          </p:cTn>
                        </p:par>
                      </p:childTnLst>
                    </p:cTn>
                  </p:par>
                  <p:par>
                    <p:cTn id="2943" fill="hold">
                      <p:stCondLst>
                        <p:cond delay="indefinite"/>
                      </p:stCondLst>
                      <p:childTnLst>
                        <p:par>
                          <p:cTn id="2944" fill="hold">
                            <p:stCondLst>
                              <p:cond delay="0"/>
                            </p:stCondLst>
                            <p:childTnLst>
                              <p:par>
                                <p:cTn id="2945" nodeType="clickEffect" fill="hold" presetClass="entr" presetID="1">
                                  <p:stCondLst>
                                    <p:cond delay="0"/>
                                  </p:stCondLst>
                                  <p:childTnLst>
                                    <p:set>
                                      <p:cBhvr>
                                        <p:cTn id="2946" dur="1" fill="hold">
                                          <p:stCondLst>
                                            <p:cond delay="0"/>
                                          </p:stCondLst>
                                        </p:cTn>
                                        <p:tgtEl>
                                          <p:spTgt spid="62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Maturity model for applications</a:t>
            </a:r>
            <a:endParaRPr b="0" lang="en-US" sz="3600" strike="noStrike" u="none">
              <a:solidFill>
                <a:srgbClr val="000000"/>
              </a:solidFill>
              <a:uFillTx/>
              <a:latin typeface="Arial"/>
            </a:endParaRPr>
          </a:p>
        </p:txBody>
      </p:sp>
      <p:sp>
        <p:nvSpPr>
          <p:cNvPr id="629" name="Rechteck 2"/>
          <p:cNvSpPr/>
          <p:nvPr/>
        </p:nvSpPr>
        <p:spPr>
          <a:xfrm>
            <a:off x="7154640" y="0"/>
            <a:ext cx="1989000" cy="165528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uFillTx/>
              <a:latin typeface="Open Sans"/>
              <a:ea typeface="Arial"/>
            </a:endParaRPr>
          </a:p>
        </p:txBody>
      </p:sp>
      <p:pic>
        <p:nvPicPr>
          <p:cNvPr id="630" name="Picture 3" descr="A white flower on a yellow background&#10;&#10;Description automatically generated"/>
          <p:cNvPicPr/>
          <p:nvPr/>
        </p:nvPicPr>
        <p:blipFill>
          <a:blip r:embed="rId1"/>
          <a:stretch/>
        </p:blipFill>
        <p:spPr>
          <a:xfrm>
            <a:off x="8151840" y="0"/>
            <a:ext cx="680040" cy="949680"/>
          </a:xfrm>
          <a:prstGeom prst="rect">
            <a:avLst/>
          </a:prstGeom>
          <a:noFill/>
          <a:ln w="0">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2324807700"/>
              </p:ext>
            </p:extLst>
          </p:nvPr>
        </p:nvGraphicFramePr>
        <p:xfrm>
          <a:off x="462600" y="539640"/>
          <a:ext cx="779940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Not Cloud-Ready</a:t>
            </a:r>
            <a:endParaRPr b="0" lang="en-US" sz="2800" strike="noStrike" u="none">
              <a:solidFill>
                <a:srgbClr val="000000"/>
              </a:solidFill>
              <a:uFillTx/>
              <a:latin typeface="Arial"/>
            </a:endParaRPr>
          </a:p>
        </p:txBody>
      </p:sp>
      <p:sp>
        <p:nvSpPr>
          <p:cNvPr id="632"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has hardwired dependencies to other systems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is based on unsupported software platforms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is based on graphical interfaces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requires elevated privileges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Application requires legacy systems (hosts, etc.)</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47" dur="indefinite" restart="never" nodeType="tmRoot">
          <p:childTnLst>
            <p:seq>
              <p:cTn id="2948" dur="indefinite" nodeType="mainSeq">
                <p:childTnLst>
                  <p:par>
                    <p:cTn id="2949" fill="hold">
                      <p:stCondLst>
                        <p:cond delay="indefinite"/>
                      </p:stCondLst>
                      <p:childTnLst>
                        <p:par>
                          <p:cTn id="2950" fill="hold">
                            <p:stCondLst>
                              <p:cond delay="0"/>
                            </p:stCondLst>
                            <p:childTnLst>
                              <p:par>
                                <p:cTn id="2951" nodeType="clickEffect" fill="hold" presetClass="entr" presetID="1">
                                  <p:stCondLst>
                                    <p:cond delay="0"/>
                                  </p:stCondLst>
                                  <p:childTnLst>
                                    <p:set>
                                      <p:cBhvr>
                                        <p:cTn id="2952" dur="1" fill="hold">
                                          <p:stCondLst>
                                            <p:cond delay="0"/>
                                          </p:stCondLst>
                                        </p:cTn>
                                        <p:tgtEl>
                                          <p:spTgt spid="632">
                                            <p:txEl>
                                              <p:pRg st="0" end="0"/>
                                            </p:txEl>
                                          </p:spTgt>
                                        </p:tgtEl>
                                        <p:attrNameLst>
                                          <p:attrName>style.visibility</p:attrName>
                                        </p:attrNameLst>
                                      </p:cBhvr>
                                      <p:to>
                                        <p:strVal val="visible"/>
                                      </p:to>
                                    </p:set>
                                  </p:childTnLst>
                                </p:cTn>
                              </p:par>
                            </p:childTnLst>
                          </p:cTn>
                        </p:par>
                      </p:childTnLst>
                    </p:cTn>
                  </p:par>
                  <p:par>
                    <p:cTn id="2953" fill="hold">
                      <p:stCondLst>
                        <p:cond delay="indefinite"/>
                      </p:stCondLst>
                      <p:childTnLst>
                        <p:par>
                          <p:cTn id="2954" fill="hold">
                            <p:stCondLst>
                              <p:cond delay="0"/>
                            </p:stCondLst>
                            <p:childTnLst>
                              <p:par>
                                <p:cTn id="2955" nodeType="clickEffect" fill="hold" presetClass="entr" presetID="1">
                                  <p:stCondLst>
                                    <p:cond delay="0"/>
                                  </p:stCondLst>
                                  <p:childTnLst>
                                    <p:set>
                                      <p:cBhvr>
                                        <p:cTn id="295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2957" fill="hold">
                      <p:stCondLst>
                        <p:cond delay="indefinite"/>
                      </p:stCondLst>
                      <p:childTnLst>
                        <p:par>
                          <p:cTn id="2958" fill="hold">
                            <p:stCondLst>
                              <p:cond delay="0"/>
                            </p:stCondLst>
                            <p:childTnLst>
                              <p:par>
                                <p:cTn id="2959" nodeType="clickEffect" fill="hold" presetClass="entr" presetID="1">
                                  <p:stCondLst>
                                    <p:cond delay="0"/>
                                  </p:stCondLst>
                                  <p:childTnLst>
                                    <p:set>
                                      <p:cBhvr>
                                        <p:cTn id="296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2961" fill="hold">
                      <p:stCondLst>
                        <p:cond delay="indefinite"/>
                      </p:stCondLst>
                      <p:childTnLst>
                        <p:par>
                          <p:cTn id="2962" fill="hold">
                            <p:stCondLst>
                              <p:cond delay="0"/>
                            </p:stCondLst>
                            <p:childTnLst>
                              <p:par>
                                <p:cTn id="2963" nodeType="clickEffect" fill="hold" presetClass="entr" presetID="1">
                                  <p:stCondLst>
                                    <p:cond delay="0"/>
                                  </p:stCondLst>
                                  <p:childTnLst>
                                    <p:set>
                                      <p:cBhvr>
                                        <p:cTn id="296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par>
                    <p:cTn id="2965" fill="hold">
                      <p:stCondLst>
                        <p:cond delay="indefinite"/>
                      </p:stCondLst>
                      <p:childTnLst>
                        <p:par>
                          <p:cTn id="2966" fill="hold">
                            <p:stCondLst>
                              <p:cond delay="0"/>
                            </p:stCondLst>
                            <p:childTnLst>
                              <p:par>
                                <p:cTn id="2967" nodeType="clickEffect" fill="hold" presetClass="entr" presetID="1">
                                  <p:stCondLst>
                                    <p:cond delay="0"/>
                                  </p:stCondLst>
                                  <p:childTnLst>
                                    <p:set>
                                      <p:cBhvr>
                                        <p:cTn id="2968" dur="1" fill="hold">
                                          <p:stCondLst>
                                            <p:cond delay="0"/>
                                          </p:stCondLst>
                                        </p:cTn>
                                        <p:tgtEl>
                                          <p:spTgt spid="63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Cloud-Ready</a:t>
            </a:r>
            <a:endParaRPr b="0" lang="en-US" sz="2800" strike="noStrike" u="none">
              <a:solidFill>
                <a:srgbClr val="000000"/>
              </a:solidFill>
              <a:uFillTx/>
              <a:latin typeface="Arial"/>
            </a:endParaRPr>
          </a:p>
        </p:txBody>
      </p:sp>
      <p:sp>
        <p:nvSpPr>
          <p:cNvPr id="634"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externalized and configurable dependencies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can run in virtual machines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supported technology stack</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requires no advanced privileges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runs on x64 / ARM platforms with modern operating system platforms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has active support from manufacturer and/or team</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Maintenance and security processes exist for the application</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pPr>
            <a:r>
              <a:rPr b="0" lang="en-US" sz="1400" strike="noStrike" u="none">
                <a:solidFill>
                  <a:schemeClr val="dk2"/>
                </a:solidFill>
                <a:uFillTx/>
                <a:latin typeface="Open Sans"/>
                <a:ea typeface="Open Sans"/>
              </a:rPr>
              <a:t>Application can be operated in clouds with respect to data protection and security</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2969" dur="indefinite" restart="never" nodeType="tmRoot">
          <p:childTnLst>
            <p:seq>
              <p:cTn id="2970" dur="indefinite" nodeType="mainSeq">
                <p:childTnLst>
                  <p:par>
                    <p:cTn id="2971" fill="hold">
                      <p:stCondLst>
                        <p:cond delay="indefinite"/>
                      </p:stCondLst>
                      <p:childTnLst>
                        <p:par>
                          <p:cTn id="2972" fill="hold">
                            <p:stCondLst>
                              <p:cond delay="0"/>
                            </p:stCondLst>
                            <p:childTnLst>
                              <p:par>
                                <p:cTn id="2973" nodeType="clickEffect" fill="hold" presetClass="entr" presetID="1">
                                  <p:stCondLst>
                                    <p:cond delay="0"/>
                                  </p:stCondLst>
                                  <p:childTnLst>
                                    <p:set>
                                      <p:cBhvr>
                                        <p:cTn id="2974"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2975" fill="hold">
                      <p:stCondLst>
                        <p:cond delay="indefinite"/>
                      </p:stCondLst>
                      <p:childTnLst>
                        <p:par>
                          <p:cTn id="2976" fill="hold">
                            <p:stCondLst>
                              <p:cond delay="0"/>
                            </p:stCondLst>
                            <p:childTnLst>
                              <p:par>
                                <p:cTn id="2977" nodeType="clickEffect" fill="hold" presetClass="entr" presetID="1">
                                  <p:stCondLst>
                                    <p:cond delay="0"/>
                                  </p:stCondLst>
                                  <p:childTnLst>
                                    <p:set>
                                      <p:cBhvr>
                                        <p:cTn id="2978"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2979" fill="hold">
                      <p:stCondLst>
                        <p:cond delay="indefinite"/>
                      </p:stCondLst>
                      <p:childTnLst>
                        <p:par>
                          <p:cTn id="2980" fill="hold">
                            <p:stCondLst>
                              <p:cond delay="0"/>
                            </p:stCondLst>
                            <p:childTnLst>
                              <p:par>
                                <p:cTn id="2981" nodeType="clickEffect" fill="hold" presetClass="entr" presetID="1">
                                  <p:stCondLst>
                                    <p:cond delay="0"/>
                                  </p:stCondLst>
                                  <p:childTnLst>
                                    <p:set>
                                      <p:cBhvr>
                                        <p:cTn id="2982"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2983" fill="hold">
                      <p:stCondLst>
                        <p:cond delay="indefinite"/>
                      </p:stCondLst>
                      <p:childTnLst>
                        <p:par>
                          <p:cTn id="2984" fill="hold">
                            <p:stCondLst>
                              <p:cond delay="0"/>
                            </p:stCondLst>
                            <p:childTnLst>
                              <p:par>
                                <p:cTn id="2985" nodeType="clickEffect" fill="hold" presetClass="entr" presetID="1">
                                  <p:stCondLst>
                                    <p:cond delay="0"/>
                                  </p:stCondLst>
                                  <p:childTnLst>
                                    <p:set>
                                      <p:cBhvr>
                                        <p:cTn id="2986"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2987" fill="hold">
                      <p:stCondLst>
                        <p:cond delay="indefinite"/>
                      </p:stCondLst>
                      <p:childTnLst>
                        <p:par>
                          <p:cTn id="2988" fill="hold">
                            <p:stCondLst>
                              <p:cond delay="0"/>
                            </p:stCondLst>
                            <p:childTnLst>
                              <p:par>
                                <p:cTn id="2989" nodeType="clickEffect" fill="hold" presetClass="entr" presetID="1">
                                  <p:stCondLst>
                                    <p:cond delay="0"/>
                                  </p:stCondLst>
                                  <p:childTnLst>
                                    <p:set>
                                      <p:cBhvr>
                                        <p:cTn id="2990"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991" fill="hold">
                      <p:stCondLst>
                        <p:cond delay="indefinite"/>
                      </p:stCondLst>
                      <p:childTnLst>
                        <p:par>
                          <p:cTn id="2992" fill="hold">
                            <p:stCondLst>
                              <p:cond delay="0"/>
                            </p:stCondLst>
                            <p:childTnLst>
                              <p:par>
                                <p:cTn id="2993" nodeType="clickEffect" fill="hold" presetClass="entr" presetID="1">
                                  <p:stCondLst>
                                    <p:cond delay="0"/>
                                  </p:stCondLst>
                                  <p:childTnLst>
                                    <p:set>
                                      <p:cBhvr>
                                        <p:cTn id="2994"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995" fill="hold">
                      <p:stCondLst>
                        <p:cond delay="indefinite"/>
                      </p:stCondLst>
                      <p:childTnLst>
                        <p:par>
                          <p:cTn id="2996" fill="hold">
                            <p:stCondLst>
                              <p:cond delay="0"/>
                            </p:stCondLst>
                            <p:childTnLst>
                              <p:par>
                                <p:cTn id="2997" nodeType="clickEffect" fill="hold" presetClass="entr" presetID="1">
                                  <p:stCondLst>
                                    <p:cond delay="0"/>
                                  </p:stCondLst>
                                  <p:childTnLst>
                                    <p:set>
                                      <p:cBhvr>
                                        <p:cTn id="2998"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par>
                    <p:cTn id="2999" fill="hold">
                      <p:stCondLst>
                        <p:cond delay="indefinite"/>
                      </p:stCondLst>
                      <p:childTnLst>
                        <p:par>
                          <p:cTn id="3000" fill="hold">
                            <p:stCondLst>
                              <p:cond delay="0"/>
                            </p:stCondLst>
                            <p:childTnLst>
                              <p:par>
                                <p:cTn id="3001" nodeType="clickEffect" fill="hold" presetClass="entr" presetID="1">
                                  <p:stCondLst>
                                    <p:cond delay="0"/>
                                  </p:stCondLst>
                                  <p:childTnLst>
                                    <p:set>
                                      <p:cBhvr>
                                        <p:cTn id="3002" dur="1" fill="hold">
                                          <p:stCondLst>
                                            <p:cond delay="0"/>
                                          </p:stCondLst>
                                        </p:cTn>
                                        <p:tgtEl>
                                          <p:spTgt spid="63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Cloud-Capable</a:t>
            </a:r>
            <a:endParaRPr b="0" lang="en-US" sz="2800" strike="noStrike" u="none">
              <a:solidFill>
                <a:srgbClr val="000000"/>
              </a:solidFill>
              <a:uFillTx/>
              <a:latin typeface="Arial"/>
            </a:endParaRPr>
          </a:p>
        </p:txBody>
      </p:sp>
      <p:sp>
        <p:nvSpPr>
          <p:cNvPr id="636"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Cloud-Ready</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be automatically deployed</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be monitored with automated operations tools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divided into independent blocks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has current technology stack</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has guaranteed support into the future</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03" dur="indefinite" restart="never" nodeType="tmRoot">
          <p:childTnLst>
            <p:seq>
              <p:cTn id="3004" dur="indefinite" nodeType="mainSeq">
                <p:childTnLst>
                  <p:par>
                    <p:cTn id="3005" fill="hold">
                      <p:stCondLst>
                        <p:cond delay="indefinite"/>
                      </p:stCondLst>
                      <p:childTnLst>
                        <p:par>
                          <p:cTn id="3006" fill="hold">
                            <p:stCondLst>
                              <p:cond delay="0"/>
                            </p:stCondLst>
                            <p:childTnLst>
                              <p:par>
                                <p:cTn id="3007" nodeType="clickEffect" fill="hold" presetClass="entr" presetID="1">
                                  <p:stCondLst>
                                    <p:cond delay="0"/>
                                  </p:stCondLst>
                                  <p:childTnLst>
                                    <p:set>
                                      <p:cBhvr>
                                        <p:cTn id="3008"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3009" fill="hold">
                      <p:stCondLst>
                        <p:cond delay="indefinite"/>
                      </p:stCondLst>
                      <p:childTnLst>
                        <p:par>
                          <p:cTn id="3010" fill="hold">
                            <p:stCondLst>
                              <p:cond delay="0"/>
                            </p:stCondLst>
                            <p:childTnLst>
                              <p:par>
                                <p:cTn id="3011" nodeType="clickEffect" fill="hold" presetClass="entr" presetID="1">
                                  <p:stCondLst>
                                    <p:cond delay="0"/>
                                  </p:stCondLst>
                                  <p:childTnLst>
                                    <p:set>
                                      <p:cBhvr>
                                        <p:cTn id="3012"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3013" fill="hold">
                      <p:stCondLst>
                        <p:cond delay="indefinite"/>
                      </p:stCondLst>
                      <p:childTnLst>
                        <p:par>
                          <p:cTn id="3014" fill="hold">
                            <p:stCondLst>
                              <p:cond delay="0"/>
                            </p:stCondLst>
                            <p:childTnLst>
                              <p:par>
                                <p:cTn id="3015" nodeType="clickEffect" fill="hold" presetClass="entr" presetID="1">
                                  <p:stCondLst>
                                    <p:cond delay="0"/>
                                  </p:stCondLst>
                                  <p:childTnLst>
                                    <p:set>
                                      <p:cBhvr>
                                        <p:cTn id="3016"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3017" fill="hold">
                      <p:stCondLst>
                        <p:cond delay="indefinite"/>
                      </p:stCondLst>
                      <p:childTnLst>
                        <p:par>
                          <p:cTn id="3018" fill="hold">
                            <p:stCondLst>
                              <p:cond delay="0"/>
                            </p:stCondLst>
                            <p:childTnLst>
                              <p:par>
                                <p:cTn id="3019" nodeType="clickEffect" fill="hold" presetClass="entr" presetID="1">
                                  <p:stCondLst>
                                    <p:cond delay="0"/>
                                  </p:stCondLst>
                                  <p:childTnLst>
                                    <p:set>
                                      <p:cBhvr>
                                        <p:cTn id="3020"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3021" fill="hold">
                      <p:stCondLst>
                        <p:cond delay="indefinite"/>
                      </p:stCondLst>
                      <p:childTnLst>
                        <p:par>
                          <p:cTn id="3022" fill="hold">
                            <p:stCondLst>
                              <p:cond delay="0"/>
                            </p:stCondLst>
                            <p:childTnLst>
                              <p:par>
                                <p:cTn id="3023" nodeType="clickEffect" fill="hold" presetClass="entr" presetID="1">
                                  <p:stCondLst>
                                    <p:cond delay="0"/>
                                  </p:stCondLst>
                                  <p:childTnLst>
                                    <p:set>
                                      <p:cBhvr>
                                        <p:cTn id="3024"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3025" fill="hold">
                      <p:stCondLst>
                        <p:cond delay="indefinite"/>
                      </p:stCondLst>
                      <p:childTnLst>
                        <p:par>
                          <p:cTn id="3026" fill="hold">
                            <p:stCondLst>
                              <p:cond delay="0"/>
                            </p:stCondLst>
                            <p:childTnLst>
                              <p:par>
                                <p:cTn id="3027" nodeType="clickEffect" fill="hold" presetClass="entr" presetID="1">
                                  <p:stCondLst>
                                    <p:cond delay="0"/>
                                  </p:stCondLst>
                                  <p:childTnLst>
                                    <p:set>
                                      <p:cBhvr>
                                        <p:cTn id="3028"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Cloud-Defined</a:t>
            </a:r>
            <a:endParaRPr b="0" lang="en-US" sz="2800" strike="noStrike" u="none">
              <a:solidFill>
                <a:srgbClr val="000000"/>
              </a:solidFill>
              <a:uFillTx/>
              <a:latin typeface="Arial"/>
            </a:endParaRPr>
          </a:p>
        </p:txBody>
      </p:sp>
      <p:sp>
        <p:nvSpPr>
          <p:cNvPr id="638"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Cloud-Capable</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exposes business metrics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writes standard error and output logs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store data (sessions, etc.) externally</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containers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29" dur="indefinite" restart="never" nodeType="tmRoot">
          <p:childTnLst>
            <p:seq>
              <p:cTn id="3030" dur="indefinite" nodeType="mainSeq">
                <p:childTnLst>
                  <p:par>
                    <p:cTn id="3031" fill="hold">
                      <p:stCondLst>
                        <p:cond delay="indefinite"/>
                      </p:stCondLst>
                      <p:childTnLst>
                        <p:par>
                          <p:cTn id="3032" fill="hold">
                            <p:stCondLst>
                              <p:cond delay="0"/>
                            </p:stCondLst>
                            <p:childTnLst>
                              <p:par>
                                <p:cTn id="3033" nodeType="clickEffect" fill="hold" presetClass="entr" presetID="1">
                                  <p:stCondLst>
                                    <p:cond delay="0"/>
                                  </p:stCondLst>
                                  <p:childTnLst>
                                    <p:set>
                                      <p:cBhvr>
                                        <p:cTn id="3034"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3035" fill="hold">
                      <p:stCondLst>
                        <p:cond delay="indefinite"/>
                      </p:stCondLst>
                      <p:childTnLst>
                        <p:par>
                          <p:cTn id="3036" fill="hold">
                            <p:stCondLst>
                              <p:cond delay="0"/>
                            </p:stCondLst>
                            <p:childTnLst>
                              <p:par>
                                <p:cTn id="3037" nodeType="clickEffect" fill="hold" presetClass="entr" presetID="1">
                                  <p:stCondLst>
                                    <p:cond delay="0"/>
                                  </p:stCondLst>
                                  <p:childTnLst>
                                    <p:set>
                                      <p:cBhvr>
                                        <p:cTn id="3038"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3039" fill="hold">
                      <p:stCondLst>
                        <p:cond delay="indefinite"/>
                      </p:stCondLst>
                      <p:childTnLst>
                        <p:par>
                          <p:cTn id="3040" fill="hold">
                            <p:stCondLst>
                              <p:cond delay="0"/>
                            </p:stCondLst>
                            <p:childTnLst>
                              <p:par>
                                <p:cTn id="3041" nodeType="clickEffect" fill="hold" presetClass="entr" presetID="1">
                                  <p:stCondLst>
                                    <p:cond delay="0"/>
                                  </p:stCondLst>
                                  <p:childTnLst>
                                    <p:set>
                                      <p:cBhvr>
                                        <p:cTn id="3042"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3043" fill="hold">
                      <p:stCondLst>
                        <p:cond delay="indefinite"/>
                      </p:stCondLst>
                      <p:childTnLst>
                        <p:par>
                          <p:cTn id="3044" fill="hold">
                            <p:stCondLst>
                              <p:cond delay="0"/>
                            </p:stCondLst>
                            <p:childTnLst>
                              <p:par>
                                <p:cTn id="3045" nodeType="clickEffect" fill="hold" presetClass="entr" presetID="1">
                                  <p:stCondLst>
                                    <p:cond delay="0"/>
                                  </p:stCondLst>
                                  <p:childTnLst>
                                    <p:set>
                                      <p:cBhvr>
                                        <p:cTn id="3046"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3047" fill="hold">
                      <p:stCondLst>
                        <p:cond delay="indefinite"/>
                      </p:stCondLst>
                      <p:childTnLst>
                        <p:par>
                          <p:cTn id="3048" fill="hold">
                            <p:stCondLst>
                              <p:cond delay="0"/>
                            </p:stCondLst>
                            <p:childTnLst>
                              <p:par>
                                <p:cTn id="3049" nodeType="clickEffect" fill="hold" presetClass="entr" presetID="1">
                                  <p:stCondLst>
                                    <p:cond delay="0"/>
                                  </p:stCondLst>
                                  <p:childTnLst>
                                    <p:set>
                                      <p:cBhvr>
                                        <p:cTn id="3050"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Cloud-Optimized</a:t>
            </a:r>
            <a:endParaRPr b="0" lang="en-US" sz="2800" strike="noStrike" u="none">
              <a:solidFill>
                <a:srgbClr val="000000"/>
              </a:solidFill>
              <a:uFillTx/>
              <a:latin typeface="Arial"/>
            </a:endParaRPr>
          </a:p>
        </p:txBody>
      </p:sp>
      <p:sp>
        <p:nvSpPr>
          <p:cNvPr id="640"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Cloud-Defined</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provided in containers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Kubernetes or other orchestrators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exposes health and status information</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can run in multiple parallel instances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responds to start and stop requests from the operating environment</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provider ensures continuous updates of application and container OS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51" dur="indefinite" restart="never" nodeType="tmRoot">
          <p:childTnLst>
            <p:seq>
              <p:cTn id="3052" dur="indefinite" nodeType="mainSeq">
                <p:childTnLst>
                  <p:par>
                    <p:cTn id="3053" fill="hold">
                      <p:stCondLst>
                        <p:cond delay="indefinite"/>
                      </p:stCondLst>
                      <p:childTnLst>
                        <p:par>
                          <p:cTn id="3054" fill="hold">
                            <p:stCondLst>
                              <p:cond delay="0"/>
                            </p:stCondLst>
                            <p:childTnLst>
                              <p:par>
                                <p:cTn id="3055" nodeType="clickEffect" fill="hold" presetClass="entr" presetID="1">
                                  <p:stCondLst>
                                    <p:cond delay="0"/>
                                  </p:stCondLst>
                                  <p:childTnLst>
                                    <p:set>
                                      <p:cBhvr>
                                        <p:cTn id="3056" dur="1" fill="hold">
                                          <p:stCondLst>
                                            <p:cond delay="0"/>
                                          </p:stCondLst>
                                        </p:cTn>
                                        <p:tgtEl>
                                          <p:spTgt spid="640">
                                            <p:txEl>
                                              <p:pRg st="0" end="0"/>
                                            </p:txEl>
                                          </p:spTgt>
                                        </p:tgtEl>
                                        <p:attrNameLst>
                                          <p:attrName>style.visibility</p:attrName>
                                        </p:attrNameLst>
                                      </p:cBhvr>
                                      <p:to>
                                        <p:strVal val="visible"/>
                                      </p:to>
                                    </p:set>
                                  </p:childTnLst>
                                </p:cTn>
                              </p:par>
                            </p:childTnLst>
                          </p:cTn>
                        </p:par>
                      </p:childTnLst>
                    </p:cTn>
                  </p:par>
                  <p:par>
                    <p:cTn id="3057" fill="hold">
                      <p:stCondLst>
                        <p:cond delay="indefinite"/>
                      </p:stCondLst>
                      <p:childTnLst>
                        <p:par>
                          <p:cTn id="3058" fill="hold">
                            <p:stCondLst>
                              <p:cond delay="0"/>
                            </p:stCondLst>
                            <p:childTnLst>
                              <p:par>
                                <p:cTn id="3059" nodeType="clickEffect" fill="hold" presetClass="entr" presetID="1">
                                  <p:stCondLst>
                                    <p:cond delay="0"/>
                                  </p:stCondLst>
                                  <p:childTnLst>
                                    <p:set>
                                      <p:cBhvr>
                                        <p:cTn id="3060" dur="1" fill="hold">
                                          <p:stCondLst>
                                            <p:cond delay="0"/>
                                          </p:stCondLst>
                                        </p:cTn>
                                        <p:tgtEl>
                                          <p:spTgt spid="640">
                                            <p:txEl>
                                              <p:pRg st="1" end="1"/>
                                            </p:txEl>
                                          </p:spTgt>
                                        </p:tgtEl>
                                        <p:attrNameLst>
                                          <p:attrName>style.visibility</p:attrName>
                                        </p:attrNameLst>
                                      </p:cBhvr>
                                      <p:to>
                                        <p:strVal val="visible"/>
                                      </p:to>
                                    </p:set>
                                  </p:childTnLst>
                                </p:cTn>
                              </p:par>
                            </p:childTnLst>
                          </p:cTn>
                        </p:par>
                      </p:childTnLst>
                    </p:cTn>
                  </p:par>
                  <p:par>
                    <p:cTn id="3061" fill="hold">
                      <p:stCondLst>
                        <p:cond delay="indefinite"/>
                      </p:stCondLst>
                      <p:childTnLst>
                        <p:par>
                          <p:cTn id="3062" fill="hold">
                            <p:stCondLst>
                              <p:cond delay="0"/>
                            </p:stCondLst>
                            <p:childTnLst>
                              <p:par>
                                <p:cTn id="3063" nodeType="clickEffect" fill="hold" presetClass="entr" presetID="1">
                                  <p:stCondLst>
                                    <p:cond delay="0"/>
                                  </p:stCondLst>
                                  <p:childTnLst>
                                    <p:set>
                                      <p:cBhvr>
                                        <p:cTn id="3064" dur="1" fill="hold">
                                          <p:stCondLst>
                                            <p:cond delay="0"/>
                                          </p:stCondLst>
                                        </p:cTn>
                                        <p:tgtEl>
                                          <p:spTgt spid="640">
                                            <p:txEl>
                                              <p:pRg st="2" end="2"/>
                                            </p:txEl>
                                          </p:spTgt>
                                        </p:tgtEl>
                                        <p:attrNameLst>
                                          <p:attrName>style.visibility</p:attrName>
                                        </p:attrNameLst>
                                      </p:cBhvr>
                                      <p:to>
                                        <p:strVal val="visible"/>
                                      </p:to>
                                    </p:set>
                                  </p:childTnLst>
                                </p:cTn>
                              </p:par>
                            </p:childTnLst>
                          </p:cTn>
                        </p:par>
                      </p:childTnLst>
                    </p:cTn>
                  </p:par>
                  <p:par>
                    <p:cTn id="3065" fill="hold">
                      <p:stCondLst>
                        <p:cond delay="indefinite"/>
                      </p:stCondLst>
                      <p:childTnLst>
                        <p:par>
                          <p:cTn id="3066" fill="hold">
                            <p:stCondLst>
                              <p:cond delay="0"/>
                            </p:stCondLst>
                            <p:childTnLst>
                              <p:par>
                                <p:cTn id="3067" nodeType="clickEffect" fill="hold" presetClass="entr" presetID="1">
                                  <p:stCondLst>
                                    <p:cond delay="0"/>
                                  </p:stCondLst>
                                  <p:childTnLst>
                                    <p:set>
                                      <p:cBhvr>
                                        <p:cTn id="3068" dur="1" fill="hold">
                                          <p:stCondLst>
                                            <p:cond delay="0"/>
                                          </p:stCondLst>
                                        </p:cTn>
                                        <p:tgtEl>
                                          <p:spTgt spid="640">
                                            <p:txEl>
                                              <p:pRg st="3" end="3"/>
                                            </p:txEl>
                                          </p:spTgt>
                                        </p:tgtEl>
                                        <p:attrNameLst>
                                          <p:attrName>style.visibility</p:attrName>
                                        </p:attrNameLst>
                                      </p:cBhvr>
                                      <p:to>
                                        <p:strVal val="visible"/>
                                      </p:to>
                                    </p:set>
                                  </p:childTnLst>
                                </p:cTn>
                              </p:par>
                            </p:childTnLst>
                          </p:cTn>
                        </p:par>
                      </p:childTnLst>
                    </p:cTn>
                  </p:par>
                  <p:par>
                    <p:cTn id="3069" fill="hold">
                      <p:stCondLst>
                        <p:cond delay="indefinite"/>
                      </p:stCondLst>
                      <p:childTnLst>
                        <p:par>
                          <p:cTn id="3070" fill="hold">
                            <p:stCondLst>
                              <p:cond delay="0"/>
                            </p:stCondLst>
                            <p:childTnLst>
                              <p:par>
                                <p:cTn id="3071" nodeType="clickEffect" fill="hold" presetClass="entr" presetID="1">
                                  <p:stCondLst>
                                    <p:cond delay="0"/>
                                  </p:stCondLst>
                                  <p:childTnLst>
                                    <p:set>
                                      <p:cBhvr>
                                        <p:cTn id="3072" dur="1" fill="hold">
                                          <p:stCondLst>
                                            <p:cond delay="0"/>
                                          </p:stCondLst>
                                        </p:cTn>
                                        <p:tgtEl>
                                          <p:spTgt spid="640">
                                            <p:txEl>
                                              <p:pRg st="4" end="4"/>
                                            </p:txEl>
                                          </p:spTgt>
                                        </p:tgtEl>
                                        <p:attrNameLst>
                                          <p:attrName>style.visibility</p:attrName>
                                        </p:attrNameLst>
                                      </p:cBhvr>
                                      <p:to>
                                        <p:strVal val="visible"/>
                                      </p:to>
                                    </p:set>
                                  </p:childTnLst>
                                </p:cTn>
                              </p:par>
                            </p:childTnLst>
                          </p:cTn>
                        </p:par>
                      </p:childTnLst>
                    </p:cTn>
                  </p:par>
                  <p:par>
                    <p:cTn id="3073" fill="hold">
                      <p:stCondLst>
                        <p:cond delay="indefinite"/>
                      </p:stCondLst>
                      <p:childTnLst>
                        <p:par>
                          <p:cTn id="3074" fill="hold">
                            <p:stCondLst>
                              <p:cond delay="0"/>
                            </p:stCondLst>
                            <p:childTnLst>
                              <p:par>
                                <p:cTn id="3075" nodeType="clickEffect" fill="hold" presetClass="entr" presetID="1">
                                  <p:stCondLst>
                                    <p:cond delay="0"/>
                                  </p:stCondLst>
                                  <p:childTnLst>
                                    <p:set>
                                      <p:cBhvr>
                                        <p:cTn id="3076" dur="1" fill="hold">
                                          <p:stCondLst>
                                            <p:cond delay="0"/>
                                          </p:stCondLst>
                                        </p:cTn>
                                        <p:tgtEl>
                                          <p:spTgt spid="640">
                                            <p:txEl>
                                              <p:pRg st="5" end="5"/>
                                            </p:txEl>
                                          </p:spTgt>
                                        </p:tgtEl>
                                        <p:attrNameLst>
                                          <p:attrName>style.visibility</p:attrName>
                                        </p:attrNameLst>
                                      </p:cBhvr>
                                      <p:to>
                                        <p:strVal val="visible"/>
                                      </p:to>
                                    </p:set>
                                  </p:childTnLst>
                                </p:cTn>
                              </p:par>
                            </p:childTnLst>
                          </p:cTn>
                        </p:par>
                      </p:childTnLst>
                    </p:cTn>
                  </p:par>
                  <p:par>
                    <p:cTn id="3077" fill="hold">
                      <p:stCondLst>
                        <p:cond delay="indefinite"/>
                      </p:stCondLst>
                      <p:childTnLst>
                        <p:par>
                          <p:cTn id="3078" fill="hold">
                            <p:stCondLst>
                              <p:cond delay="0"/>
                            </p:stCondLst>
                            <p:childTnLst>
                              <p:par>
                                <p:cTn id="3079" nodeType="clickEffect" fill="hold" presetClass="entr" presetID="1">
                                  <p:stCondLst>
                                    <p:cond delay="0"/>
                                  </p:stCondLst>
                                  <p:childTnLst>
                                    <p:set>
                                      <p:cBhvr>
                                        <p:cTn id="3080" dur="1" fill="hold">
                                          <p:stCondLst>
                                            <p:cond delay="0"/>
                                          </p:stCondLst>
                                        </p:cTn>
                                        <p:tgtEl>
                                          <p:spTgt spid="64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Maturity: Cloud-Native</a:t>
            </a:r>
            <a:endParaRPr b="0" lang="en-US" sz="2800" strike="noStrike" u="none">
              <a:solidFill>
                <a:srgbClr val="000000"/>
              </a:solidFill>
              <a:uFillTx/>
              <a:latin typeface="Arial"/>
            </a:endParaRPr>
          </a:p>
        </p:txBody>
      </p:sp>
      <p:sp>
        <p:nvSpPr>
          <p:cNvPr id="642" name="PlaceHolder 2"/>
          <p:cNvSpPr>
            <a:spLocks noGrp="1"/>
          </p:cNvSpPr>
          <p:nvPr>
            <p:ph/>
          </p:nvPr>
        </p:nvSpPr>
        <p:spPr>
          <a:xfrm>
            <a:off x="311760" y="1152360"/>
            <a:ext cx="8520120" cy="3416040"/>
          </a:xfrm>
          <a:prstGeom prst="rect">
            <a:avLst/>
          </a:prstGeom>
          <a:noFill/>
          <a:ln w="0">
            <a:noFill/>
          </a:ln>
        </p:spPr>
        <p:txBody>
          <a:bodyPr numCol="1" spcCol="0" lIns="91440" rIns="91440" tIns="91440" bIns="91440" anchor="t">
            <a:noAutofit/>
          </a:bodyPr>
          <a:p>
            <a:pPr marL="114480" indent="0">
              <a:lnSpc>
                <a:spcPct val="200000"/>
              </a:lnSpc>
              <a:buNone/>
              <a:tabLst>
                <a:tab algn="l" pos="0"/>
              </a:tabLst>
            </a:pPr>
            <a:r>
              <a:rPr b="0" lang="en-US" sz="1800" strike="noStrike" u="none">
                <a:solidFill>
                  <a:schemeClr val="dk2"/>
                </a:solidFill>
                <a:uFillTx/>
                <a:latin typeface="Open Sans"/>
                <a:ea typeface="Open Sans"/>
              </a:rPr>
              <a:t>Based upon Maturity </a:t>
            </a:r>
            <a:r>
              <a:rPr b="0" i="1" lang="en-US" sz="1800" strike="noStrike" u="none">
                <a:solidFill>
                  <a:schemeClr val="dk2"/>
                </a:solidFill>
                <a:uFillTx/>
                <a:latin typeface="Open Sans"/>
                <a:ea typeface="Open Sans"/>
              </a:rPr>
              <a:t>Cloud-Optimized</a:t>
            </a: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broken down into small, independent services (microservices)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Services are functionally separated from each other</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resilient and can handle infrastructure and component failures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supports automatic scaling</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supports zero-downtime operations and deployments</a:t>
            </a:r>
            <a:endParaRPr b="0" lang="en-US" sz="1400" strike="noStrike" u="none">
              <a:solidFill>
                <a:srgbClr val="000000"/>
              </a:solidFill>
              <a:uFillTx/>
              <a:latin typeface="Open Sans"/>
            </a:endParaRPr>
          </a:p>
          <a:p>
            <a:pPr marL="457200" indent="-34308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Application is built to be vendor-agnostic</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081" dur="indefinite" restart="never" nodeType="tmRoot">
          <p:childTnLst>
            <p:seq>
              <p:cTn id="3082" dur="indefinite" nodeType="mainSeq">
                <p:childTnLst>
                  <p:par>
                    <p:cTn id="3083" fill="hold">
                      <p:stCondLst>
                        <p:cond delay="indefinite"/>
                      </p:stCondLst>
                      <p:childTnLst>
                        <p:par>
                          <p:cTn id="3084" fill="hold">
                            <p:stCondLst>
                              <p:cond delay="0"/>
                            </p:stCondLst>
                            <p:childTnLst>
                              <p:par>
                                <p:cTn id="3085" nodeType="clickEffect" fill="hold" presetClass="entr" presetID="1">
                                  <p:stCondLst>
                                    <p:cond delay="0"/>
                                  </p:stCondLst>
                                  <p:childTnLst>
                                    <p:set>
                                      <p:cBhvr>
                                        <p:cTn id="308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3087" fill="hold">
                      <p:stCondLst>
                        <p:cond delay="indefinite"/>
                      </p:stCondLst>
                      <p:childTnLst>
                        <p:par>
                          <p:cTn id="3088" fill="hold">
                            <p:stCondLst>
                              <p:cond delay="0"/>
                            </p:stCondLst>
                            <p:childTnLst>
                              <p:par>
                                <p:cTn id="3089" nodeType="clickEffect" fill="hold" presetClass="entr" presetID="1">
                                  <p:stCondLst>
                                    <p:cond delay="0"/>
                                  </p:stCondLst>
                                  <p:childTnLst>
                                    <p:set>
                                      <p:cBhvr>
                                        <p:cTn id="309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3091" fill="hold">
                      <p:stCondLst>
                        <p:cond delay="indefinite"/>
                      </p:stCondLst>
                      <p:childTnLst>
                        <p:par>
                          <p:cTn id="3092" fill="hold">
                            <p:stCondLst>
                              <p:cond delay="0"/>
                            </p:stCondLst>
                            <p:childTnLst>
                              <p:par>
                                <p:cTn id="3093" nodeType="clickEffect" fill="hold" presetClass="entr" presetID="1">
                                  <p:stCondLst>
                                    <p:cond delay="0"/>
                                  </p:stCondLst>
                                  <p:childTnLst>
                                    <p:set>
                                      <p:cBhvr>
                                        <p:cTn id="309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3095" fill="hold">
                      <p:stCondLst>
                        <p:cond delay="indefinite"/>
                      </p:stCondLst>
                      <p:childTnLst>
                        <p:par>
                          <p:cTn id="3096" fill="hold">
                            <p:stCondLst>
                              <p:cond delay="0"/>
                            </p:stCondLst>
                            <p:childTnLst>
                              <p:par>
                                <p:cTn id="3097" nodeType="clickEffect" fill="hold" presetClass="entr" presetID="1">
                                  <p:stCondLst>
                                    <p:cond delay="0"/>
                                  </p:stCondLst>
                                  <p:childTnLst>
                                    <p:set>
                                      <p:cBhvr>
                                        <p:cTn id="309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3099" fill="hold">
                      <p:stCondLst>
                        <p:cond delay="indefinite"/>
                      </p:stCondLst>
                      <p:childTnLst>
                        <p:par>
                          <p:cTn id="3100" fill="hold">
                            <p:stCondLst>
                              <p:cond delay="0"/>
                            </p:stCondLst>
                            <p:childTnLst>
                              <p:par>
                                <p:cTn id="3101" nodeType="clickEffect" fill="hold" presetClass="entr" presetID="1">
                                  <p:stCondLst>
                                    <p:cond delay="0"/>
                                  </p:stCondLst>
                                  <p:childTnLst>
                                    <p:set>
                                      <p:cBhvr>
                                        <p:cTn id="310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par>
                    <p:cTn id="3103" fill="hold">
                      <p:stCondLst>
                        <p:cond delay="indefinite"/>
                      </p:stCondLst>
                      <p:childTnLst>
                        <p:par>
                          <p:cTn id="3104" fill="hold">
                            <p:stCondLst>
                              <p:cond delay="0"/>
                            </p:stCondLst>
                            <p:childTnLst>
                              <p:par>
                                <p:cTn id="3105" nodeType="clickEffect" fill="hold" presetClass="entr" presetID="1">
                                  <p:stCondLst>
                                    <p:cond delay="0"/>
                                  </p:stCondLst>
                                  <p:childTnLst>
                                    <p:set>
                                      <p:cBhvr>
                                        <p:cTn id="3106" dur="1" fill="hold">
                                          <p:stCondLst>
                                            <p:cond delay="0"/>
                                          </p:stCondLst>
                                        </p:cTn>
                                        <p:tgtEl>
                                          <p:spTgt spid="642">
                                            <p:txEl>
                                              <p:pRg st="5" end="5"/>
                                            </p:txEl>
                                          </p:spTgt>
                                        </p:tgtEl>
                                        <p:attrNameLst>
                                          <p:attrName>style.visibility</p:attrName>
                                        </p:attrNameLst>
                                      </p:cBhvr>
                                      <p:to>
                                        <p:strVal val="visible"/>
                                      </p:to>
                                    </p:set>
                                  </p:childTnLst>
                                </p:cTn>
                              </p:par>
                            </p:childTnLst>
                          </p:cTn>
                        </p:par>
                      </p:childTnLst>
                    </p:cTn>
                  </p:par>
                  <p:par>
                    <p:cTn id="3107" fill="hold">
                      <p:stCondLst>
                        <p:cond delay="indefinite"/>
                      </p:stCondLst>
                      <p:childTnLst>
                        <p:par>
                          <p:cTn id="3108" fill="hold">
                            <p:stCondLst>
                              <p:cond delay="0"/>
                            </p:stCondLst>
                            <p:childTnLst>
                              <p:par>
                                <p:cTn id="3109" nodeType="clickEffect" fill="hold" presetClass="entr" presetID="1">
                                  <p:stCondLst>
                                    <p:cond delay="0"/>
                                  </p:stCondLst>
                                  <p:childTnLst>
                                    <p:set>
                                      <p:cBhvr>
                                        <p:cTn id="3110" dur="1" fill="hold">
                                          <p:stCondLst>
                                            <p:cond delay="0"/>
                                          </p:stCondLst>
                                        </p:cTn>
                                        <p:tgtEl>
                                          <p:spTgt spid="64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Factory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Creator</a:t>
            </a:r>
            <a:br/>
            <a:r>
              <a:t>public abstract class CustomerFactory {</a:t>
            </a:r>
            <a:br/>
            <a:r>
              <a:t>    // Factory Method - zu implementieren von Subklassen</a:t>
            </a:r>
            <a:br/>
            <a:r>
              <a:t>    protected abstract Customer createCustomer(String name, String contractId);</a:t>
            </a:r>
            <a:br/>
            <a:r>
              <a:t>    </a:t>
            </a:r>
            <a:br/>
            <a:r>
              <a:t>    // Template Method - verwendet Factory Method</a:t>
            </a:r>
            <a:br/>
            <a:r>
              <a:t>    public Customer processNewCustomer(String name, String contractId) {</a:t>
            </a:r>
            <a:br/>
            <a:r>
              <a:t>        Customer customer = createCustomer(name, contractId);</a:t>
            </a:r>
            <a:br/>
            <a:r>
              <a:t>        </a:t>
            </a:r>
            <a:br/>
            <a:r>
              <a:t>        // Gemeinsame Geschäftslogik</a:t>
            </a:r>
            <a:br/>
            <a:r>
              <a:t>        validateContract(customer);</a:t>
            </a:r>
            <a:br/>
            <a:r>
              <a:t>        persistCustomer(customer);</a:t>
            </a:r>
            <a:br/>
            <a:r>
              <a:t>        sendWelcomeMessage(customer);</a:t>
            </a:r>
            <a:br/>
            <a:r>
              <a:t>        </a:t>
            </a:r>
            <a:br/>
            <a:r>
              <a:t>        return customer;</a:t>
            </a:r>
            <a:br/>
            <a:r>
              <a:t>    }</a:t>
            </a:r>
            <a:br/>
            <a:r>
              <a:t>    </a:t>
            </a:r>
            <a:br/>
            <a:r>
              <a:t>    private void validateContract(Customer customer) { /* ... */ }</a:t>
            </a:r>
            <a:br/>
            <a:r>
              <a:t>    private void persistCustomer(Customer customer) { /* ... */ }</a:t>
            </a:r>
            <a:br/>
            <a:r>
              <a:t>    private void sendWelcomeMessage(Customer customer) { /* ... */ }</a:t>
            </a:r>
            <a:br/>
            <a:r>
              <a:t>}</a:t>
            </a:r>
            <a:br/>
            <a:br/>
            <a:r>
              <a:t>// Concrete Creator</a:t>
            </a:r>
            <a:br/>
            <a:r>
              <a:t>public class PrivateCustomerFactory extends CustomerFactory {</a:t>
            </a:r>
            <a:br/>
            <a:r>
              <a:t>    @Override</a:t>
            </a:r>
            <a:br/>
            <a:r>
              <a:t>    protected Customer createCustomer(String name, String contractId) {</a:t>
            </a:r>
            <a:br/>
            <a:r>
              <a:t>        return new PrivateCustomer(name, contractId);</a:t>
            </a:r>
            <a:br/>
            <a:r>
              <a:t>    }</a:t>
            </a:r>
            <a:br/>
            <a:r>
              <a:t>}</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Factory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Creator</a:t>
            </a:r>
            <a:br/>
            <a:r>
              <a:t>public abstract class CustomerFactory {</a:t>
            </a:r>
            <a:br/>
            <a:r>
              <a:t>    // Factory Method - zu implementieren von Subklassen</a:t>
            </a:r>
            <a:br/>
            <a:r>
              <a:t>    protected abstract Customer createCustomer(String name, String contractId);</a:t>
            </a:r>
            <a:br/>
            <a:r>
              <a:t>    </a:t>
            </a:r>
            <a:br/>
            <a:r>
              <a:t>    // Template Method - verwendet Factory Method</a:t>
            </a:r>
            <a:br/>
            <a:r>
              <a:t>    public Customer processNewCustomer(String name, String contractId) {</a:t>
            </a:r>
            <a:br/>
            <a:r>
              <a:t>        Customer customer = createCustomer(name, contractId);</a:t>
            </a:r>
            <a:br/>
            <a:r>
              <a:t>        </a:t>
            </a:r>
            <a:br/>
            <a:r>
              <a:t>        // Gemeinsame Geschäftslogik</a:t>
            </a:r>
            <a:br/>
            <a:r>
              <a:t>        validateContract(customer);</a:t>
            </a:r>
            <a:br/>
            <a:r>
              <a:t>        persistCustomer(customer);</a:t>
            </a:r>
            <a:br/>
            <a:r>
              <a:t>        sendWelcomeMessage(customer);</a:t>
            </a:r>
            <a:br/>
            <a:r>
              <a:t>        </a:t>
            </a:r>
            <a:br/>
            <a:r>
              <a:t>        return customer;</a:t>
            </a:r>
            <a:br/>
            <a:r>
              <a:t>    }</a:t>
            </a:r>
            <a:br/>
            <a:r>
              <a:t>    </a:t>
            </a:r>
            <a:br/>
            <a:r>
              <a:t>    private void validateContract(Customer customer) { /* ... */ }</a:t>
            </a:r>
            <a:br/>
            <a:r>
              <a:t>    private void persistCustomer(Customer customer) { /* ... */ }</a:t>
            </a:r>
            <a:br/>
            <a:r>
              <a:t>    private void sendWelcomeMessage(Customer customer) { /* ... */ }</a:t>
            </a:r>
            <a:br/>
            <a:r>
              <a:t>}</a:t>
            </a:r>
            <a:br/>
            <a:br/>
            <a:r>
              <a:t>// Concrete Creator</a:t>
            </a:r>
            <a:br/>
            <a:r>
              <a:t>public class PrivateCustomerFactory extends CustomerFactory {</a:t>
            </a:r>
            <a:br/>
            <a:r>
              <a:t>    @Override</a:t>
            </a:r>
            <a:br/>
            <a:r>
              <a:t>    protected Customer createCustomer(String name, String contractId) {</a:t>
            </a:r>
            <a:br/>
            <a:r>
              <a:t>        return new PrivateCustomer(name, contractId);</a:t>
            </a:r>
            <a:br/>
            <a:r>
              <a:t>    }</a:t>
            </a:r>
            <a:br/>
            <a:r>
              <a:t>}</a:t>
            </a:r>
          </a:p>
        </p:txBody>
      </p:sp>
    </p:spTree>
  </p:cSld>
  <p:clrMapOvr>
    <a:masterClrMapping/>
  </p:clrMapOvr>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 name="Diagram2"/>
          <p:cNvGraphicFramePr/>
          <p:nvPr>
            <p:extLst>
              <p:ext uri="{D42A27DB-BD31-4B8C-83A1-F6EECF244321}">
                <p14:modId xmlns:p14="http://schemas.microsoft.com/office/powerpoint/2010/main" val="2381924184"/>
              </p:ext>
            </p:extLst>
          </p:nvPr>
        </p:nvGraphicFramePr>
        <p:xfrm>
          <a:off x="462600" y="539640"/>
          <a:ext cx="7799400" cy="307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43" name="Grafik 5" descr="Verwirrtes Gesicht mit einfarbiger Füllung mit einfarbiger Füllung"/>
          <p:cNvPicPr/>
          <p:nvPr/>
        </p:nvPicPr>
        <p:blipFill>
          <a:blip r:embed="rId6">
            <a:extLst>
              <a:ext uri="{96DAC541-7B7A-43D3-8B79-37D633B846F1}">
                <asvg:svgBlip xmlns:asvg="http://schemas.microsoft.com/office/drawing/2016/SVG/main" r:embed="rId7"/>
              </a:ext>
            </a:extLst>
          </a:blip>
          <a:stretch/>
        </p:blipFill>
        <p:spPr>
          <a:xfrm>
            <a:off x="1995120" y="3136680"/>
            <a:ext cx="473760" cy="473760"/>
          </a:xfrm>
          <a:prstGeom prst="rect">
            <a:avLst/>
          </a:prstGeom>
          <a:noFill/>
          <a:ln w="0">
            <a:noFill/>
          </a:ln>
        </p:spPr>
      </p:pic>
      <p:pic>
        <p:nvPicPr>
          <p:cNvPr id="644" name="Grafik 9" descr="Neutrales Gesicht mit einfarbiger Füllung mit einfarbiger Füllung"/>
          <p:cNvPicPr/>
          <p:nvPr/>
        </p:nvPicPr>
        <p:blipFill>
          <a:blip r:embed="rId8">
            <a:extLst>
              <a:ext uri="{96DAC541-7B7A-43D3-8B79-37D633B846F1}">
                <asvg:svgBlip xmlns:asvg="http://schemas.microsoft.com/office/drawing/2016/SVG/main" r:embed="rId9"/>
              </a:ext>
            </a:extLst>
          </a:blip>
          <a:stretch/>
        </p:blipFill>
        <p:spPr>
          <a:xfrm>
            <a:off x="3313800" y="3136680"/>
            <a:ext cx="473760" cy="473760"/>
          </a:xfrm>
          <a:prstGeom prst="rect">
            <a:avLst/>
          </a:prstGeom>
          <a:noFill/>
          <a:ln w="0">
            <a:noFill/>
          </a:ln>
        </p:spPr>
      </p:pic>
      <p:pic>
        <p:nvPicPr>
          <p:cNvPr id="645" name="Grafik 11" descr="Verliebtes Gesicht mit einfarbiger Füllung mit einfarbiger Füllung"/>
          <p:cNvPicPr/>
          <p:nvPr/>
        </p:nvPicPr>
        <p:blipFill>
          <a:blip r:embed="rId10">
            <a:extLst>
              <a:ext uri="{96DAC541-7B7A-43D3-8B79-37D633B846F1}">
                <asvg:svgBlip xmlns:asvg="http://schemas.microsoft.com/office/drawing/2016/SVG/main" r:embed="rId11"/>
              </a:ext>
            </a:extLst>
          </a:blip>
          <a:stretch/>
        </p:blipFill>
        <p:spPr>
          <a:xfrm>
            <a:off x="7221240" y="3136680"/>
            <a:ext cx="473760" cy="473760"/>
          </a:xfrm>
          <a:prstGeom prst="rect">
            <a:avLst/>
          </a:prstGeom>
          <a:noFill/>
          <a:ln w="0">
            <a:noFill/>
          </a:ln>
        </p:spPr>
      </p:pic>
      <p:pic>
        <p:nvPicPr>
          <p:cNvPr id="646" name="Grafik 13" descr="Grinsendes Gesicht mit einfarbiger Füllung mit einfarbiger Füllung"/>
          <p:cNvPicPr/>
          <p:nvPr/>
        </p:nvPicPr>
        <p:blipFill>
          <a:blip r:embed="rId12">
            <a:extLst>
              <a:ext uri="{96DAC541-7B7A-43D3-8B79-37D633B846F1}">
                <asvg:svgBlip xmlns:asvg="http://schemas.microsoft.com/office/drawing/2016/SVG/main" r:embed="rId13"/>
              </a:ext>
            </a:extLst>
          </a:blip>
          <a:stretch/>
        </p:blipFill>
        <p:spPr>
          <a:xfrm>
            <a:off x="4583520" y="3136680"/>
            <a:ext cx="473760" cy="473760"/>
          </a:xfrm>
          <a:prstGeom prst="rect">
            <a:avLst/>
          </a:prstGeom>
          <a:noFill/>
          <a:ln w="0">
            <a:noFill/>
          </a:ln>
        </p:spPr>
      </p:pic>
      <p:pic>
        <p:nvPicPr>
          <p:cNvPr id="647" name="Grafik 19" descr="Benebeltes Gesicht mit einfarbiger Füllung mit einfarbiger Füllung"/>
          <p:cNvPicPr/>
          <p:nvPr/>
        </p:nvPicPr>
        <p:blipFill>
          <a:blip r:embed="rId14">
            <a:extLst>
              <a:ext uri="{96DAC541-7B7A-43D3-8B79-37D633B846F1}">
                <asvg:svgBlip xmlns:asvg="http://schemas.microsoft.com/office/drawing/2016/SVG/main" r:embed="rId15"/>
              </a:ext>
            </a:extLst>
          </a:blip>
          <a:stretch/>
        </p:blipFill>
        <p:spPr>
          <a:xfrm>
            <a:off x="754920" y="3136680"/>
            <a:ext cx="473760" cy="473760"/>
          </a:xfrm>
          <a:prstGeom prst="rect">
            <a:avLst/>
          </a:prstGeom>
          <a:noFill/>
          <a:ln w="0">
            <a:noFill/>
          </a:ln>
        </p:spPr>
      </p:pic>
      <p:pic>
        <p:nvPicPr>
          <p:cNvPr id="648" name="Grafik 21" descr="Sternaugengesichtskontur mit einfarbiger Füllung mit einfarbiger Füllung"/>
          <p:cNvPicPr/>
          <p:nvPr/>
        </p:nvPicPr>
        <p:blipFill>
          <a:blip r:embed="rId16">
            <a:extLst>
              <a:ext uri="{96DAC541-7B7A-43D3-8B79-37D633B846F1}">
                <asvg:svgBlip xmlns:asvg="http://schemas.microsoft.com/office/drawing/2016/SVG/main" r:embed="rId17"/>
              </a:ext>
            </a:extLst>
          </a:blip>
          <a:stretch/>
        </p:blipFill>
        <p:spPr>
          <a:xfrm>
            <a:off x="5902560" y="3136680"/>
            <a:ext cx="473760" cy="473760"/>
          </a:xfrm>
          <a:prstGeom prst="rect">
            <a:avLst/>
          </a:prstGeom>
          <a:noFill/>
          <a:ln w="0">
            <a:noFill/>
          </a:ln>
        </p:spPr>
      </p:pic>
      <p:sp>
        <p:nvSpPr>
          <p:cNvPr id="649" name="Eckige Klammer links 24"/>
          <p:cNvSpPr/>
          <p:nvPr/>
        </p:nvSpPr>
        <p:spPr>
          <a:xfrm rot="16200000">
            <a:off x="2824560" y="3165120"/>
            <a:ext cx="168480" cy="1308960"/>
          </a:xfrm>
          <a:prstGeom prst="leftBracket">
            <a:avLst>
              <a:gd name="adj" fmla="val 8333"/>
            </a:avLst>
          </a:prstGeom>
          <a:noFill/>
          <a:ln>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uFillTx/>
              <a:latin typeface="Open Sans"/>
              <a:ea typeface="Arial"/>
            </a:endParaRPr>
          </a:p>
        </p:txBody>
      </p:sp>
      <p:sp>
        <p:nvSpPr>
          <p:cNvPr id="650" name="Textfeld 25"/>
          <p:cNvSpPr/>
          <p:nvPr/>
        </p:nvSpPr>
        <p:spPr>
          <a:xfrm>
            <a:off x="2035080" y="3984120"/>
            <a:ext cx="1752480" cy="1048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feasible but not recommended</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Primarily traditional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mainly at infrastructure level (&lt;20%)</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at least cloud-defined necessary</a:t>
            </a:r>
            <a:endParaRPr b="0" lang="en-US" sz="700" strike="noStrike" u="none">
              <a:solidFill>
                <a:srgbClr val="000000"/>
              </a:solidFill>
              <a:uFillTx/>
              <a:latin typeface="Arial"/>
            </a:endParaRPr>
          </a:p>
        </p:txBody>
      </p:sp>
      <p:sp>
        <p:nvSpPr>
          <p:cNvPr id="651" name="Eckige Klammer links 26"/>
          <p:cNvSpPr/>
          <p:nvPr/>
        </p:nvSpPr>
        <p:spPr>
          <a:xfrm rot="16200000">
            <a:off x="5406120" y="3165120"/>
            <a:ext cx="168480" cy="1308960"/>
          </a:xfrm>
          <a:prstGeom prst="leftBracket">
            <a:avLst>
              <a:gd name="adj" fmla="val 8333"/>
            </a:avLst>
          </a:prstGeom>
          <a:noFill/>
          <a:ln>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uFillTx/>
              <a:latin typeface="Open Sans"/>
              <a:ea typeface="Arial"/>
            </a:endParaRPr>
          </a:p>
        </p:txBody>
      </p:sp>
      <p:sp>
        <p:nvSpPr>
          <p:cNvPr id="652" name="Textfeld 27"/>
          <p:cNvSpPr/>
          <p:nvPr/>
        </p:nvSpPr>
        <p:spPr>
          <a:xfrm>
            <a:off x="4595400" y="3984120"/>
            <a:ext cx="1780560" cy="1048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increasingly well possible</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Increasingly automated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through automation (20-50%)</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cloud-native recommended</a:t>
            </a:r>
            <a:endParaRPr b="0" lang="en-US" sz="700" strike="noStrike" u="none">
              <a:solidFill>
                <a:srgbClr val="000000"/>
              </a:solidFill>
              <a:uFillTx/>
              <a:latin typeface="Arial"/>
            </a:endParaRPr>
          </a:p>
        </p:txBody>
      </p:sp>
      <p:sp>
        <p:nvSpPr>
          <p:cNvPr id="653" name="Textfeld 28"/>
          <p:cNvSpPr/>
          <p:nvPr/>
        </p:nvSpPr>
        <p:spPr>
          <a:xfrm>
            <a:off x="6698520" y="3984120"/>
            <a:ext cx="1622160" cy="72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easily possible</a:t>
            </a:r>
            <a:endParaRPr b="0" lang="en-US" sz="700" strike="noStrike" u="none">
              <a:solidFill>
                <a:srgbClr val="000000"/>
              </a:solidFill>
              <a:uFillTx/>
              <a:latin typeface="Arial"/>
            </a:endParaRPr>
          </a:p>
          <a:p>
            <a:pPr algn="ctr">
              <a:lnSpc>
                <a:spcPct val="100000"/>
              </a:lnSpc>
            </a:pPr>
            <a:br>
              <a:rPr sz="700"/>
            </a:b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Automated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Cost savings through automation (&gt;50%)</a:t>
            </a:r>
            <a:endParaRPr b="0" lang="en-US" sz="700" strike="noStrike" u="none">
              <a:solidFill>
                <a:srgbClr val="000000"/>
              </a:solidFill>
              <a:uFillTx/>
              <a:latin typeface="Arial"/>
            </a:endParaRPr>
          </a:p>
        </p:txBody>
      </p:sp>
      <p:sp>
        <p:nvSpPr>
          <p:cNvPr id="654" name="Textfeld 29"/>
          <p:cNvSpPr/>
          <p:nvPr/>
        </p:nvSpPr>
        <p:spPr>
          <a:xfrm>
            <a:off x="243720" y="3984120"/>
            <a:ext cx="1678320" cy="942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00" strike="noStrike" u="none">
                <a:solidFill>
                  <a:srgbClr val="000000"/>
                </a:solidFill>
                <a:uFillTx/>
                <a:latin typeface="Open Sans"/>
                <a:ea typeface="Open Sans"/>
              </a:rPr>
              <a:t>Cloud Operations impossible</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Traditional operations</a:t>
            </a: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No cost savings achievable, platform change difficult</a:t>
            </a:r>
            <a:endParaRPr b="0" lang="en-US" sz="700" strike="noStrike" u="none">
              <a:solidFill>
                <a:srgbClr val="000000"/>
              </a:solidFill>
              <a:uFillTx/>
              <a:latin typeface="Arial"/>
            </a:endParaRPr>
          </a:p>
          <a:p>
            <a:pPr algn="ctr">
              <a:lnSpc>
                <a:spcPct val="100000"/>
              </a:lnSpc>
            </a:pPr>
            <a:endParaRPr b="0" lang="en-US" sz="700" strike="noStrike" u="none">
              <a:solidFill>
                <a:srgbClr val="000000"/>
              </a:solidFill>
              <a:uFillTx/>
              <a:latin typeface="Arial"/>
            </a:endParaRPr>
          </a:p>
          <a:p>
            <a:pPr algn="ctr">
              <a:lnSpc>
                <a:spcPct val="100000"/>
              </a:lnSpc>
            </a:pPr>
            <a:r>
              <a:rPr b="0" lang="en-US" sz="700" strike="noStrike" u="none">
                <a:solidFill>
                  <a:srgbClr val="000000"/>
                </a:solidFill>
                <a:uFillTx/>
                <a:latin typeface="Open Sans"/>
                <a:ea typeface="Open Sans"/>
              </a:rPr>
              <a:t>Migration to at least cloud-ready necessary</a:t>
            </a:r>
            <a:endParaRPr b="0" lang="en-US" sz="7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3111" dur="indefinite" restart="never" nodeType="tmRoot">
          <p:childTnLst>
            <p:seq>
              <p:cTn id="3112" dur="indefinite" nodeType="mainSeq">
                <p:childTnLst>
                  <p:par>
                    <p:cTn id="3113" fill="hold">
                      <p:stCondLst>
                        <p:cond delay="indefinite"/>
                      </p:stCondLst>
                      <p:childTnLst>
                        <p:par>
                          <p:cTn id="3114" fill="hold">
                            <p:stCondLst>
                              <p:cond delay="0"/>
                            </p:stCondLst>
                            <p:childTnLst>
                              <p:par>
                                <p:cTn id="3115" nodeType="clickEffect" fill="hold" presetClass="entr" presetID="1">
                                  <p:stCondLst>
                                    <p:cond delay="0"/>
                                  </p:stCondLst>
                                  <p:childTnLst>
                                    <p:set>
                                      <p:cBhvr>
                                        <p:cTn id="3116" dur="1" fill="hold">
                                          <p:stCondLst>
                                            <p:cond delay="0"/>
                                          </p:stCondLst>
                                        </p:cTn>
                                        <p:tgtEl>
                                          <p:spTgt spid="654"/>
                                        </p:tgtEl>
                                        <p:attrNameLst>
                                          <p:attrName>style.visibility</p:attrName>
                                        </p:attrNameLst>
                                      </p:cBhvr>
                                      <p:to>
                                        <p:strVal val="visible"/>
                                      </p:to>
                                    </p:set>
                                  </p:childTnLst>
                                </p:cTn>
                              </p:par>
                              <p:par>
                                <p:cTn id="3117" nodeType="withEffect" fill="hold" presetClass="entr" presetID="1">
                                  <p:stCondLst>
                                    <p:cond delay="0"/>
                                  </p:stCondLst>
                                  <p:childTnLst>
                                    <p:set>
                                      <p:cBhvr>
                                        <p:cTn id="3118" dur="1" fill="hold">
                                          <p:stCondLst>
                                            <p:cond delay="0"/>
                                          </p:stCondLst>
                                        </p:cTn>
                                        <p:tgtEl>
                                          <p:spTgt spid="647"/>
                                        </p:tgtEl>
                                        <p:attrNameLst>
                                          <p:attrName>style.visibility</p:attrName>
                                        </p:attrNameLst>
                                      </p:cBhvr>
                                      <p:to>
                                        <p:strVal val="visible"/>
                                      </p:to>
                                    </p:set>
                                  </p:childTnLst>
                                </p:cTn>
                              </p:par>
                            </p:childTnLst>
                          </p:cTn>
                        </p:par>
                      </p:childTnLst>
                    </p:cTn>
                  </p:par>
                  <p:par>
                    <p:cTn id="3119" fill="hold">
                      <p:stCondLst>
                        <p:cond delay="indefinite"/>
                      </p:stCondLst>
                      <p:childTnLst>
                        <p:par>
                          <p:cTn id="3120" fill="hold">
                            <p:stCondLst>
                              <p:cond delay="0"/>
                            </p:stCondLst>
                            <p:childTnLst>
                              <p:par>
                                <p:cTn id="3121" nodeType="clickEffect" fill="hold" presetClass="entr" presetID="1">
                                  <p:stCondLst>
                                    <p:cond delay="0"/>
                                  </p:stCondLst>
                                  <p:childTnLst>
                                    <p:set>
                                      <p:cBhvr>
                                        <p:cTn id="3122" dur="1" fill="hold">
                                          <p:stCondLst>
                                            <p:cond delay="0"/>
                                          </p:stCondLst>
                                        </p:cTn>
                                        <p:tgtEl>
                                          <p:spTgt spid="643"/>
                                        </p:tgtEl>
                                        <p:attrNameLst>
                                          <p:attrName>style.visibility</p:attrName>
                                        </p:attrNameLst>
                                      </p:cBhvr>
                                      <p:to>
                                        <p:strVal val="visible"/>
                                      </p:to>
                                    </p:set>
                                  </p:childTnLst>
                                </p:cTn>
                              </p:par>
                            </p:childTnLst>
                          </p:cTn>
                        </p:par>
                      </p:childTnLst>
                    </p:cTn>
                  </p:par>
                  <p:par>
                    <p:cTn id="3123" fill="hold">
                      <p:stCondLst>
                        <p:cond delay="indefinite"/>
                      </p:stCondLst>
                      <p:childTnLst>
                        <p:par>
                          <p:cTn id="3124" fill="hold">
                            <p:stCondLst>
                              <p:cond delay="0"/>
                            </p:stCondLst>
                            <p:childTnLst>
                              <p:par>
                                <p:cTn id="3125" nodeType="clickEffect" fill="hold" presetClass="entr" presetID="1">
                                  <p:stCondLst>
                                    <p:cond delay="0"/>
                                  </p:stCondLst>
                                  <p:childTnLst>
                                    <p:set>
                                      <p:cBhvr>
                                        <p:cTn id="3126" dur="1" fill="hold">
                                          <p:stCondLst>
                                            <p:cond delay="0"/>
                                          </p:stCondLst>
                                        </p:cTn>
                                        <p:tgtEl>
                                          <p:spTgt spid="644"/>
                                        </p:tgtEl>
                                        <p:attrNameLst>
                                          <p:attrName>style.visibility</p:attrName>
                                        </p:attrNameLst>
                                      </p:cBhvr>
                                      <p:to>
                                        <p:strVal val="visible"/>
                                      </p:to>
                                    </p:set>
                                  </p:childTnLst>
                                </p:cTn>
                              </p:par>
                              <p:par>
                                <p:cTn id="3127" nodeType="withEffect" fill="hold" presetClass="entr" presetID="1">
                                  <p:stCondLst>
                                    <p:cond delay="0"/>
                                  </p:stCondLst>
                                  <p:childTnLst>
                                    <p:set>
                                      <p:cBhvr>
                                        <p:cTn id="3128" dur="1" fill="hold">
                                          <p:stCondLst>
                                            <p:cond delay="0"/>
                                          </p:stCondLst>
                                        </p:cTn>
                                        <p:tgtEl>
                                          <p:spTgt spid="649"/>
                                        </p:tgtEl>
                                        <p:attrNameLst>
                                          <p:attrName>style.visibility</p:attrName>
                                        </p:attrNameLst>
                                      </p:cBhvr>
                                      <p:to>
                                        <p:strVal val="visible"/>
                                      </p:to>
                                    </p:set>
                                  </p:childTnLst>
                                </p:cTn>
                              </p:par>
                              <p:par>
                                <p:cTn id="3129" nodeType="withEffect" fill="hold" presetClass="entr" presetID="1">
                                  <p:stCondLst>
                                    <p:cond delay="0"/>
                                  </p:stCondLst>
                                  <p:childTnLst>
                                    <p:set>
                                      <p:cBhvr>
                                        <p:cTn id="3130" dur="1" fill="hold">
                                          <p:stCondLst>
                                            <p:cond delay="0"/>
                                          </p:stCondLst>
                                        </p:cTn>
                                        <p:tgtEl>
                                          <p:spTgt spid="650"/>
                                        </p:tgtEl>
                                        <p:attrNameLst>
                                          <p:attrName>style.visibility</p:attrName>
                                        </p:attrNameLst>
                                      </p:cBhvr>
                                      <p:to>
                                        <p:strVal val="visible"/>
                                      </p:to>
                                    </p:set>
                                  </p:childTnLst>
                                </p:cTn>
                              </p:par>
                            </p:childTnLst>
                          </p:cTn>
                        </p:par>
                      </p:childTnLst>
                    </p:cTn>
                  </p:par>
                  <p:par>
                    <p:cTn id="3131" fill="hold">
                      <p:stCondLst>
                        <p:cond delay="indefinite"/>
                      </p:stCondLst>
                      <p:childTnLst>
                        <p:par>
                          <p:cTn id="3132" fill="hold">
                            <p:stCondLst>
                              <p:cond delay="0"/>
                            </p:stCondLst>
                            <p:childTnLst>
                              <p:par>
                                <p:cTn id="3133" nodeType="clickEffect" fill="hold" presetClass="entr" presetID="1">
                                  <p:stCondLst>
                                    <p:cond delay="0"/>
                                  </p:stCondLst>
                                  <p:childTnLst>
                                    <p:set>
                                      <p:cBhvr>
                                        <p:cTn id="3134" dur="1" fill="hold">
                                          <p:stCondLst>
                                            <p:cond delay="0"/>
                                          </p:stCondLst>
                                        </p:cTn>
                                        <p:tgtEl>
                                          <p:spTgt spid="646"/>
                                        </p:tgtEl>
                                        <p:attrNameLst>
                                          <p:attrName>style.visibility</p:attrName>
                                        </p:attrNameLst>
                                      </p:cBhvr>
                                      <p:to>
                                        <p:strVal val="visible"/>
                                      </p:to>
                                    </p:set>
                                  </p:childTnLst>
                                </p:cTn>
                              </p:par>
                            </p:childTnLst>
                          </p:cTn>
                        </p:par>
                      </p:childTnLst>
                    </p:cTn>
                  </p:par>
                  <p:par>
                    <p:cTn id="3135" fill="hold">
                      <p:stCondLst>
                        <p:cond delay="indefinite"/>
                      </p:stCondLst>
                      <p:childTnLst>
                        <p:par>
                          <p:cTn id="3136" fill="hold">
                            <p:stCondLst>
                              <p:cond delay="0"/>
                            </p:stCondLst>
                            <p:childTnLst>
                              <p:par>
                                <p:cTn id="3137" nodeType="clickEffect" fill="hold" presetClass="entr" presetID="1">
                                  <p:stCondLst>
                                    <p:cond delay="0"/>
                                  </p:stCondLst>
                                  <p:childTnLst>
                                    <p:set>
                                      <p:cBhvr>
                                        <p:cTn id="3138" dur="1" fill="hold">
                                          <p:stCondLst>
                                            <p:cond delay="0"/>
                                          </p:stCondLst>
                                        </p:cTn>
                                        <p:tgtEl>
                                          <p:spTgt spid="648"/>
                                        </p:tgtEl>
                                        <p:attrNameLst>
                                          <p:attrName>style.visibility</p:attrName>
                                        </p:attrNameLst>
                                      </p:cBhvr>
                                      <p:to>
                                        <p:strVal val="visible"/>
                                      </p:to>
                                    </p:set>
                                  </p:childTnLst>
                                </p:cTn>
                              </p:par>
                              <p:par>
                                <p:cTn id="3139" nodeType="withEffect" fill="hold" presetClass="entr" presetID="1">
                                  <p:stCondLst>
                                    <p:cond delay="0"/>
                                  </p:stCondLst>
                                  <p:childTnLst>
                                    <p:set>
                                      <p:cBhvr>
                                        <p:cTn id="3140" dur="1" fill="hold">
                                          <p:stCondLst>
                                            <p:cond delay="0"/>
                                          </p:stCondLst>
                                        </p:cTn>
                                        <p:tgtEl>
                                          <p:spTgt spid="651"/>
                                        </p:tgtEl>
                                        <p:attrNameLst>
                                          <p:attrName>style.visibility</p:attrName>
                                        </p:attrNameLst>
                                      </p:cBhvr>
                                      <p:to>
                                        <p:strVal val="visible"/>
                                      </p:to>
                                    </p:set>
                                  </p:childTnLst>
                                </p:cTn>
                              </p:par>
                              <p:par>
                                <p:cTn id="3141" nodeType="withEffect" fill="hold" presetClass="entr" presetID="1">
                                  <p:stCondLst>
                                    <p:cond delay="0"/>
                                  </p:stCondLst>
                                  <p:childTnLst>
                                    <p:set>
                                      <p:cBhvr>
                                        <p:cTn id="3142" dur="1" fill="hold">
                                          <p:stCondLst>
                                            <p:cond delay="0"/>
                                          </p:stCondLst>
                                        </p:cTn>
                                        <p:tgtEl>
                                          <p:spTgt spid="652"/>
                                        </p:tgtEl>
                                        <p:attrNameLst>
                                          <p:attrName>style.visibility</p:attrName>
                                        </p:attrNameLst>
                                      </p:cBhvr>
                                      <p:to>
                                        <p:strVal val="visible"/>
                                      </p:to>
                                    </p:set>
                                  </p:childTnLst>
                                </p:cTn>
                              </p:par>
                            </p:childTnLst>
                          </p:cTn>
                        </p:par>
                      </p:childTnLst>
                    </p:cTn>
                  </p:par>
                  <p:par>
                    <p:cTn id="3143" fill="hold">
                      <p:stCondLst>
                        <p:cond delay="indefinite"/>
                      </p:stCondLst>
                      <p:childTnLst>
                        <p:par>
                          <p:cTn id="3144" fill="hold">
                            <p:stCondLst>
                              <p:cond delay="0"/>
                            </p:stCondLst>
                            <p:childTnLst>
                              <p:par>
                                <p:cTn id="3145" nodeType="clickEffect" fill="hold" presetClass="entr" presetID="1">
                                  <p:stCondLst>
                                    <p:cond delay="0"/>
                                  </p:stCondLst>
                                  <p:childTnLst>
                                    <p:set>
                                      <p:cBhvr>
                                        <p:cTn id="3146" dur="1" fill="hold">
                                          <p:stCondLst>
                                            <p:cond delay="0"/>
                                          </p:stCondLst>
                                        </p:cTn>
                                        <p:tgtEl>
                                          <p:spTgt spid="645"/>
                                        </p:tgtEl>
                                        <p:attrNameLst>
                                          <p:attrName>style.visibility</p:attrName>
                                        </p:attrNameLst>
                                      </p:cBhvr>
                                      <p:to>
                                        <p:strVal val="visible"/>
                                      </p:to>
                                    </p:set>
                                  </p:childTnLst>
                                </p:cTn>
                              </p:par>
                              <p:par>
                                <p:cTn id="3147" nodeType="withEffect" fill="hold" presetClass="entr" presetID="1">
                                  <p:stCondLst>
                                    <p:cond delay="0"/>
                                  </p:stCondLst>
                                  <p:childTnLst>
                                    <p:set>
                                      <p:cBhvr>
                                        <p:cTn id="3148"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Rechteck 2"/>
          <p:cNvSpPr/>
          <p:nvPr/>
        </p:nvSpPr>
        <p:spPr>
          <a:xfrm>
            <a:off x="7154640" y="0"/>
            <a:ext cx="1989000" cy="165528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uFillTx/>
              <a:latin typeface="Open Sans"/>
              <a:ea typeface="Arial"/>
            </a:endParaRPr>
          </a:p>
        </p:txBody>
      </p:sp>
      <p:pic>
        <p:nvPicPr>
          <p:cNvPr id="656" name="Picture 3" descr="A white flower on a yellow background&#10;&#10;Description automatically generated"/>
          <p:cNvPicPr/>
          <p:nvPr/>
        </p:nvPicPr>
        <p:blipFill>
          <a:blip r:embed="rId1"/>
          <a:stretch/>
        </p:blipFill>
        <p:spPr>
          <a:xfrm>
            <a:off x="8151840" y="0"/>
            <a:ext cx="680040" cy="949680"/>
          </a:xfrm>
          <a:prstGeom prst="rect">
            <a:avLst/>
          </a:prstGeom>
          <a:noFill/>
          <a:ln w="0">
            <a:noFill/>
          </a:ln>
        </p:spPr>
      </p:pic>
      <p:sp>
        <p:nvSpPr>
          <p:cNvPr id="657" name="PlaceHolder 1"/>
          <p:cNvSpPr>
            <a:spLocks noGrp="1"/>
          </p:cNvSpPr>
          <p:nvPr>
            <p:ph type="subTitle"/>
          </p:nvPr>
        </p:nvSpPr>
        <p:spPr>
          <a:xfrm>
            <a:off x="311760" y="3725280"/>
            <a:ext cx="8520120" cy="792360"/>
          </a:xfrm>
          <a:prstGeom prst="rect">
            <a:avLst/>
          </a:prstGeom>
          <a:noFill/>
          <a:ln w="0">
            <a:noFill/>
          </a:ln>
        </p:spPr>
        <p:txBody>
          <a:bodyPr lIns="91440" rIns="91440" tIns="91440" bIns="91440" anchor="t">
            <a:noAutofit/>
          </a:bodyPr>
          <a:p>
            <a:pPr marL="457200" indent="-343080" algn="ctr">
              <a:lnSpc>
                <a:spcPct val="150000"/>
              </a:lnSpc>
              <a:tabLst>
                <a:tab algn="l" pos="0"/>
              </a:tabLst>
            </a:pPr>
            <a:r>
              <a:rPr b="0" lang="en-US" sz="1600" strike="noStrike" u="none">
                <a:solidFill>
                  <a:schemeClr val="dk2"/>
                </a:solidFill>
                <a:uFillTx/>
                <a:latin typeface="Open Sans"/>
                <a:ea typeface="Open Sans"/>
              </a:rPr>
              <a:t>Case Study: </a:t>
            </a:r>
            <a:br>
              <a:rPr sz="2800"/>
            </a:br>
            <a:r>
              <a:rPr b="0" lang="en-US" sz="2800" strike="noStrike" u="none">
                <a:solidFill>
                  <a:schemeClr val="dk2"/>
                </a:solidFill>
                <a:uFillTx/>
                <a:latin typeface="Open Sans"/>
                <a:ea typeface="Open Sans"/>
              </a:rPr>
              <a:t>Migration from Traditional to Cloud-Native</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Core Facts</a:t>
            </a:r>
            <a:endParaRPr b="0" lang="en-US" sz="2800" strike="noStrike" u="none">
              <a:solidFill>
                <a:srgbClr val="000000"/>
              </a:solidFill>
              <a:uFillTx/>
              <a:latin typeface="Arial"/>
            </a:endParaRPr>
          </a:p>
        </p:txBody>
      </p:sp>
      <p:sp>
        <p:nvSpPr>
          <p:cNvPr id="65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Start: 2015</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End: 2020</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Project status: Ongoing with internal staffing</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Number of Engineers deployed: 2-3 engineers regularly, up to 7 engineers as needed </a:t>
            </a:r>
            <a:endParaRPr b="0" lang="en-US" sz="1400" strike="noStrike" u="none">
              <a:solidFill>
                <a:srgbClr val="000000"/>
              </a:solidFill>
              <a:uFillTx/>
              <a:latin typeface="Open Sans"/>
            </a:endParaRPr>
          </a:p>
          <a:p>
            <a:pPr marL="457200" indent="-343080">
              <a:lnSpc>
                <a:spcPct val="250000"/>
              </a:lnSpc>
              <a:buClr>
                <a:srgbClr val="595959"/>
              </a:buClr>
              <a:buFont typeface="Arial"/>
              <a:buChar char="•"/>
            </a:pPr>
            <a:r>
              <a:rPr b="0" lang="en-US" sz="1400" strike="noStrike" u="none">
                <a:solidFill>
                  <a:schemeClr val="dk2"/>
                </a:solidFill>
                <a:uFillTx/>
                <a:latin typeface="Open Sans"/>
                <a:ea typeface="Open Sans"/>
              </a:rPr>
              <a:t>Roles filled: Lead Architect, Lead Engineer, Security Expert, Engineer Billing model: Time &amp; Materials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49" dur="indefinite" restart="never" nodeType="tmRoot">
          <p:childTnLst>
            <p:seq>
              <p:cTn id="3150" dur="indefinite" nodeType="mainSeq">
                <p:childTnLst>
                  <p:par>
                    <p:cTn id="3151" fill="hold">
                      <p:stCondLst>
                        <p:cond delay="indefinite"/>
                      </p:stCondLst>
                      <p:childTnLst>
                        <p:par>
                          <p:cTn id="3152" fill="hold">
                            <p:stCondLst>
                              <p:cond delay="0"/>
                            </p:stCondLst>
                            <p:childTnLst>
                              <p:par>
                                <p:cTn id="3153" nodeType="clickEffect" fill="hold" presetClass="entr" presetID="1">
                                  <p:stCondLst>
                                    <p:cond delay="0"/>
                                  </p:stCondLst>
                                  <p:childTnLst>
                                    <p:set>
                                      <p:cBhvr>
                                        <p:cTn id="3154" dur="1" fill="hold">
                                          <p:stCondLst>
                                            <p:cond delay="0"/>
                                          </p:stCondLst>
                                        </p:cTn>
                                        <p:tgtEl>
                                          <p:spTgt spid="659">
                                            <p:txEl>
                                              <p:pRg st="0" end="0"/>
                                            </p:txEl>
                                          </p:spTgt>
                                        </p:tgtEl>
                                        <p:attrNameLst>
                                          <p:attrName>style.visibility</p:attrName>
                                        </p:attrNameLst>
                                      </p:cBhvr>
                                      <p:to>
                                        <p:strVal val="visible"/>
                                      </p:to>
                                    </p:set>
                                  </p:childTnLst>
                                </p:cTn>
                              </p:par>
                            </p:childTnLst>
                          </p:cTn>
                        </p:par>
                      </p:childTnLst>
                    </p:cTn>
                  </p:par>
                  <p:par>
                    <p:cTn id="3155" fill="hold">
                      <p:stCondLst>
                        <p:cond delay="indefinite"/>
                      </p:stCondLst>
                      <p:childTnLst>
                        <p:par>
                          <p:cTn id="3156" fill="hold">
                            <p:stCondLst>
                              <p:cond delay="0"/>
                            </p:stCondLst>
                            <p:childTnLst>
                              <p:par>
                                <p:cTn id="3157" nodeType="clickEffect" fill="hold" presetClass="entr" presetID="1">
                                  <p:stCondLst>
                                    <p:cond delay="0"/>
                                  </p:stCondLst>
                                  <p:childTnLst>
                                    <p:set>
                                      <p:cBhvr>
                                        <p:cTn id="3158" dur="1" fill="hold">
                                          <p:stCondLst>
                                            <p:cond delay="0"/>
                                          </p:stCondLst>
                                        </p:cTn>
                                        <p:tgtEl>
                                          <p:spTgt spid="659">
                                            <p:txEl>
                                              <p:pRg st="1" end="1"/>
                                            </p:txEl>
                                          </p:spTgt>
                                        </p:tgtEl>
                                        <p:attrNameLst>
                                          <p:attrName>style.visibility</p:attrName>
                                        </p:attrNameLst>
                                      </p:cBhvr>
                                      <p:to>
                                        <p:strVal val="visible"/>
                                      </p:to>
                                    </p:set>
                                  </p:childTnLst>
                                </p:cTn>
                              </p:par>
                            </p:childTnLst>
                          </p:cTn>
                        </p:par>
                      </p:childTnLst>
                    </p:cTn>
                  </p:par>
                  <p:par>
                    <p:cTn id="3159" fill="hold">
                      <p:stCondLst>
                        <p:cond delay="indefinite"/>
                      </p:stCondLst>
                      <p:childTnLst>
                        <p:par>
                          <p:cTn id="3160" fill="hold">
                            <p:stCondLst>
                              <p:cond delay="0"/>
                            </p:stCondLst>
                            <p:childTnLst>
                              <p:par>
                                <p:cTn id="3161" nodeType="clickEffect" fill="hold" presetClass="entr" presetID="1">
                                  <p:stCondLst>
                                    <p:cond delay="0"/>
                                  </p:stCondLst>
                                  <p:childTnLst>
                                    <p:set>
                                      <p:cBhvr>
                                        <p:cTn id="3162" dur="1" fill="hold">
                                          <p:stCondLst>
                                            <p:cond delay="0"/>
                                          </p:stCondLst>
                                        </p:cTn>
                                        <p:tgtEl>
                                          <p:spTgt spid="659">
                                            <p:txEl>
                                              <p:pRg st="2" end="2"/>
                                            </p:txEl>
                                          </p:spTgt>
                                        </p:tgtEl>
                                        <p:attrNameLst>
                                          <p:attrName>style.visibility</p:attrName>
                                        </p:attrNameLst>
                                      </p:cBhvr>
                                      <p:to>
                                        <p:strVal val="visible"/>
                                      </p:to>
                                    </p:set>
                                  </p:childTnLst>
                                </p:cTn>
                              </p:par>
                            </p:childTnLst>
                          </p:cTn>
                        </p:par>
                      </p:childTnLst>
                    </p:cTn>
                  </p:par>
                  <p:par>
                    <p:cTn id="3163" fill="hold">
                      <p:stCondLst>
                        <p:cond delay="indefinite"/>
                      </p:stCondLst>
                      <p:childTnLst>
                        <p:par>
                          <p:cTn id="3164" fill="hold">
                            <p:stCondLst>
                              <p:cond delay="0"/>
                            </p:stCondLst>
                            <p:childTnLst>
                              <p:par>
                                <p:cTn id="3165" nodeType="clickEffect" fill="hold" presetClass="entr" presetID="1">
                                  <p:stCondLst>
                                    <p:cond delay="0"/>
                                  </p:stCondLst>
                                  <p:childTnLst>
                                    <p:set>
                                      <p:cBhvr>
                                        <p:cTn id="3166" dur="1" fill="hold">
                                          <p:stCondLst>
                                            <p:cond delay="0"/>
                                          </p:stCondLst>
                                        </p:cTn>
                                        <p:tgtEl>
                                          <p:spTgt spid="659">
                                            <p:txEl>
                                              <p:pRg st="3" end="3"/>
                                            </p:txEl>
                                          </p:spTgt>
                                        </p:tgtEl>
                                        <p:attrNameLst>
                                          <p:attrName>style.visibility</p:attrName>
                                        </p:attrNameLst>
                                      </p:cBhvr>
                                      <p:to>
                                        <p:strVal val="visible"/>
                                      </p:to>
                                    </p:set>
                                  </p:childTnLst>
                                </p:cTn>
                              </p:par>
                            </p:childTnLst>
                          </p:cTn>
                        </p:par>
                      </p:childTnLst>
                    </p:cTn>
                  </p:par>
                  <p:par>
                    <p:cTn id="3167" fill="hold">
                      <p:stCondLst>
                        <p:cond delay="indefinite"/>
                      </p:stCondLst>
                      <p:childTnLst>
                        <p:par>
                          <p:cTn id="3168" fill="hold">
                            <p:stCondLst>
                              <p:cond delay="0"/>
                            </p:stCondLst>
                            <p:childTnLst>
                              <p:par>
                                <p:cTn id="3169" nodeType="clickEffect" fill="hold" presetClass="entr" presetID="1">
                                  <p:stCondLst>
                                    <p:cond delay="0"/>
                                  </p:stCondLst>
                                  <p:childTnLst>
                                    <p:set>
                                      <p:cBhvr>
                                        <p:cTn id="3170" dur="1" fill="hold">
                                          <p:stCondLst>
                                            <p:cond delay="0"/>
                                          </p:stCondLst>
                                        </p:cTn>
                                        <p:tgtEl>
                                          <p:spTgt spid="65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Initial Situation</a:t>
            </a:r>
            <a:endParaRPr b="0" lang="en-US" sz="2800" strike="noStrike" u="none">
              <a:solidFill>
                <a:srgbClr val="000000"/>
              </a:solidFill>
              <a:uFillTx/>
              <a:latin typeface="Arial"/>
            </a:endParaRPr>
          </a:p>
        </p:txBody>
      </p:sp>
      <p:sp>
        <p:nvSpPr>
          <p:cNvPr id="66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System subsidiary of a major German airline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Various software, some 25-30 years old</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Software deployed worldwide at customers in various states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Partly self-hosted, partly customer-hosted</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Various data centers operated in outsourcing by service provider</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71" dur="indefinite" restart="never" nodeType="tmRoot">
          <p:childTnLst>
            <p:seq>
              <p:cTn id="3172" dur="indefinite" nodeType="mainSeq">
                <p:childTnLst>
                  <p:par>
                    <p:cTn id="3173" fill="hold">
                      <p:stCondLst>
                        <p:cond delay="indefinite"/>
                      </p:stCondLst>
                      <p:childTnLst>
                        <p:par>
                          <p:cTn id="3174" fill="hold">
                            <p:stCondLst>
                              <p:cond delay="0"/>
                            </p:stCondLst>
                            <p:childTnLst>
                              <p:par>
                                <p:cTn id="3175" nodeType="clickEffect" fill="hold" presetClass="entr" presetID="1">
                                  <p:stCondLst>
                                    <p:cond delay="0"/>
                                  </p:stCondLst>
                                  <p:childTnLst>
                                    <p:set>
                                      <p:cBhvr>
                                        <p:cTn id="3176" dur="1" fill="hold">
                                          <p:stCondLst>
                                            <p:cond delay="0"/>
                                          </p:stCondLst>
                                        </p:cTn>
                                        <p:tgtEl>
                                          <p:spTgt spid="661">
                                            <p:txEl>
                                              <p:pRg st="0" end="0"/>
                                            </p:txEl>
                                          </p:spTgt>
                                        </p:tgtEl>
                                        <p:attrNameLst>
                                          <p:attrName>style.visibility</p:attrName>
                                        </p:attrNameLst>
                                      </p:cBhvr>
                                      <p:to>
                                        <p:strVal val="visible"/>
                                      </p:to>
                                    </p:set>
                                  </p:childTnLst>
                                </p:cTn>
                              </p:par>
                            </p:childTnLst>
                          </p:cTn>
                        </p:par>
                      </p:childTnLst>
                    </p:cTn>
                  </p:par>
                  <p:par>
                    <p:cTn id="3177" fill="hold">
                      <p:stCondLst>
                        <p:cond delay="indefinite"/>
                      </p:stCondLst>
                      <p:childTnLst>
                        <p:par>
                          <p:cTn id="3178" fill="hold">
                            <p:stCondLst>
                              <p:cond delay="0"/>
                            </p:stCondLst>
                            <p:childTnLst>
                              <p:par>
                                <p:cTn id="3179" nodeType="clickEffect" fill="hold" presetClass="entr" presetID="1">
                                  <p:stCondLst>
                                    <p:cond delay="0"/>
                                  </p:stCondLst>
                                  <p:childTnLst>
                                    <p:set>
                                      <p:cBhvr>
                                        <p:cTn id="3180" dur="1" fill="hold">
                                          <p:stCondLst>
                                            <p:cond delay="0"/>
                                          </p:stCondLst>
                                        </p:cTn>
                                        <p:tgtEl>
                                          <p:spTgt spid="661">
                                            <p:txEl>
                                              <p:pRg st="1" end="1"/>
                                            </p:txEl>
                                          </p:spTgt>
                                        </p:tgtEl>
                                        <p:attrNameLst>
                                          <p:attrName>style.visibility</p:attrName>
                                        </p:attrNameLst>
                                      </p:cBhvr>
                                      <p:to>
                                        <p:strVal val="visible"/>
                                      </p:to>
                                    </p:set>
                                  </p:childTnLst>
                                </p:cTn>
                              </p:par>
                            </p:childTnLst>
                          </p:cTn>
                        </p:par>
                      </p:childTnLst>
                    </p:cTn>
                  </p:par>
                  <p:par>
                    <p:cTn id="3181" fill="hold">
                      <p:stCondLst>
                        <p:cond delay="indefinite"/>
                      </p:stCondLst>
                      <p:childTnLst>
                        <p:par>
                          <p:cTn id="3182" fill="hold">
                            <p:stCondLst>
                              <p:cond delay="0"/>
                            </p:stCondLst>
                            <p:childTnLst>
                              <p:par>
                                <p:cTn id="3183" nodeType="clickEffect" fill="hold" presetClass="entr" presetID="1">
                                  <p:stCondLst>
                                    <p:cond delay="0"/>
                                  </p:stCondLst>
                                  <p:childTnLst>
                                    <p:set>
                                      <p:cBhvr>
                                        <p:cTn id="3184" dur="1" fill="hold">
                                          <p:stCondLst>
                                            <p:cond delay="0"/>
                                          </p:stCondLst>
                                        </p:cTn>
                                        <p:tgtEl>
                                          <p:spTgt spid="661">
                                            <p:txEl>
                                              <p:pRg st="2" end="2"/>
                                            </p:txEl>
                                          </p:spTgt>
                                        </p:tgtEl>
                                        <p:attrNameLst>
                                          <p:attrName>style.visibility</p:attrName>
                                        </p:attrNameLst>
                                      </p:cBhvr>
                                      <p:to>
                                        <p:strVal val="visible"/>
                                      </p:to>
                                    </p:set>
                                  </p:childTnLst>
                                </p:cTn>
                              </p:par>
                            </p:childTnLst>
                          </p:cTn>
                        </p:par>
                      </p:childTnLst>
                    </p:cTn>
                  </p:par>
                  <p:par>
                    <p:cTn id="3185" fill="hold">
                      <p:stCondLst>
                        <p:cond delay="indefinite"/>
                      </p:stCondLst>
                      <p:childTnLst>
                        <p:par>
                          <p:cTn id="3186" fill="hold">
                            <p:stCondLst>
                              <p:cond delay="0"/>
                            </p:stCondLst>
                            <p:childTnLst>
                              <p:par>
                                <p:cTn id="3187" nodeType="clickEffect" fill="hold" presetClass="entr" presetID="1">
                                  <p:stCondLst>
                                    <p:cond delay="0"/>
                                  </p:stCondLst>
                                  <p:childTnLst>
                                    <p:set>
                                      <p:cBhvr>
                                        <p:cTn id="3188" dur="1" fill="hold">
                                          <p:stCondLst>
                                            <p:cond delay="0"/>
                                          </p:stCondLst>
                                        </p:cTn>
                                        <p:tgtEl>
                                          <p:spTgt spid="661">
                                            <p:txEl>
                                              <p:pRg st="3" end="3"/>
                                            </p:txEl>
                                          </p:spTgt>
                                        </p:tgtEl>
                                        <p:attrNameLst>
                                          <p:attrName>style.visibility</p:attrName>
                                        </p:attrNameLst>
                                      </p:cBhvr>
                                      <p:to>
                                        <p:strVal val="visible"/>
                                      </p:to>
                                    </p:set>
                                  </p:childTnLst>
                                </p:cTn>
                              </p:par>
                            </p:childTnLst>
                          </p:cTn>
                        </p:par>
                      </p:childTnLst>
                    </p:cTn>
                  </p:par>
                  <p:par>
                    <p:cTn id="3189" fill="hold">
                      <p:stCondLst>
                        <p:cond delay="indefinite"/>
                      </p:stCondLst>
                      <p:childTnLst>
                        <p:par>
                          <p:cTn id="3190" fill="hold">
                            <p:stCondLst>
                              <p:cond delay="0"/>
                            </p:stCondLst>
                            <p:childTnLst>
                              <p:par>
                                <p:cTn id="3191" nodeType="clickEffect" fill="hold" presetClass="entr" presetID="1">
                                  <p:stCondLst>
                                    <p:cond delay="0"/>
                                  </p:stCondLst>
                                  <p:childTnLst>
                                    <p:set>
                                      <p:cBhvr>
                                        <p:cTn id="3192" dur="1" fill="hold">
                                          <p:stCondLst>
                                            <p:cond delay="0"/>
                                          </p:stCondLst>
                                        </p:cTn>
                                        <p:tgtEl>
                                          <p:spTgt spid="66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Goals</a:t>
            </a:r>
            <a:endParaRPr b="0" lang="en-US" sz="2800" strike="noStrike" u="none">
              <a:solidFill>
                <a:srgbClr val="000000"/>
              </a:solidFill>
              <a:uFillTx/>
              <a:latin typeface="Arial"/>
            </a:endParaRPr>
          </a:p>
        </p:txBody>
      </p:sp>
      <p:sp>
        <p:nvSpPr>
          <p:cNvPr id="66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"cloud"</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Containerization and automated operations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cloud-native common architecture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Establishment of modernization approaches for existing software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Implementation of new products based on common architecture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Replacement of legacy technologies, reduction of vendor dependencies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Skilling and enablement of employees and partners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193" dur="indefinite" restart="never" nodeType="tmRoot">
          <p:childTnLst>
            <p:seq>
              <p:cTn id="3194" dur="indefinite" nodeType="mainSeq">
                <p:childTnLst>
                  <p:par>
                    <p:cTn id="3195" fill="hold">
                      <p:stCondLst>
                        <p:cond delay="indefinite"/>
                      </p:stCondLst>
                      <p:childTnLst>
                        <p:par>
                          <p:cTn id="3196" fill="hold">
                            <p:stCondLst>
                              <p:cond delay="0"/>
                            </p:stCondLst>
                            <p:childTnLst>
                              <p:par>
                                <p:cTn id="3197" nodeType="clickEffect" fill="hold" presetClass="entr" presetID="1">
                                  <p:stCondLst>
                                    <p:cond delay="0"/>
                                  </p:stCondLst>
                                  <p:childTnLst>
                                    <p:set>
                                      <p:cBhvr>
                                        <p:cTn id="3198"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3199" fill="hold">
                      <p:stCondLst>
                        <p:cond delay="indefinite"/>
                      </p:stCondLst>
                      <p:childTnLst>
                        <p:par>
                          <p:cTn id="3200" fill="hold">
                            <p:stCondLst>
                              <p:cond delay="0"/>
                            </p:stCondLst>
                            <p:childTnLst>
                              <p:par>
                                <p:cTn id="3201" nodeType="clickEffect" fill="hold" presetClass="entr" presetID="1">
                                  <p:stCondLst>
                                    <p:cond delay="0"/>
                                  </p:stCondLst>
                                  <p:childTnLst>
                                    <p:set>
                                      <p:cBhvr>
                                        <p:cTn id="3202"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3203" fill="hold">
                      <p:stCondLst>
                        <p:cond delay="indefinite"/>
                      </p:stCondLst>
                      <p:childTnLst>
                        <p:par>
                          <p:cTn id="3204" fill="hold">
                            <p:stCondLst>
                              <p:cond delay="0"/>
                            </p:stCondLst>
                            <p:childTnLst>
                              <p:par>
                                <p:cTn id="3205" nodeType="clickEffect" fill="hold" presetClass="entr" presetID="1">
                                  <p:stCondLst>
                                    <p:cond delay="0"/>
                                  </p:stCondLst>
                                  <p:childTnLst>
                                    <p:set>
                                      <p:cBhvr>
                                        <p:cTn id="3206"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3207" fill="hold">
                      <p:stCondLst>
                        <p:cond delay="indefinite"/>
                      </p:stCondLst>
                      <p:childTnLst>
                        <p:par>
                          <p:cTn id="3208" fill="hold">
                            <p:stCondLst>
                              <p:cond delay="0"/>
                            </p:stCondLst>
                            <p:childTnLst>
                              <p:par>
                                <p:cTn id="3209" nodeType="clickEffect" fill="hold" presetClass="entr" presetID="1">
                                  <p:stCondLst>
                                    <p:cond delay="0"/>
                                  </p:stCondLst>
                                  <p:childTnLst>
                                    <p:set>
                                      <p:cBhvr>
                                        <p:cTn id="3210"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3211" fill="hold">
                      <p:stCondLst>
                        <p:cond delay="indefinite"/>
                      </p:stCondLst>
                      <p:childTnLst>
                        <p:par>
                          <p:cTn id="3212" fill="hold">
                            <p:stCondLst>
                              <p:cond delay="0"/>
                            </p:stCondLst>
                            <p:childTnLst>
                              <p:par>
                                <p:cTn id="3213" nodeType="clickEffect" fill="hold" presetClass="entr" presetID="1">
                                  <p:stCondLst>
                                    <p:cond delay="0"/>
                                  </p:stCondLst>
                                  <p:childTnLst>
                                    <p:set>
                                      <p:cBhvr>
                                        <p:cTn id="3214"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3215" fill="hold">
                      <p:stCondLst>
                        <p:cond delay="indefinite"/>
                      </p:stCondLst>
                      <p:childTnLst>
                        <p:par>
                          <p:cTn id="3216" fill="hold">
                            <p:stCondLst>
                              <p:cond delay="0"/>
                            </p:stCondLst>
                            <p:childTnLst>
                              <p:par>
                                <p:cTn id="3217" nodeType="clickEffect" fill="hold" presetClass="entr" presetID="1">
                                  <p:stCondLst>
                                    <p:cond delay="0"/>
                                  </p:stCondLst>
                                  <p:childTnLst>
                                    <p:set>
                                      <p:cBhvr>
                                        <p:cTn id="3218" dur="1" fill="hold">
                                          <p:stCondLst>
                                            <p:cond delay="0"/>
                                          </p:stCondLst>
                                        </p:cTn>
                                        <p:tgtEl>
                                          <p:spTgt spid="663">
                                            <p:txEl>
                                              <p:pRg st="5" end="5"/>
                                            </p:txEl>
                                          </p:spTgt>
                                        </p:tgtEl>
                                        <p:attrNameLst>
                                          <p:attrName>style.visibility</p:attrName>
                                        </p:attrNameLst>
                                      </p:cBhvr>
                                      <p:to>
                                        <p:strVal val="visible"/>
                                      </p:to>
                                    </p:set>
                                  </p:childTnLst>
                                </p:cTn>
                              </p:par>
                            </p:childTnLst>
                          </p:cTn>
                        </p:par>
                      </p:childTnLst>
                    </p:cTn>
                  </p:par>
                  <p:par>
                    <p:cTn id="3219" fill="hold">
                      <p:stCondLst>
                        <p:cond delay="indefinite"/>
                      </p:stCondLst>
                      <p:childTnLst>
                        <p:par>
                          <p:cTn id="3220" fill="hold">
                            <p:stCondLst>
                              <p:cond delay="0"/>
                            </p:stCondLst>
                            <p:childTnLst>
                              <p:par>
                                <p:cTn id="3221" nodeType="clickEffect" fill="hold" presetClass="entr" presetID="1">
                                  <p:stCondLst>
                                    <p:cond delay="0"/>
                                  </p:stCondLst>
                                  <p:childTnLst>
                                    <p:set>
                                      <p:cBhvr>
                                        <p:cTn id="3222" dur="1" fill="hold">
                                          <p:stCondLst>
                                            <p:cond delay="0"/>
                                          </p:stCondLst>
                                        </p:cTn>
                                        <p:tgtEl>
                                          <p:spTgt spid="66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Approach</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buNone/>
            </a:pPr>
            <a:endParaRPr b="0" lang="en-US" sz="3600" strike="noStrike" u="none">
              <a:solidFill>
                <a:schemeClr val="dk1"/>
              </a:solidFill>
              <a:uFillTx/>
              <a:latin typeface="Open Sans"/>
              <a:ea typeface="Open Sans"/>
            </a:endParaRPr>
          </a:p>
        </p:txBody>
      </p:sp>
      <p:graphicFrame>
        <p:nvGraphicFramePr>
          <p:cNvPr id="3" name="Diagram3"/>
          <p:cNvGraphicFramePr/>
          <p:nvPr>
            <p:extLst>
              <p:ext uri="{D42A27DB-BD31-4B8C-83A1-F6EECF244321}">
                <p14:modId xmlns:p14="http://schemas.microsoft.com/office/powerpoint/2010/main" val="3466139993"/>
              </p:ext>
            </p:extLst>
          </p:nvPr>
        </p:nvGraphicFramePr>
        <p:xfrm>
          <a:off x="341640" y="1165320"/>
          <a:ext cx="8460720" cy="2698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Results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Results</a:t>
            </a:r>
            <a:endParaRPr b="0" lang="en-US" sz="2800" strike="noStrike" u="none">
              <a:solidFill>
                <a:srgbClr val="000000"/>
              </a:solidFill>
              <a:uFillTx/>
              <a:latin typeface="Arial"/>
            </a:endParaRPr>
          </a:p>
        </p:txBody>
      </p:sp>
      <p:sp>
        <p:nvSpPr>
          <p:cNvPr id="66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Successful support in developing and implementing cloud strategy</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Successful support in establishing governance and approaches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200+ employees individually skilled at customers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Brownfield migration successfully completed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Greenfield migration successfully implemented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Several operations teams successfully introduced to approaches and tools</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23" dur="indefinite" restart="never" nodeType="tmRoot">
          <p:childTnLst>
            <p:seq>
              <p:cTn id="3224" dur="indefinite" nodeType="mainSeq">
                <p:childTnLst>
                  <p:par>
                    <p:cTn id="3225" fill="hold">
                      <p:stCondLst>
                        <p:cond delay="indefinite"/>
                      </p:stCondLst>
                      <p:childTnLst>
                        <p:par>
                          <p:cTn id="3226" fill="hold">
                            <p:stCondLst>
                              <p:cond delay="0"/>
                            </p:stCondLst>
                            <p:childTnLst>
                              <p:par>
                                <p:cTn id="3227" nodeType="clickEffect" fill="hold" presetClass="entr" presetID="1">
                                  <p:stCondLst>
                                    <p:cond delay="0"/>
                                  </p:stCondLst>
                                  <p:childTnLst>
                                    <p:set>
                                      <p:cBhvr>
                                        <p:cTn id="3228" dur="1" fill="hold">
                                          <p:stCondLst>
                                            <p:cond delay="0"/>
                                          </p:stCondLst>
                                        </p:cTn>
                                        <p:tgtEl>
                                          <p:spTgt spid="668">
                                            <p:txEl>
                                              <p:pRg st="0" end="0"/>
                                            </p:txEl>
                                          </p:spTgt>
                                        </p:tgtEl>
                                        <p:attrNameLst>
                                          <p:attrName>style.visibility</p:attrName>
                                        </p:attrNameLst>
                                      </p:cBhvr>
                                      <p:to>
                                        <p:strVal val="visible"/>
                                      </p:to>
                                    </p:set>
                                  </p:childTnLst>
                                </p:cTn>
                              </p:par>
                            </p:childTnLst>
                          </p:cTn>
                        </p:par>
                      </p:childTnLst>
                    </p:cTn>
                  </p:par>
                  <p:par>
                    <p:cTn id="3229" fill="hold">
                      <p:stCondLst>
                        <p:cond delay="indefinite"/>
                      </p:stCondLst>
                      <p:childTnLst>
                        <p:par>
                          <p:cTn id="3230" fill="hold">
                            <p:stCondLst>
                              <p:cond delay="0"/>
                            </p:stCondLst>
                            <p:childTnLst>
                              <p:par>
                                <p:cTn id="3231" nodeType="clickEffect" fill="hold" presetClass="entr" presetID="1">
                                  <p:stCondLst>
                                    <p:cond delay="0"/>
                                  </p:stCondLst>
                                  <p:childTnLst>
                                    <p:set>
                                      <p:cBhvr>
                                        <p:cTn id="3232" dur="1" fill="hold">
                                          <p:stCondLst>
                                            <p:cond delay="0"/>
                                          </p:stCondLst>
                                        </p:cTn>
                                        <p:tgtEl>
                                          <p:spTgt spid="668">
                                            <p:txEl>
                                              <p:pRg st="1" end="1"/>
                                            </p:txEl>
                                          </p:spTgt>
                                        </p:tgtEl>
                                        <p:attrNameLst>
                                          <p:attrName>style.visibility</p:attrName>
                                        </p:attrNameLst>
                                      </p:cBhvr>
                                      <p:to>
                                        <p:strVal val="visible"/>
                                      </p:to>
                                    </p:set>
                                  </p:childTnLst>
                                </p:cTn>
                              </p:par>
                            </p:childTnLst>
                          </p:cTn>
                        </p:par>
                      </p:childTnLst>
                    </p:cTn>
                  </p:par>
                  <p:par>
                    <p:cTn id="3233" fill="hold">
                      <p:stCondLst>
                        <p:cond delay="indefinite"/>
                      </p:stCondLst>
                      <p:childTnLst>
                        <p:par>
                          <p:cTn id="3234" fill="hold">
                            <p:stCondLst>
                              <p:cond delay="0"/>
                            </p:stCondLst>
                            <p:childTnLst>
                              <p:par>
                                <p:cTn id="3235" nodeType="clickEffect" fill="hold" presetClass="entr" presetID="1">
                                  <p:stCondLst>
                                    <p:cond delay="0"/>
                                  </p:stCondLst>
                                  <p:childTnLst>
                                    <p:set>
                                      <p:cBhvr>
                                        <p:cTn id="3236" dur="1" fill="hold">
                                          <p:stCondLst>
                                            <p:cond delay="0"/>
                                          </p:stCondLst>
                                        </p:cTn>
                                        <p:tgtEl>
                                          <p:spTgt spid="668">
                                            <p:txEl>
                                              <p:pRg st="2" end="2"/>
                                            </p:txEl>
                                          </p:spTgt>
                                        </p:tgtEl>
                                        <p:attrNameLst>
                                          <p:attrName>style.visibility</p:attrName>
                                        </p:attrNameLst>
                                      </p:cBhvr>
                                      <p:to>
                                        <p:strVal val="visible"/>
                                      </p:to>
                                    </p:set>
                                  </p:childTnLst>
                                </p:cTn>
                              </p:par>
                            </p:childTnLst>
                          </p:cTn>
                        </p:par>
                      </p:childTnLst>
                    </p:cTn>
                  </p:par>
                  <p:par>
                    <p:cTn id="3237" fill="hold">
                      <p:stCondLst>
                        <p:cond delay="indefinite"/>
                      </p:stCondLst>
                      <p:childTnLst>
                        <p:par>
                          <p:cTn id="3238" fill="hold">
                            <p:stCondLst>
                              <p:cond delay="0"/>
                            </p:stCondLst>
                            <p:childTnLst>
                              <p:par>
                                <p:cTn id="3239" nodeType="clickEffect" fill="hold" presetClass="entr" presetID="1">
                                  <p:stCondLst>
                                    <p:cond delay="0"/>
                                  </p:stCondLst>
                                  <p:childTnLst>
                                    <p:set>
                                      <p:cBhvr>
                                        <p:cTn id="3240" dur="1" fill="hold">
                                          <p:stCondLst>
                                            <p:cond delay="0"/>
                                          </p:stCondLst>
                                        </p:cTn>
                                        <p:tgtEl>
                                          <p:spTgt spid="668">
                                            <p:txEl>
                                              <p:pRg st="3" end="3"/>
                                            </p:txEl>
                                          </p:spTgt>
                                        </p:tgtEl>
                                        <p:attrNameLst>
                                          <p:attrName>style.visibility</p:attrName>
                                        </p:attrNameLst>
                                      </p:cBhvr>
                                      <p:to>
                                        <p:strVal val="visible"/>
                                      </p:to>
                                    </p:set>
                                  </p:childTnLst>
                                </p:cTn>
                              </p:par>
                            </p:childTnLst>
                          </p:cTn>
                        </p:par>
                      </p:childTnLst>
                    </p:cTn>
                  </p:par>
                  <p:par>
                    <p:cTn id="3241" fill="hold">
                      <p:stCondLst>
                        <p:cond delay="indefinite"/>
                      </p:stCondLst>
                      <p:childTnLst>
                        <p:par>
                          <p:cTn id="3242" fill="hold">
                            <p:stCondLst>
                              <p:cond delay="0"/>
                            </p:stCondLst>
                            <p:childTnLst>
                              <p:par>
                                <p:cTn id="3243" nodeType="clickEffect" fill="hold" presetClass="entr" presetID="1">
                                  <p:stCondLst>
                                    <p:cond delay="0"/>
                                  </p:stCondLst>
                                  <p:childTnLst>
                                    <p:set>
                                      <p:cBhvr>
                                        <p:cTn id="3244" dur="1" fill="hold">
                                          <p:stCondLst>
                                            <p:cond delay="0"/>
                                          </p:stCondLst>
                                        </p:cTn>
                                        <p:tgtEl>
                                          <p:spTgt spid="668">
                                            <p:txEl>
                                              <p:pRg st="4" end="4"/>
                                            </p:txEl>
                                          </p:spTgt>
                                        </p:tgtEl>
                                        <p:attrNameLst>
                                          <p:attrName>style.visibility</p:attrName>
                                        </p:attrNameLst>
                                      </p:cBhvr>
                                      <p:to>
                                        <p:strVal val="visible"/>
                                      </p:to>
                                    </p:set>
                                  </p:childTnLst>
                                </p:cTn>
                              </p:par>
                            </p:childTnLst>
                          </p:cTn>
                        </p:par>
                      </p:childTnLst>
                    </p:cTn>
                  </p:par>
                  <p:par>
                    <p:cTn id="3245" fill="hold">
                      <p:stCondLst>
                        <p:cond delay="indefinite"/>
                      </p:stCondLst>
                      <p:childTnLst>
                        <p:par>
                          <p:cTn id="3246" fill="hold">
                            <p:stCondLst>
                              <p:cond delay="0"/>
                            </p:stCondLst>
                            <p:childTnLst>
                              <p:par>
                                <p:cTn id="3247" nodeType="clickEffect" fill="hold" presetClass="entr" presetID="1">
                                  <p:stCondLst>
                                    <p:cond delay="0"/>
                                  </p:stCondLst>
                                  <p:childTnLst>
                                    <p:set>
                                      <p:cBhvr>
                                        <p:cTn id="3248" dur="1" fill="hold">
                                          <p:stCondLst>
                                            <p:cond delay="0"/>
                                          </p:stCondLst>
                                        </p:cTn>
                                        <p:tgtEl>
                                          <p:spTgt spid="66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Numbers</a:t>
            </a:r>
            <a:endParaRPr b="0" lang="en-US" sz="2800" strike="noStrike" u="none">
              <a:solidFill>
                <a:srgbClr val="000000"/>
              </a:solidFill>
              <a:uFillTx/>
              <a:latin typeface="Arial"/>
            </a:endParaRPr>
          </a:p>
        </p:txBody>
      </p:sp>
      <p:sp>
        <p:nvSpPr>
          <p:cNvPr id="670"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Introduction of Scrum-of-Scrums: 5 project streams managed in parallel</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Operating cost savings for brownfield application: 72%</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Operating cost savings for greenfield application compared to traditional approach: 76%</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Downtimes due to planned updates: 0 (down from 2 in 2017)</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Major incidents with system outages per year: 0 (down from 4 in 2017)</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New releases per year: 20+ (bi-weekly release cycles)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49" dur="indefinite" restart="never" nodeType="tmRoot">
          <p:childTnLst>
            <p:seq>
              <p:cTn id="3250" dur="indefinite" nodeType="mainSeq">
                <p:childTnLst>
                  <p:par>
                    <p:cTn id="3251" fill="hold">
                      <p:stCondLst>
                        <p:cond delay="indefinite"/>
                      </p:stCondLst>
                      <p:childTnLst>
                        <p:par>
                          <p:cTn id="3252" fill="hold">
                            <p:stCondLst>
                              <p:cond delay="0"/>
                            </p:stCondLst>
                            <p:childTnLst>
                              <p:par>
                                <p:cTn id="3253" nodeType="clickEffect" fill="hold" presetClass="entr" presetID="1">
                                  <p:stCondLst>
                                    <p:cond delay="0"/>
                                  </p:stCondLst>
                                  <p:childTnLst>
                                    <p:set>
                                      <p:cBhvr>
                                        <p:cTn id="3254" dur="1" fill="hold">
                                          <p:stCondLst>
                                            <p:cond delay="0"/>
                                          </p:stCondLst>
                                        </p:cTn>
                                        <p:tgtEl>
                                          <p:spTgt spid="670">
                                            <p:txEl>
                                              <p:pRg st="0" end="0"/>
                                            </p:txEl>
                                          </p:spTgt>
                                        </p:tgtEl>
                                        <p:attrNameLst>
                                          <p:attrName>style.visibility</p:attrName>
                                        </p:attrNameLst>
                                      </p:cBhvr>
                                      <p:to>
                                        <p:strVal val="visible"/>
                                      </p:to>
                                    </p:set>
                                  </p:childTnLst>
                                </p:cTn>
                              </p:par>
                            </p:childTnLst>
                          </p:cTn>
                        </p:par>
                      </p:childTnLst>
                    </p:cTn>
                  </p:par>
                  <p:par>
                    <p:cTn id="3255" fill="hold">
                      <p:stCondLst>
                        <p:cond delay="indefinite"/>
                      </p:stCondLst>
                      <p:childTnLst>
                        <p:par>
                          <p:cTn id="3256" fill="hold">
                            <p:stCondLst>
                              <p:cond delay="0"/>
                            </p:stCondLst>
                            <p:childTnLst>
                              <p:par>
                                <p:cTn id="3257" nodeType="clickEffect" fill="hold" presetClass="entr" presetID="1">
                                  <p:stCondLst>
                                    <p:cond delay="0"/>
                                  </p:stCondLst>
                                  <p:childTnLst>
                                    <p:set>
                                      <p:cBhvr>
                                        <p:cTn id="3258" dur="1" fill="hold">
                                          <p:stCondLst>
                                            <p:cond delay="0"/>
                                          </p:stCondLst>
                                        </p:cTn>
                                        <p:tgtEl>
                                          <p:spTgt spid="670">
                                            <p:txEl>
                                              <p:pRg st="1" end="1"/>
                                            </p:txEl>
                                          </p:spTgt>
                                        </p:tgtEl>
                                        <p:attrNameLst>
                                          <p:attrName>style.visibility</p:attrName>
                                        </p:attrNameLst>
                                      </p:cBhvr>
                                      <p:to>
                                        <p:strVal val="visible"/>
                                      </p:to>
                                    </p:set>
                                  </p:childTnLst>
                                </p:cTn>
                              </p:par>
                            </p:childTnLst>
                          </p:cTn>
                        </p:par>
                      </p:childTnLst>
                    </p:cTn>
                  </p:par>
                  <p:par>
                    <p:cTn id="3259" fill="hold">
                      <p:stCondLst>
                        <p:cond delay="indefinite"/>
                      </p:stCondLst>
                      <p:childTnLst>
                        <p:par>
                          <p:cTn id="3260" fill="hold">
                            <p:stCondLst>
                              <p:cond delay="0"/>
                            </p:stCondLst>
                            <p:childTnLst>
                              <p:par>
                                <p:cTn id="3261" nodeType="clickEffect" fill="hold" presetClass="entr" presetID="1">
                                  <p:stCondLst>
                                    <p:cond delay="0"/>
                                  </p:stCondLst>
                                  <p:childTnLst>
                                    <p:set>
                                      <p:cBhvr>
                                        <p:cTn id="3262" dur="1" fill="hold">
                                          <p:stCondLst>
                                            <p:cond delay="0"/>
                                          </p:stCondLst>
                                        </p:cTn>
                                        <p:tgtEl>
                                          <p:spTgt spid="670">
                                            <p:txEl>
                                              <p:pRg st="2" end="2"/>
                                            </p:txEl>
                                          </p:spTgt>
                                        </p:tgtEl>
                                        <p:attrNameLst>
                                          <p:attrName>style.visibility</p:attrName>
                                        </p:attrNameLst>
                                      </p:cBhvr>
                                      <p:to>
                                        <p:strVal val="visible"/>
                                      </p:to>
                                    </p:set>
                                  </p:childTnLst>
                                </p:cTn>
                              </p:par>
                            </p:childTnLst>
                          </p:cTn>
                        </p:par>
                      </p:childTnLst>
                    </p:cTn>
                  </p:par>
                  <p:par>
                    <p:cTn id="3263" fill="hold">
                      <p:stCondLst>
                        <p:cond delay="indefinite"/>
                      </p:stCondLst>
                      <p:childTnLst>
                        <p:par>
                          <p:cTn id="3264" fill="hold">
                            <p:stCondLst>
                              <p:cond delay="0"/>
                            </p:stCondLst>
                            <p:childTnLst>
                              <p:par>
                                <p:cTn id="3265" nodeType="clickEffect" fill="hold" presetClass="entr" presetID="1">
                                  <p:stCondLst>
                                    <p:cond delay="0"/>
                                  </p:stCondLst>
                                  <p:childTnLst>
                                    <p:set>
                                      <p:cBhvr>
                                        <p:cTn id="3266" dur="1" fill="hold">
                                          <p:stCondLst>
                                            <p:cond delay="0"/>
                                          </p:stCondLst>
                                        </p:cTn>
                                        <p:tgtEl>
                                          <p:spTgt spid="670">
                                            <p:txEl>
                                              <p:pRg st="3" end="3"/>
                                            </p:txEl>
                                          </p:spTgt>
                                        </p:tgtEl>
                                        <p:attrNameLst>
                                          <p:attrName>style.visibility</p:attrName>
                                        </p:attrNameLst>
                                      </p:cBhvr>
                                      <p:to>
                                        <p:strVal val="visible"/>
                                      </p:to>
                                    </p:set>
                                  </p:childTnLst>
                                </p:cTn>
                              </p:par>
                            </p:childTnLst>
                          </p:cTn>
                        </p:par>
                      </p:childTnLst>
                    </p:cTn>
                  </p:par>
                  <p:par>
                    <p:cTn id="3267" fill="hold">
                      <p:stCondLst>
                        <p:cond delay="indefinite"/>
                      </p:stCondLst>
                      <p:childTnLst>
                        <p:par>
                          <p:cTn id="3268" fill="hold">
                            <p:stCondLst>
                              <p:cond delay="0"/>
                            </p:stCondLst>
                            <p:childTnLst>
                              <p:par>
                                <p:cTn id="3269" nodeType="clickEffect" fill="hold" presetClass="entr" presetID="1">
                                  <p:stCondLst>
                                    <p:cond delay="0"/>
                                  </p:stCondLst>
                                  <p:childTnLst>
                                    <p:set>
                                      <p:cBhvr>
                                        <p:cTn id="3270" dur="1" fill="hold">
                                          <p:stCondLst>
                                            <p:cond delay="0"/>
                                          </p:stCondLst>
                                        </p:cTn>
                                        <p:tgtEl>
                                          <p:spTgt spid="670">
                                            <p:txEl>
                                              <p:pRg st="4" end="4"/>
                                            </p:txEl>
                                          </p:spTgt>
                                        </p:tgtEl>
                                        <p:attrNameLst>
                                          <p:attrName>style.visibility</p:attrName>
                                        </p:attrNameLst>
                                      </p:cBhvr>
                                      <p:to>
                                        <p:strVal val="visible"/>
                                      </p:to>
                                    </p:set>
                                  </p:childTnLst>
                                </p:cTn>
                              </p:par>
                            </p:childTnLst>
                          </p:cTn>
                        </p:par>
                      </p:childTnLst>
                    </p:cTn>
                  </p:par>
                  <p:par>
                    <p:cTn id="3271" fill="hold">
                      <p:stCondLst>
                        <p:cond delay="indefinite"/>
                      </p:stCondLst>
                      <p:childTnLst>
                        <p:par>
                          <p:cTn id="3272" fill="hold">
                            <p:stCondLst>
                              <p:cond delay="0"/>
                            </p:stCondLst>
                            <p:childTnLst>
                              <p:par>
                                <p:cTn id="3273" nodeType="clickEffect" fill="hold" presetClass="entr" presetID="1">
                                  <p:stCondLst>
                                    <p:cond delay="0"/>
                                  </p:stCondLst>
                                  <p:childTnLst>
                                    <p:set>
                                      <p:cBhvr>
                                        <p:cTn id="3274" dur="1" fill="hold">
                                          <p:stCondLst>
                                            <p:cond delay="0"/>
                                          </p:stCondLst>
                                        </p:cTn>
                                        <p:tgtEl>
                                          <p:spTgt spid="67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Ihr Trainer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 und Senior Developer</a:t>
            </a:r>
          </a:p>
          <a:p>
            <a:pPr>
              <a:spcBef>
                <a:spcPts val="400"/>
              </a:spcBef>
              <a:spcAft>
                <a:spcPts val="1000"/>
              </a:spcAft>
              <a:defRPr sz="1800">
                <a:latin typeface="Open Sans Light"/>
              </a:defRPr>
            </a:pPr>
            <a:r>
              <a:t>15+ Jahre Erfahrung in Enterprise-Architektur</a:t>
            </a:r>
          </a:p>
          <a:p>
            <a:pPr>
              <a:spcBef>
                <a:spcPts val="400"/>
              </a:spcBef>
              <a:spcAft>
                <a:spcPts val="1000"/>
              </a:spcAft>
              <a:defRPr sz="1800">
                <a:latin typeface="Open Sans Light"/>
              </a:defRPr>
            </a:pPr>
            <a:r>
              <a:t>Spezialist für Design Patterns und Clean Code</a:t>
            </a:r>
          </a:p>
          <a:p>
            <a:pPr>
              <a:spcBef>
                <a:spcPts val="400"/>
              </a:spcBef>
              <a:spcAft>
                <a:spcPts val="1000"/>
              </a:spcAft>
              <a:defRPr sz="1800">
                <a:latin typeface="Open Sans Light"/>
              </a:defRPr>
            </a:pPr>
            <a:r>
              <a:t>Telekom-Projekte: Skalierbare Systeme &amp; Microservices</a:t>
            </a:r>
          </a:p>
          <a:p>
            <a:pPr>
              <a:spcBef>
                <a:spcPts val="400"/>
              </a:spcBef>
              <a:spcAft>
                <a:spcPts val="1000"/>
              </a:spcAft>
              <a:defRPr sz="1800">
                <a:latin typeface="Open Sans Light"/>
              </a:defRPr>
            </a:pPr>
            <a:r>
              <a:t>Autor verschiedener Architektur-Guidelines</a:t>
            </a:r>
          </a:p>
          <a:p>
            <a:pPr>
              <a:spcBef>
                <a:spcPts val="400"/>
              </a:spcBef>
              <a:spcAft>
                <a:spcPts val="1000"/>
              </a:spcAft>
              <a:defRPr sz="1800">
                <a:latin typeface="Open Sans Light"/>
              </a:defRPr>
            </a:pPr>
            <a:r>
              <a:t>Zertifiziert in Software-Architecture (CPSA-F/A)</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Ihr Trainer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 und Senior Developer</a:t>
            </a:r>
          </a:p>
          <a:p>
            <a:pPr>
              <a:spcBef>
                <a:spcPts val="400"/>
              </a:spcBef>
              <a:spcAft>
                <a:spcPts val="1000"/>
              </a:spcAft>
              <a:defRPr sz="1800">
                <a:latin typeface="Open Sans Light"/>
              </a:defRPr>
            </a:pPr>
            <a:r>
              <a:t>15+ Jahre Erfahrung in Enterprise-Architektur</a:t>
            </a:r>
          </a:p>
          <a:p>
            <a:pPr>
              <a:spcBef>
                <a:spcPts val="400"/>
              </a:spcBef>
              <a:spcAft>
                <a:spcPts val="1000"/>
              </a:spcAft>
              <a:defRPr sz="1800">
                <a:latin typeface="Open Sans Light"/>
              </a:defRPr>
            </a:pPr>
            <a:r>
              <a:t>Spezialist für Design Patterns und Clean Code</a:t>
            </a:r>
          </a:p>
          <a:p>
            <a:pPr>
              <a:spcBef>
                <a:spcPts val="400"/>
              </a:spcBef>
              <a:spcAft>
                <a:spcPts val="1000"/>
              </a:spcAft>
              <a:defRPr sz="1800">
                <a:latin typeface="Open Sans Light"/>
              </a:defRPr>
            </a:pPr>
            <a:r>
              <a:t>Telekom-Projekte: Skalierbare Systeme &amp; Microservices</a:t>
            </a:r>
          </a:p>
          <a:p>
            <a:pPr>
              <a:spcBef>
                <a:spcPts val="400"/>
              </a:spcBef>
              <a:spcAft>
                <a:spcPts val="1000"/>
              </a:spcAft>
              <a:defRPr sz="1800">
                <a:latin typeface="Open Sans Light"/>
              </a:defRPr>
            </a:pPr>
            <a:r>
              <a:t>Autor verschiedener Architektur-Guidelines</a:t>
            </a:r>
          </a:p>
          <a:p>
            <a:pPr>
              <a:spcBef>
                <a:spcPts val="400"/>
              </a:spcBef>
              <a:spcAft>
                <a:spcPts val="1000"/>
              </a:spcAft>
              <a:defRPr sz="1800">
                <a:latin typeface="Open Sans Light"/>
              </a:defRPr>
            </a:pPr>
            <a:r>
              <a:t>Zertifiziert in Software-Architecture (CPSA-F/A)</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Telekom Beispiel</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Telekom-spezifisches Factory Method Beispiel:</a:t>
            </a:r>
          </a:p>
          <a:p>
            <a:pPr>
              <a:spcBef>
                <a:spcPts val="400"/>
              </a:spcBef>
              <a:spcAft>
                <a:spcPts val="1000"/>
              </a:spcAft>
              <a:defRPr sz="1800">
                <a:latin typeface="Open Sans Light"/>
              </a:defRPr>
            </a:pPr>
          </a:p>
          <a:p>
            <a:pPr>
              <a:spcBef>
                <a:spcPts val="400"/>
              </a:spcBef>
              <a:spcAft>
                <a:spcPts val="1000"/>
              </a:spcAft>
              <a:defRPr sz="1800">
                <a:latin typeface="Open Sans Light"/>
              </a:defRPr>
            </a:pPr>
            <a:r>
              <a:t>ServiceProvisioningFactory für verschiedene Dienste:</a:t>
            </a:r>
          </a:p>
          <a:p>
            <a:pPr>
              <a:spcBef>
                <a:spcPts val="400"/>
              </a:spcBef>
              <a:spcAft>
                <a:spcPts val="1000"/>
              </a:spcAft>
              <a:defRPr sz="1800">
                <a:latin typeface="Open Sans Light"/>
              </a:defRPr>
            </a:pPr>
            <a:r>
              <a:t>• DSLServiceFactory → Erstellt DSL-Services</a:t>
            </a:r>
          </a:p>
          <a:p>
            <a:pPr>
              <a:spcBef>
                <a:spcPts val="400"/>
              </a:spcBef>
              <a:spcAft>
                <a:spcPts val="1000"/>
              </a:spcAft>
              <a:defRPr sz="1800">
                <a:latin typeface="Open Sans Light"/>
              </a:defRPr>
            </a:pPr>
            <a:r>
              <a:t>• FiberServiceFactory → Erstellt Glasfaser-Services</a:t>
            </a:r>
          </a:p>
          <a:p>
            <a:pPr>
              <a:spcBef>
                <a:spcPts val="400"/>
              </a:spcBef>
              <a:spcAft>
                <a:spcPts val="1000"/>
              </a:spcAft>
              <a:defRPr sz="1800">
                <a:latin typeface="Open Sans Light"/>
              </a:defRPr>
            </a:pPr>
            <a:r>
              <a:t>• MobileServiceFactory → Erstellt Mobil-Services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 im Telekom-Kontext:</a:t>
            </a:r>
          </a:p>
          <a:p>
            <a:pPr>
              <a:spcBef>
                <a:spcPts val="400"/>
              </a:spcBef>
              <a:spcAft>
                <a:spcPts val="1000"/>
              </a:spcAft>
              <a:defRPr sz="1800">
                <a:latin typeface="Open Sans Light"/>
              </a:defRPr>
            </a:pPr>
            <a:r>
              <a:t>• Neue Services ohne Code-Änderung hinzufügbar</a:t>
            </a:r>
          </a:p>
          <a:p>
            <a:pPr>
              <a:spcBef>
                <a:spcPts val="400"/>
              </a:spcBef>
              <a:spcAft>
                <a:spcPts val="1000"/>
              </a:spcAft>
              <a:defRPr sz="1800">
                <a:latin typeface="Open Sans Light"/>
              </a:defRPr>
            </a:pPr>
            <a:r>
              <a:t>• Service-spezifische Konfigurationen gekapselt</a:t>
            </a:r>
          </a:p>
          <a:p>
            <a:pPr>
              <a:spcBef>
                <a:spcPts val="400"/>
              </a:spcBef>
              <a:spcAft>
                <a:spcPts val="1000"/>
              </a:spcAft>
              <a:defRPr sz="1800">
                <a:latin typeface="Open Sans Light"/>
              </a:defRPr>
            </a:pPr>
            <a:r>
              <a:t>• Einheitliche Service-Aktivierung über Template Method</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Factory Method - Telekom Beispiel</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Telekom-spezifisches Factory Method Beispiel:</a:t>
            </a:r>
          </a:p>
          <a:p>
            <a:pPr>
              <a:spcBef>
                <a:spcPts val="400"/>
              </a:spcBef>
              <a:spcAft>
                <a:spcPts val="1000"/>
              </a:spcAft>
              <a:defRPr sz="1800">
                <a:latin typeface="Open Sans Light"/>
              </a:defRPr>
            </a:pPr>
          </a:p>
          <a:p>
            <a:pPr>
              <a:spcBef>
                <a:spcPts val="400"/>
              </a:spcBef>
              <a:spcAft>
                <a:spcPts val="1000"/>
              </a:spcAft>
              <a:defRPr sz="1800">
                <a:latin typeface="Open Sans Light"/>
              </a:defRPr>
            </a:pPr>
            <a:r>
              <a:t>ServiceProvisioningFactory für verschiedene Dienste:</a:t>
            </a:r>
          </a:p>
          <a:p>
            <a:pPr>
              <a:spcBef>
                <a:spcPts val="400"/>
              </a:spcBef>
              <a:spcAft>
                <a:spcPts val="1000"/>
              </a:spcAft>
              <a:defRPr sz="1800">
                <a:latin typeface="Open Sans Light"/>
              </a:defRPr>
            </a:pPr>
            <a:r>
              <a:t>• DSLServiceFactory → Erstellt DSL-Services</a:t>
            </a:r>
          </a:p>
          <a:p>
            <a:pPr>
              <a:spcBef>
                <a:spcPts val="400"/>
              </a:spcBef>
              <a:spcAft>
                <a:spcPts val="1000"/>
              </a:spcAft>
              <a:defRPr sz="1800">
                <a:latin typeface="Open Sans Light"/>
              </a:defRPr>
            </a:pPr>
            <a:r>
              <a:t>• FiberServiceFactory → Erstellt Glasfaser-Services</a:t>
            </a:r>
          </a:p>
          <a:p>
            <a:pPr>
              <a:spcBef>
                <a:spcPts val="400"/>
              </a:spcBef>
              <a:spcAft>
                <a:spcPts val="1000"/>
              </a:spcAft>
              <a:defRPr sz="1800">
                <a:latin typeface="Open Sans Light"/>
              </a:defRPr>
            </a:pPr>
            <a:r>
              <a:t>• MobileServiceFactory → Erstellt Mobil-Services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 im Telekom-Kontext:</a:t>
            </a:r>
          </a:p>
          <a:p>
            <a:pPr>
              <a:spcBef>
                <a:spcPts val="400"/>
              </a:spcBef>
              <a:spcAft>
                <a:spcPts val="1000"/>
              </a:spcAft>
              <a:defRPr sz="1800">
                <a:latin typeface="Open Sans Light"/>
              </a:defRPr>
            </a:pPr>
            <a:r>
              <a:t>• Neue Services ohne Code-Änderung hinzufügbar</a:t>
            </a:r>
          </a:p>
          <a:p>
            <a:pPr>
              <a:spcBef>
                <a:spcPts val="400"/>
              </a:spcBef>
              <a:spcAft>
                <a:spcPts val="1000"/>
              </a:spcAft>
              <a:defRPr sz="1800">
                <a:latin typeface="Open Sans Light"/>
              </a:defRPr>
            </a:pPr>
            <a:r>
              <a:t>• Service-spezifische Konfigurationen gekapselt</a:t>
            </a:r>
          </a:p>
          <a:p>
            <a:pPr>
              <a:spcBef>
                <a:spcPts val="400"/>
              </a:spcBef>
              <a:spcAft>
                <a:spcPts val="1000"/>
              </a:spcAft>
              <a:defRPr sz="1800">
                <a:latin typeface="Open Sans Light"/>
              </a:defRPr>
            </a:pPr>
            <a:r>
              <a:t>• Einheitliche Service-Aktivierung über Template Method</a:t>
            </a:r>
          </a:p>
        </p:txBody>
      </p:sp>
    </p:spTree>
  </p:cSld>
  <p:clrMapOvr>
    <a:masterClrMapping/>
  </p:clrMapOvr>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lt2">
                    <a:lumMod val="50000"/>
                  </a:schemeClr>
                </a:solidFill>
                <a:uFillTx/>
                <a:latin typeface="Open Sans"/>
                <a:ea typeface="Open Sans"/>
              </a:rPr>
              <a:t>Preparation for Deep Level Workshops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SCS / Cloud-in-a-Box</a:t>
            </a:r>
            <a:endParaRPr b="0" lang="en-US" sz="2800" strike="noStrike" u="none">
              <a:solidFill>
                <a:srgbClr val="000000"/>
              </a:solidFill>
              <a:uFillTx/>
              <a:latin typeface="Arial"/>
            </a:endParaRPr>
          </a:p>
        </p:txBody>
      </p:sp>
      <p:sp>
        <p:nvSpPr>
          <p:cNvPr id="67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Cloud-in-a-Box on VM / Hardware (or get access to it using ITU / GIZ)</a:t>
            </a:r>
            <a:br>
              <a:rPr sz="1600"/>
            </a:br>
            <a:r>
              <a:rPr b="0" lang="en-US" sz="1600" strike="noStrike" u="sng">
                <a:solidFill>
                  <a:schemeClr val="dk2"/>
                </a:solidFill>
                <a:uFillTx/>
                <a:latin typeface="Open Sans"/>
                <a:ea typeface="Open Sans"/>
                <a:hlinkClick r:id="rId1"/>
              </a:rPr>
              <a:t>https://docs.scs.community/docs/iaas/deployment-examples/cloud-in-a-box/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 custom Flavor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Upload a custom Image using UI (Ubuntu Server)</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VM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Adjust at least one VM using UI</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Destroy at least on VM using UI</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275" dur="indefinite" restart="never" nodeType="tmRoot">
          <p:childTnLst>
            <p:seq>
              <p:cTn id="3276" dur="indefinite" nodeType="mainSeq">
                <p:childTnLst>
                  <p:par>
                    <p:cTn id="3277" fill="hold">
                      <p:stCondLst>
                        <p:cond delay="indefinite"/>
                      </p:stCondLst>
                      <p:childTnLst>
                        <p:par>
                          <p:cTn id="3278" fill="hold">
                            <p:stCondLst>
                              <p:cond delay="0"/>
                            </p:stCondLst>
                            <p:childTnLst>
                              <p:par>
                                <p:cTn id="3279" nodeType="clickEffect" fill="hold" presetClass="entr" presetID="1">
                                  <p:stCondLst>
                                    <p:cond delay="0"/>
                                  </p:stCondLst>
                                  <p:childTnLst>
                                    <p:set>
                                      <p:cBhvr>
                                        <p:cTn id="3280" dur="1" fill="hold">
                                          <p:stCondLst>
                                            <p:cond delay="0"/>
                                          </p:stCondLst>
                                        </p:cTn>
                                        <p:tgtEl>
                                          <p:spTgt spid="673">
                                            <p:txEl>
                                              <p:pRg st="0" end="0"/>
                                            </p:txEl>
                                          </p:spTgt>
                                        </p:tgtEl>
                                        <p:attrNameLst>
                                          <p:attrName>style.visibility</p:attrName>
                                        </p:attrNameLst>
                                      </p:cBhvr>
                                      <p:to>
                                        <p:strVal val="visible"/>
                                      </p:to>
                                    </p:set>
                                  </p:childTnLst>
                                </p:cTn>
                              </p:par>
                            </p:childTnLst>
                          </p:cTn>
                        </p:par>
                      </p:childTnLst>
                    </p:cTn>
                  </p:par>
                  <p:par>
                    <p:cTn id="3281" fill="hold">
                      <p:stCondLst>
                        <p:cond delay="indefinite"/>
                      </p:stCondLst>
                      <p:childTnLst>
                        <p:par>
                          <p:cTn id="3282" fill="hold">
                            <p:stCondLst>
                              <p:cond delay="0"/>
                            </p:stCondLst>
                            <p:childTnLst>
                              <p:par>
                                <p:cTn id="3283" nodeType="clickEffect" fill="hold" presetClass="entr" presetID="1">
                                  <p:stCondLst>
                                    <p:cond delay="0"/>
                                  </p:stCondLst>
                                  <p:childTnLst>
                                    <p:set>
                                      <p:cBhvr>
                                        <p:cTn id="3284" dur="1" fill="hold">
                                          <p:stCondLst>
                                            <p:cond delay="0"/>
                                          </p:stCondLst>
                                        </p:cTn>
                                        <p:tgtEl>
                                          <p:spTgt spid="673">
                                            <p:txEl>
                                              <p:pRg st="1" end="1"/>
                                            </p:txEl>
                                          </p:spTgt>
                                        </p:tgtEl>
                                        <p:attrNameLst>
                                          <p:attrName>style.visibility</p:attrName>
                                        </p:attrNameLst>
                                      </p:cBhvr>
                                      <p:to>
                                        <p:strVal val="visible"/>
                                      </p:to>
                                    </p:set>
                                  </p:childTnLst>
                                </p:cTn>
                              </p:par>
                            </p:childTnLst>
                          </p:cTn>
                        </p:par>
                      </p:childTnLst>
                    </p:cTn>
                  </p:par>
                  <p:par>
                    <p:cTn id="3285" fill="hold">
                      <p:stCondLst>
                        <p:cond delay="indefinite"/>
                      </p:stCondLst>
                      <p:childTnLst>
                        <p:par>
                          <p:cTn id="3286" fill="hold">
                            <p:stCondLst>
                              <p:cond delay="0"/>
                            </p:stCondLst>
                            <p:childTnLst>
                              <p:par>
                                <p:cTn id="3287" nodeType="clickEffect" fill="hold" presetClass="entr" presetID="1">
                                  <p:stCondLst>
                                    <p:cond delay="0"/>
                                  </p:stCondLst>
                                  <p:childTnLst>
                                    <p:set>
                                      <p:cBhvr>
                                        <p:cTn id="3288" dur="1" fill="hold">
                                          <p:stCondLst>
                                            <p:cond delay="0"/>
                                          </p:stCondLst>
                                        </p:cTn>
                                        <p:tgtEl>
                                          <p:spTgt spid="673">
                                            <p:txEl>
                                              <p:pRg st="2" end="2"/>
                                            </p:txEl>
                                          </p:spTgt>
                                        </p:tgtEl>
                                        <p:attrNameLst>
                                          <p:attrName>style.visibility</p:attrName>
                                        </p:attrNameLst>
                                      </p:cBhvr>
                                      <p:to>
                                        <p:strVal val="visible"/>
                                      </p:to>
                                    </p:set>
                                  </p:childTnLst>
                                </p:cTn>
                              </p:par>
                            </p:childTnLst>
                          </p:cTn>
                        </p:par>
                      </p:childTnLst>
                    </p:cTn>
                  </p:par>
                  <p:par>
                    <p:cTn id="3289" fill="hold">
                      <p:stCondLst>
                        <p:cond delay="indefinite"/>
                      </p:stCondLst>
                      <p:childTnLst>
                        <p:par>
                          <p:cTn id="3290" fill="hold">
                            <p:stCondLst>
                              <p:cond delay="0"/>
                            </p:stCondLst>
                            <p:childTnLst>
                              <p:par>
                                <p:cTn id="3291" nodeType="clickEffect" fill="hold" presetClass="entr" presetID="1">
                                  <p:stCondLst>
                                    <p:cond delay="0"/>
                                  </p:stCondLst>
                                  <p:childTnLst>
                                    <p:set>
                                      <p:cBhvr>
                                        <p:cTn id="3292" dur="1" fill="hold">
                                          <p:stCondLst>
                                            <p:cond delay="0"/>
                                          </p:stCondLst>
                                        </p:cTn>
                                        <p:tgtEl>
                                          <p:spTgt spid="673">
                                            <p:txEl>
                                              <p:pRg st="3" end="3"/>
                                            </p:txEl>
                                          </p:spTgt>
                                        </p:tgtEl>
                                        <p:attrNameLst>
                                          <p:attrName>style.visibility</p:attrName>
                                        </p:attrNameLst>
                                      </p:cBhvr>
                                      <p:to>
                                        <p:strVal val="visible"/>
                                      </p:to>
                                    </p:set>
                                  </p:childTnLst>
                                </p:cTn>
                              </p:par>
                            </p:childTnLst>
                          </p:cTn>
                        </p:par>
                      </p:childTnLst>
                    </p:cTn>
                  </p:par>
                  <p:par>
                    <p:cTn id="3293" fill="hold">
                      <p:stCondLst>
                        <p:cond delay="indefinite"/>
                      </p:stCondLst>
                      <p:childTnLst>
                        <p:par>
                          <p:cTn id="3294" fill="hold">
                            <p:stCondLst>
                              <p:cond delay="0"/>
                            </p:stCondLst>
                            <p:childTnLst>
                              <p:par>
                                <p:cTn id="3295" nodeType="clickEffect" fill="hold" presetClass="entr" presetID="1">
                                  <p:stCondLst>
                                    <p:cond delay="0"/>
                                  </p:stCondLst>
                                  <p:childTnLst>
                                    <p:set>
                                      <p:cBhvr>
                                        <p:cTn id="3296" dur="1" fill="hold">
                                          <p:stCondLst>
                                            <p:cond delay="0"/>
                                          </p:stCondLst>
                                        </p:cTn>
                                        <p:tgtEl>
                                          <p:spTgt spid="673">
                                            <p:txEl>
                                              <p:pRg st="4" end="4"/>
                                            </p:txEl>
                                          </p:spTgt>
                                        </p:tgtEl>
                                        <p:attrNameLst>
                                          <p:attrName>style.visibility</p:attrName>
                                        </p:attrNameLst>
                                      </p:cBhvr>
                                      <p:to>
                                        <p:strVal val="visible"/>
                                      </p:to>
                                    </p:set>
                                  </p:childTnLst>
                                </p:cTn>
                              </p:par>
                            </p:childTnLst>
                          </p:cTn>
                        </p:par>
                      </p:childTnLst>
                    </p:cTn>
                  </p:par>
                  <p:par>
                    <p:cTn id="3297" fill="hold">
                      <p:stCondLst>
                        <p:cond delay="indefinite"/>
                      </p:stCondLst>
                      <p:childTnLst>
                        <p:par>
                          <p:cTn id="3298" fill="hold">
                            <p:stCondLst>
                              <p:cond delay="0"/>
                            </p:stCondLst>
                            <p:childTnLst>
                              <p:par>
                                <p:cTn id="3299" nodeType="clickEffect" fill="hold" presetClass="entr" presetID="1">
                                  <p:stCondLst>
                                    <p:cond delay="0"/>
                                  </p:stCondLst>
                                  <p:childTnLst>
                                    <p:set>
                                      <p:cBhvr>
                                        <p:cTn id="3300" dur="1" fill="hold">
                                          <p:stCondLst>
                                            <p:cond delay="0"/>
                                          </p:stCondLst>
                                        </p:cTn>
                                        <p:tgtEl>
                                          <p:spTgt spid="6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Automation</a:t>
            </a:r>
            <a:endParaRPr b="0" lang="en-US" sz="2800" strike="noStrike" u="none">
              <a:solidFill>
                <a:srgbClr val="000000"/>
              </a:solidFill>
              <a:uFillTx/>
              <a:latin typeface="Arial"/>
            </a:endParaRPr>
          </a:p>
        </p:txBody>
      </p:sp>
      <p:sp>
        <p:nvSpPr>
          <p:cNvPr id="67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Ansible and Terraform</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Roll out at least one VM using Terraform based on Ubuntu Linux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Update the VM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Install Docker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Destroy the VM using Terraform</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01" dur="indefinite" restart="never" nodeType="tmRoot">
          <p:childTnLst>
            <p:seq>
              <p:cTn id="3302" dur="indefinite" nodeType="mainSeq">
                <p:childTnLst>
                  <p:par>
                    <p:cTn id="3303" fill="hold">
                      <p:stCondLst>
                        <p:cond delay="indefinite"/>
                      </p:stCondLst>
                      <p:childTnLst>
                        <p:par>
                          <p:cTn id="3304" fill="hold">
                            <p:stCondLst>
                              <p:cond delay="0"/>
                            </p:stCondLst>
                            <p:childTnLst>
                              <p:par>
                                <p:cTn id="3305" nodeType="clickEffect" fill="hold" presetClass="entr" presetID="1">
                                  <p:stCondLst>
                                    <p:cond delay="0"/>
                                  </p:stCondLst>
                                  <p:childTnLst>
                                    <p:set>
                                      <p:cBhvr>
                                        <p:cTn id="3306" dur="1" fill="hold">
                                          <p:stCondLst>
                                            <p:cond delay="0"/>
                                          </p:stCondLst>
                                        </p:cTn>
                                        <p:tgtEl>
                                          <p:spTgt spid="675">
                                            <p:txEl>
                                              <p:pRg st="0" end="0"/>
                                            </p:txEl>
                                          </p:spTgt>
                                        </p:tgtEl>
                                        <p:attrNameLst>
                                          <p:attrName>style.visibility</p:attrName>
                                        </p:attrNameLst>
                                      </p:cBhvr>
                                      <p:to>
                                        <p:strVal val="visible"/>
                                      </p:to>
                                    </p:set>
                                  </p:childTnLst>
                                </p:cTn>
                              </p:par>
                            </p:childTnLst>
                          </p:cTn>
                        </p:par>
                      </p:childTnLst>
                    </p:cTn>
                  </p:par>
                  <p:par>
                    <p:cTn id="3307" fill="hold">
                      <p:stCondLst>
                        <p:cond delay="indefinite"/>
                      </p:stCondLst>
                      <p:childTnLst>
                        <p:par>
                          <p:cTn id="3308" fill="hold">
                            <p:stCondLst>
                              <p:cond delay="0"/>
                            </p:stCondLst>
                            <p:childTnLst>
                              <p:par>
                                <p:cTn id="3309" nodeType="clickEffect" fill="hold" presetClass="entr" presetID="1">
                                  <p:stCondLst>
                                    <p:cond delay="0"/>
                                  </p:stCondLst>
                                  <p:childTnLst>
                                    <p:set>
                                      <p:cBhvr>
                                        <p:cTn id="3310" dur="1" fill="hold">
                                          <p:stCondLst>
                                            <p:cond delay="0"/>
                                          </p:stCondLst>
                                        </p:cTn>
                                        <p:tgtEl>
                                          <p:spTgt spid="675">
                                            <p:txEl>
                                              <p:pRg st="1" end="1"/>
                                            </p:txEl>
                                          </p:spTgt>
                                        </p:tgtEl>
                                        <p:attrNameLst>
                                          <p:attrName>style.visibility</p:attrName>
                                        </p:attrNameLst>
                                      </p:cBhvr>
                                      <p:to>
                                        <p:strVal val="visible"/>
                                      </p:to>
                                    </p:set>
                                  </p:childTnLst>
                                </p:cTn>
                              </p:par>
                            </p:childTnLst>
                          </p:cTn>
                        </p:par>
                      </p:childTnLst>
                    </p:cTn>
                  </p:par>
                  <p:par>
                    <p:cTn id="3311" fill="hold">
                      <p:stCondLst>
                        <p:cond delay="indefinite"/>
                      </p:stCondLst>
                      <p:childTnLst>
                        <p:par>
                          <p:cTn id="3312" fill="hold">
                            <p:stCondLst>
                              <p:cond delay="0"/>
                            </p:stCondLst>
                            <p:childTnLst>
                              <p:par>
                                <p:cTn id="3313" nodeType="clickEffect" fill="hold" presetClass="entr" presetID="1">
                                  <p:stCondLst>
                                    <p:cond delay="0"/>
                                  </p:stCondLst>
                                  <p:childTnLst>
                                    <p:set>
                                      <p:cBhvr>
                                        <p:cTn id="3314" dur="1" fill="hold">
                                          <p:stCondLst>
                                            <p:cond delay="0"/>
                                          </p:stCondLst>
                                        </p:cTn>
                                        <p:tgtEl>
                                          <p:spTgt spid="675">
                                            <p:txEl>
                                              <p:pRg st="2" end="2"/>
                                            </p:txEl>
                                          </p:spTgt>
                                        </p:tgtEl>
                                        <p:attrNameLst>
                                          <p:attrName>style.visibility</p:attrName>
                                        </p:attrNameLst>
                                      </p:cBhvr>
                                      <p:to>
                                        <p:strVal val="visible"/>
                                      </p:to>
                                    </p:set>
                                  </p:childTnLst>
                                </p:cTn>
                              </p:par>
                            </p:childTnLst>
                          </p:cTn>
                        </p:par>
                      </p:childTnLst>
                    </p:cTn>
                  </p:par>
                  <p:par>
                    <p:cTn id="3315" fill="hold">
                      <p:stCondLst>
                        <p:cond delay="indefinite"/>
                      </p:stCondLst>
                      <p:childTnLst>
                        <p:par>
                          <p:cTn id="3316" fill="hold">
                            <p:stCondLst>
                              <p:cond delay="0"/>
                            </p:stCondLst>
                            <p:childTnLst>
                              <p:par>
                                <p:cTn id="3317" nodeType="clickEffect" fill="hold" presetClass="entr" presetID="1">
                                  <p:stCondLst>
                                    <p:cond delay="0"/>
                                  </p:stCondLst>
                                  <p:childTnLst>
                                    <p:set>
                                      <p:cBhvr>
                                        <p:cTn id="3318" dur="1" fill="hold">
                                          <p:stCondLst>
                                            <p:cond delay="0"/>
                                          </p:stCondLst>
                                        </p:cTn>
                                        <p:tgtEl>
                                          <p:spTgt spid="675">
                                            <p:txEl>
                                              <p:pRg st="3" end="3"/>
                                            </p:txEl>
                                          </p:spTgt>
                                        </p:tgtEl>
                                        <p:attrNameLst>
                                          <p:attrName>style.visibility</p:attrName>
                                        </p:attrNameLst>
                                      </p:cBhvr>
                                      <p:to>
                                        <p:strVal val="visible"/>
                                      </p:to>
                                    </p:set>
                                  </p:childTnLst>
                                </p:cTn>
                              </p:par>
                            </p:childTnLst>
                          </p:cTn>
                        </p:par>
                      </p:childTnLst>
                    </p:cTn>
                  </p:par>
                  <p:par>
                    <p:cTn id="3319" fill="hold">
                      <p:stCondLst>
                        <p:cond delay="indefinite"/>
                      </p:stCondLst>
                      <p:childTnLst>
                        <p:par>
                          <p:cTn id="3320" fill="hold">
                            <p:stCondLst>
                              <p:cond delay="0"/>
                            </p:stCondLst>
                            <p:childTnLst>
                              <p:par>
                                <p:cTn id="3321" nodeType="clickEffect" fill="hold" presetClass="entr" presetID="1">
                                  <p:stCondLst>
                                    <p:cond delay="0"/>
                                  </p:stCondLst>
                                  <p:childTnLst>
                                    <p:set>
                                      <p:cBhvr>
                                        <p:cTn id="3322" dur="1" fill="hold">
                                          <p:stCondLst>
                                            <p:cond delay="0"/>
                                          </p:stCondLst>
                                        </p:cTn>
                                        <p:tgtEl>
                                          <p:spTgt spid="67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Containers</a:t>
            </a:r>
            <a:endParaRPr b="0" lang="en-US" sz="2800" strike="noStrike" u="none">
              <a:solidFill>
                <a:srgbClr val="000000"/>
              </a:solidFill>
              <a:uFillTx/>
              <a:latin typeface="Arial"/>
            </a:endParaRPr>
          </a:p>
        </p:txBody>
      </p:sp>
      <p:sp>
        <p:nvSpPr>
          <p:cNvPr id="67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Docker and Docker Compose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custom Container using a Dockerfile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at least one custom Docker Compose deployment (Wordpress)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Ansible Script to build the Container</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Ansible Script to roll out the Docker Compose deployment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Work with Environmental-Parameters and Volume Binding</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23" dur="indefinite" restart="never" nodeType="tmRoot">
          <p:childTnLst>
            <p:seq>
              <p:cTn id="3324" dur="indefinite" nodeType="mainSeq">
                <p:childTnLst>
                  <p:par>
                    <p:cTn id="3325" fill="hold">
                      <p:stCondLst>
                        <p:cond delay="indefinite"/>
                      </p:stCondLst>
                      <p:childTnLst>
                        <p:par>
                          <p:cTn id="3326" fill="hold">
                            <p:stCondLst>
                              <p:cond delay="0"/>
                            </p:stCondLst>
                            <p:childTnLst>
                              <p:par>
                                <p:cTn id="3327" nodeType="clickEffect" fill="hold" presetClass="entr" presetID="1">
                                  <p:stCondLst>
                                    <p:cond delay="0"/>
                                  </p:stCondLst>
                                  <p:childTnLst>
                                    <p:set>
                                      <p:cBhvr>
                                        <p:cTn id="3328" dur="1" fill="hold">
                                          <p:stCondLst>
                                            <p:cond delay="0"/>
                                          </p:stCondLst>
                                        </p:cTn>
                                        <p:tgtEl>
                                          <p:spTgt spid="677">
                                            <p:txEl>
                                              <p:pRg st="0" end="0"/>
                                            </p:txEl>
                                          </p:spTgt>
                                        </p:tgtEl>
                                        <p:attrNameLst>
                                          <p:attrName>style.visibility</p:attrName>
                                        </p:attrNameLst>
                                      </p:cBhvr>
                                      <p:to>
                                        <p:strVal val="visible"/>
                                      </p:to>
                                    </p:set>
                                  </p:childTnLst>
                                </p:cTn>
                              </p:par>
                            </p:childTnLst>
                          </p:cTn>
                        </p:par>
                      </p:childTnLst>
                    </p:cTn>
                  </p:par>
                  <p:par>
                    <p:cTn id="3329" fill="hold">
                      <p:stCondLst>
                        <p:cond delay="indefinite"/>
                      </p:stCondLst>
                      <p:childTnLst>
                        <p:par>
                          <p:cTn id="3330" fill="hold">
                            <p:stCondLst>
                              <p:cond delay="0"/>
                            </p:stCondLst>
                            <p:childTnLst>
                              <p:par>
                                <p:cTn id="3331" nodeType="clickEffect" fill="hold" presetClass="entr" presetID="1">
                                  <p:stCondLst>
                                    <p:cond delay="0"/>
                                  </p:stCondLst>
                                  <p:childTnLst>
                                    <p:set>
                                      <p:cBhvr>
                                        <p:cTn id="3332" dur="1" fill="hold">
                                          <p:stCondLst>
                                            <p:cond delay="0"/>
                                          </p:stCondLst>
                                        </p:cTn>
                                        <p:tgtEl>
                                          <p:spTgt spid="677">
                                            <p:txEl>
                                              <p:pRg st="1" end="1"/>
                                            </p:txEl>
                                          </p:spTgt>
                                        </p:tgtEl>
                                        <p:attrNameLst>
                                          <p:attrName>style.visibility</p:attrName>
                                        </p:attrNameLst>
                                      </p:cBhvr>
                                      <p:to>
                                        <p:strVal val="visible"/>
                                      </p:to>
                                    </p:set>
                                  </p:childTnLst>
                                </p:cTn>
                              </p:par>
                            </p:childTnLst>
                          </p:cTn>
                        </p:par>
                      </p:childTnLst>
                    </p:cTn>
                  </p:par>
                  <p:par>
                    <p:cTn id="3333" fill="hold">
                      <p:stCondLst>
                        <p:cond delay="indefinite"/>
                      </p:stCondLst>
                      <p:childTnLst>
                        <p:par>
                          <p:cTn id="3334" fill="hold">
                            <p:stCondLst>
                              <p:cond delay="0"/>
                            </p:stCondLst>
                            <p:childTnLst>
                              <p:par>
                                <p:cTn id="3335" nodeType="clickEffect" fill="hold" presetClass="entr" presetID="1">
                                  <p:stCondLst>
                                    <p:cond delay="0"/>
                                  </p:stCondLst>
                                  <p:childTnLst>
                                    <p:set>
                                      <p:cBhvr>
                                        <p:cTn id="3336" dur="1" fill="hold">
                                          <p:stCondLst>
                                            <p:cond delay="0"/>
                                          </p:stCondLst>
                                        </p:cTn>
                                        <p:tgtEl>
                                          <p:spTgt spid="677">
                                            <p:txEl>
                                              <p:pRg st="2" end="2"/>
                                            </p:txEl>
                                          </p:spTgt>
                                        </p:tgtEl>
                                        <p:attrNameLst>
                                          <p:attrName>style.visibility</p:attrName>
                                        </p:attrNameLst>
                                      </p:cBhvr>
                                      <p:to>
                                        <p:strVal val="visible"/>
                                      </p:to>
                                    </p:set>
                                  </p:childTnLst>
                                </p:cTn>
                              </p:par>
                            </p:childTnLst>
                          </p:cTn>
                        </p:par>
                      </p:childTnLst>
                    </p:cTn>
                  </p:par>
                  <p:par>
                    <p:cTn id="3337" fill="hold">
                      <p:stCondLst>
                        <p:cond delay="indefinite"/>
                      </p:stCondLst>
                      <p:childTnLst>
                        <p:par>
                          <p:cTn id="3338" fill="hold">
                            <p:stCondLst>
                              <p:cond delay="0"/>
                            </p:stCondLst>
                            <p:childTnLst>
                              <p:par>
                                <p:cTn id="3339" nodeType="clickEffect" fill="hold" presetClass="entr" presetID="1">
                                  <p:stCondLst>
                                    <p:cond delay="0"/>
                                  </p:stCondLst>
                                  <p:childTnLst>
                                    <p:set>
                                      <p:cBhvr>
                                        <p:cTn id="3340" dur="1" fill="hold">
                                          <p:stCondLst>
                                            <p:cond delay="0"/>
                                          </p:stCondLst>
                                        </p:cTn>
                                        <p:tgtEl>
                                          <p:spTgt spid="677">
                                            <p:txEl>
                                              <p:pRg st="3" end="3"/>
                                            </p:txEl>
                                          </p:spTgt>
                                        </p:tgtEl>
                                        <p:attrNameLst>
                                          <p:attrName>style.visibility</p:attrName>
                                        </p:attrNameLst>
                                      </p:cBhvr>
                                      <p:to>
                                        <p:strVal val="visible"/>
                                      </p:to>
                                    </p:set>
                                  </p:childTnLst>
                                </p:cTn>
                              </p:par>
                            </p:childTnLst>
                          </p:cTn>
                        </p:par>
                      </p:childTnLst>
                    </p:cTn>
                  </p:par>
                  <p:par>
                    <p:cTn id="3341" fill="hold">
                      <p:stCondLst>
                        <p:cond delay="indefinite"/>
                      </p:stCondLst>
                      <p:childTnLst>
                        <p:par>
                          <p:cTn id="3342" fill="hold">
                            <p:stCondLst>
                              <p:cond delay="0"/>
                            </p:stCondLst>
                            <p:childTnLst>
                              <p:par>
                                <p:cTn id="3343" nodeType="clickEffect" fill="hold" presetClass="entr" presetID="1">
                                  <p:stCondLst>
                                    <p:cond delay="0"/>
                                  </p:stCondLst>
                                  <p:childTnLst>
                                    <p:set>
                                      <p:cBhvr>
                                        <p:cTn id="3344" dur="1" fill="hold">
                                          <p:stCondLst>
                                            <p:cond delay="0"/>
                                          </p:stCondLst>
                                        </p:cTn>
                                        <p:tgtEl>
                                          <p:spTgt spid="677">
                                            <p:txEl>
                                              <p:pRg st="4" end="4"/>
                                            </p:txEl>
                                          </p:spTgt>
                                        </p:tgtEl>
                                        <p:attrNameLst>
                                          <p:attrName>style.visibility</p:attrName>
                                        </p:attrNameLst>
                                      </p:cBhvr>
                                      <p:to>
                                        <p:strVal val="visible"/>
                                      </p:to>
                                    </p:set>
                                  </p:childTnLst>
                                </p:cTn>
                              </p:par>
                            </p:childTnLst>
                          </p:cTn>
                        </p:par>
                      </p:childTnLst>
                    </p:cTn>
                  </p:par>
                  <p:par>
                    <p:cTn id="3345" fill="hold">
                      <p:stCondLst>
                        <p:cond delay="indefinite"/>
                      </p:stCondLst>
                      <p:childTnLst>
                        <p:par>
                          <p:cTn id="3346" fill="hold">
                            <p:stCondLst>
                              <p:cond delay="0"/>
                            </p:stCondLst>
                            <p:childTnLst>
                              <p:par>
                                <p:cTn id="3347" nodeType="clickEffect" fill="hold" presetClass="entr" presetID="1">
                                  <p:stCondLst>
                                    <p:cond delay="0"/>
                                  </p:stCondLst>
                                  <p:childTnLst>
                                    <p:set>
                                      <p:cBhvr>
                                        <p:cTn id="3348" dur="1" fill="hold">
                                          <p:stCondLst>
                                            <p:cond delay="0"/>
                                          </p:stCondLst>
                                        </p:cTn>
                                        <p:tgtEl>
                                          <p:spTgt spid="67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Kubernetes</a:t>
            </a:r>
            <a:endParaRPr b="0" lang="en-US" sz="2800" strike="noStrike" u="none">
              <a:solidFill>
                <a:srgbClr val="000000"/>
              </a:solidFill>
              <a:uFillTx/>
              <a:latin typeface="Arial"/>
            </a:endParaRPr>
          </a:p>
        </p:txBody>
      </p:sp>
      <p:sp>
        <p:nvSpPr>
          <p:cNvPr id="67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kubectl</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K3S in a Terraform-provided VM ”by hand”</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Set Up K3S in a Terraform-provided VM using Ansible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 Kubernetes Deployment using YAML for WordPress (including Service)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Scale the Deployment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an Ingress Rule for the WordPress Deployment</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49" dur="indefinite" restart="never" nodeType="tmRoot">
          <p:childTnLst>
            <p:seq>
              <p:cTn id="3350" dur="indefinite" nodeType="mainSeq">
                <p:childTnLst>
                  <p:par>
                    <p:cTn id="3351" fill="hold">
                      <p:stCondLst>
                        <p:cond delay="indefinite"/>
                      </p:stCondLst>
                      <p:childTnLst>
                        <p:par>
                          <p:cTn id="3352" fill="hold">
                            <p:stCondLst>
                              <p:cond delay="0"/>
                            </p:stCondLst>
                            <p:childTnLst>
                              <p:par>
                                <p:cTn id="3353" nodeType="clickEffect" fill="hold" presetClass="entr" presetID="1">
                                  <p:stCondLst>
                                    <p:cond delay="0"/>
                                  </p:stCondLst>
                                  <p:childTnLst>
                                    <p:set>
                                      <p:cBhvr>
                                        <p:cTn id="3354" dur="1" fill="hold">
                                          <p:stCondLst>
                                            <p:cond delay="0"/>
                                          </p:stCondLst>
                                        </p:cTn>
                                        <p:tgtEl>
                                          <p:spTgt spid="679">
                                            <p:txEl>
                                              <p:pRg st="0" end="0"/>
                                            </p:txEl>
                                          </p:spTgt>
                                        </p:tgtEl>
                                        <p:attrNameLst>
                                          <p:attrName>style.visibility</p:attrName>
                                        </p:attrNameLst>
                                      </p:cBhvr>
                                      <p:to>
                                        <p:strVal val="visible"/>
                                      </p:to>
                                    </p:set>
                                  </p:childTnLst>
                                </p:cTn>
                              </p:par>
                            </p:childTnLst>
                          </p:cTn>
                        </p:par>
                      </p:childTnLst>
                    </p:cTn>
                  </p:par>
                  <p:par>
                    <p:cTn id="3355" fill="hold">
                      <p:stCondLst>
                        <p:cond delay="indefinite"/>
                      </p:stCondLst>
                      <p:childTnLst>
                        <p:par>
                          <p:cTn id="3356" fill="hold">
                            <p:stCondLst>
                              <p:cond delay="0"/>
                            </p:stCondLst>
                            <p:childTnLst>
                              <p:par>
                                <p:cTn id="3357" nodeType="clickEffect" fill="hold" presetClass="entr" presetID="1">
                                  <p:stCondLst>
                                    <p:cond delay="0"/>
                                  </p:stCondLst>
                                  <p:childTnLst>
                                    <p:set>
                                      <p:cBhvr>
                                        <p:cTn id="3358" dur="1" fill="hold">
                                          <p:stCondLst>
                                            <p:cond delay="0"/>
                                          </p:stCondLst>
                                        </p:cTn>
                                        <p:tgtEl>
                                          <p:spTgt spid="679">
                                            <p:txEl>
                                              <p:pRg st="1" end="1"/>
                                            </p:txEl>
                                          </p:spTgt>
                                        </p:tgtEl>
                                        <p:attrNameLst>
                                          <p:attrName>style.visibility</p:attrName>
                                        </p:attrNameLst>
                                      </p:cBhvr>
                                      <p:to>
                                        <p:strVal val="visible"/>
                                      </p:to>
                                    </p:set>
                                  </p:childTnLst>
                                </p:cTn>
                              </p:par>
                            </p:childTnLst>
                          </p:cTn>
                        </p:par>
                      </p:childTnLst>
                    </p:cTn>
                  </p:par>
                  <p:par>
                    <p:cTn id="3359" fill="hold">
                      <p:stCondLst>
                        <p:cond delay="indefinite"/>
                      </p:stCondLst>
                      <p:childTnLst>
                        <p:par>
                          <p:cTn id="3360" fill="hold">
                            <p:stCondLst>
                              <p:cond delay="0"/>
                            </p:stCondLst>
                            <p:childTnLst>
                              <p:par>
                                <p:cTn id="3361" nodeType="clickEffect" fill="hold" presetClass="entr" presetID="1">
                                  <p:stCondLst>
                                    <p:cond delay="0"/>
                                  </p:stCondLst>
                                  <p:childTnLst>
                                    <p:set>
                                      <p:cBhvr>
                                        <p:cTn id="3362" dur="1" fill="hold">
                                          <p:stCondLst>
                                            <p:cond delay="0"/>
                                          </p:stCondLst>
                                        </p:cTn>
                                        <p:tgtEl>
                                          <p:spTgt spid="679">
                                            <p:txEl>
                                              <p:pRg st="2" end="2"/>
                                            </p:txEl>
                                          </p:spTgt>
                                        </p:tgtEl>
                                        <p:attrNameLst>
                                          <p:attrName>style.visibility</p:attrName>
                                        </p:attrNameLst>
                                      </p:cBhvr>
                                      <p:to>
                                        <p:strVal val="visible"/>
                                      </p:to>
                                    </p:set>
                                  </p:childTnLst>
                                </p:cTn>
                              </p:par>
                            </p:childTnLst>
                          </p:cTn>
                        </p:par>
                      </p:childTnLst>
                    </p:cTn>
                  </p:par>
                  <p:par>
                    <p:cTn id="3363" fill="hold">
                      <p:stCondLst>
                        <p:cond delay="indefinite"/>
                      </p:stCondLst>
                      <p:childTnLst>
                        <p:par>
                          <p:cTn id="3364" fill="hold">
                            <p:stCondLst>
                              <p:cond delay="0"/>
                            </p:stCondLst>
                            <p:childTnLst>
                              <p:par>
                                <p:cTn id="3365" nodeType="clickEffect" fill="hold" presetClass="entr" presetID="1">
                                  <p:stCondLst>
                                    <p:cond delay="0"/>
                                  </p:stCondLst>
                                  <p:childTnLst>
                                    <p:set>
                                      <p:cBhvr>
                                        <p:cTn id="3366" dur="1" fill="hold">
                                          <p:stCondLst>
                                            <p:cond delay="0"/>
                                          </p:stCondLst>
                                        </p:cTn>
                                        <p:tgtEl>
                                          <p:spTgt spid="679">
                                            <p:txEl>
                                              <p:pRg st="3" end="3"/>
                                            </p:txEl>
                                          </p:spTgt>
                                        </p:tgtEl>
                                        <p:attrNameLst>
                                          <p:attrName>style.visibility</p:attrName>
                                        </p:attrNameLst>
                                      </p:cBhvr>
                                      <p:to>
                                        <p:strVal val="visible"/>
                                      </p:to>
                                    </p:set>
                                  </p:childTnLst>
                                </p:cTn>
                              </p:par>
                            </p:childTnLst>
                          </p:cTn>
                        </p:par>
                      </p:childTnLst>
                    </p:cTn>
                  </p:par>
                  <p:par>
                    <p:cTn id="3367" fill="hold">
                      <p:stCondLst>
                        <p:cond delay="indefinite"/>
                      </p:stCondLst>
                      <p:childTnLst>
                        <p:par>
                          <p:cTn id="3368" fill="hold">
                            <p:stCondLst>
                              <p:cond delay="0"/>
                            </p:stCondLst>
                            <p:childTnLst>
                              <p:par>
                                <p:cTn id="3369" nodeType="clickEffect" fill="hold" presetClass="entr" presetID="1">
                                  <p:stCondLst>
                                    <p:cond delay="0"/>
                                  </p:stCondLst>
                                  <p:childTnLst>
                                    <p:set>
                                      <p:cBhvr>
                                        <p:cTn id="3370" dur="1" fill="hold">
                                          <p:stCondLst>
                                            <p:cond delay="0"/>
                                          </p:stCondLst>
                                        </p:cTn>
                                        <p:tgtEl>
                                          <p:spTgt spid="679">
                                            <p:txEl>
                                              <p:pRg st="4" end="4"/>
                                            </p:txEl>
                                          </p:spTgt>
                                        </p:tgtEl>
                                        <p:attrNameLst>
                                          <p:attrName>style.visibility</p:attrName>
                                        </p:attrNameLst>
                                      </p:cBhvr>
                                      <p:to>
                                        <p:strVal val="visible"/>
                                      </p:to>
                                    </p:set>
                                  </p:childTnLst>
                                </p:cTn>
                              </p:par>
                            </p:childTnLst>
                          </p:cTn>
                        </p:par>
                      </p:childTnLst>
                    </p:cTn>
                  </p:par>
                  <p:par>
                    <p:cTn id="3371" fill="hold">
                      <p:stCondLst>
                        <p:cond delay="indefinite"/>
                      </p:stCondLst>
                      <p:childTnLst>
                        <p:par>
                          <p:cTn id="3372" fill="hold">
                            <p:stCondLst>
                              <p:cond delay="0"/>
                            </p:stCondLst>
                            <p:childTnLst>
                              <p:par>
                                <p:cTn id="3373" nodeType="clickEffect" fill="hold" presetClass="entr" presetID="1">
                                  <p:stCondLst>
                                    <p:cond delay="0"/>
                                  </p:stCondLst>
                                  <p:childTnLst>
                                    <p:set>
                                      <p:cBhvr>
                                        <p:cTn id="3374" dur="1" fill="hold">
                                          <p:stCondLst>
                                            <p:cond delay="0"/>
                                          </p:stCondLst>
                                        </p:cTn>
                                        <p:tgtEl>
                                          <p:spTgt spid="6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Learning / Practice: Operations</a:t>
            </a:r>
            <a:endParaRPr b="0" lang="en-US" sz="2800" strike="noStrike" u="none">
              <a:solidFill>
                <a:srgbClr val="000000"/>
              </a:solidFill>
              <a:uFillTx/>
              <a:latin typeface="Arial"/>
            </a:endParaRPr>
          </a:p>
        </p:txBody>
      </p:sp>
      <p:sp>
        <p:nvSpPr>
          <p:cNvPr id="68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Grafana</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Familarize with Prometheus</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 Deploy Dashboards for Monitoring the SCS Cloud-in-a-Box</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Create / Deploy Dashboards for Monitoring the K3S-Instance</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75" dur="indefinite" restart="never" nodeType="tmRoot">
          <p:childTnLst>
            <p:seq>
              <p:cTn id="3376" dur="indefinite" nodeType="mainSeq">
                <p:childTnLst>
                  <p:par>
                    <p:cTn id="3377" fill="hold">
                      <p:stCondLst>
                        <p:cond delay="indefinite"/>
                      </p:stCondLst>
                      <p:childTnLst>
                        <p:par>
                          <p:cTn id="3378" fill="hold">
                            <p:stCondLst>
                              <p:cond delay="0"/>
                            </p:stCondLst>
                            <p:childTnLst>
                              <p:par>
                                <p:cTn id="3379" nodeType="clickEffect" fill="hold" presetClass="entr" presetID="1">
                                  <p:stCondLst>
                                    <p:cond delay="0"/>
                                  </p:stCondLst>
                                  <p:childTnLst>
                                    <p:set>
                                      <p:cBhvr>
                                        <p:cTn id="3380" dur="1" fill="hold">
                                          <p:stCondLst>
                                            <p:cond delay="0"/>
                                          </p:stCondLst>
                                        </p:cTn>
                                        <p:tgtEl>
                                          <p:spTgt spid="681">
                                            <p:txEl>
                                              <p:pRg st="0" end="0"/>
                                            </p:txEl>
                                          </p:spTgt>
                                        </p:tgtEl>
                                        <p:attrNameLst>
                                          <p:attrName>style.visibility</p:attrName>
                                        </p:attrNameLst>
                                      </p:cBhvr>
                                      <p:to>
                                        <p:strVal val="visible"/>
                                      </p:to>
                                    </p:set>
                                  </p:childTnLst>
                                </p:cTn>
                              </p:par>
                            </p:childTnLst>
                          </p:cTn>
                        </p:par>
                      </p:childTnLst>
                    </p:cTn>
                  </p:par>
                  <p:par>
                    <p:cTn id="3381" fill="hold">
                      <p:stCondLst>
                        <p:cond delay="indefinite"/>
                      </p:stCondLst>
                      <p:childTnLst>
                        <p:par>
                          <p:cTn id="3382" fill="hold">
                            <p:stCondLst>
                              <p:cond delay="0"/>
                            </p:stCondLst>
                            <p:childTnLst>
                              <p:par>
                                <p:cTn id="3383" nodeType="clickEffect" fill="hold" presetClass="entr" presetID="1">
                                  <p:stCondLst>
                                    <p:cond delay="0"/>
                                  </p:stCondLst>
                                  <p:childTnLst>
                                    <p:set>
                                      <p:cBhvr>
                                        <p:cTn id="3384" dur="1" fill="hold">
                                          <p:stCondLst>
                                            <p:cond delay="0"/>
                                          </p:stCondLst>
                                        </p:cTn>
                                        <p:tgtEl>
                                          <p:spTgt spid="681">
                                            <p:txEl>
                                              <p:pRg st="1" end="1"/>
                                            </p:txEl>
                                          </p:spTgt>
                                        </p:tgtEl>
                                        <p:attrNameLst>
                                          <p:attrName>style.visibility</p:attrName>
                                        </p:attrNameLst>
                                      </p:cBhvr>
                                      <p:to>
                                        <p:strVal val="visible"/>
                                      </p:to>
                                    </p:set>
                                  </p:childTnLst>
                                </p:cTn>
                              </p:par>
                            </p:childTnLst>
                          </p:cTn>
                        </p:par>
                      </p:childTnLst>
                    </p:cTn>
                  </p:par>
                  <p:par>
                    <p:cTn id="3385" fill="hold">
                      <p:stCondLst>
                        <p:cond delay="indefinite"/>
                      </p:stCondLst>
                      <p:childTnLst>
                        <p:par>
                          <p:cTn id="3386" fill="hold">
                            <p:stCondLst>
                              <p:cond delay="0"/>
                            </p:stCondLst>
                            <p:childTnLst>
                              <p:par>
                                <p:cTn id="3387" nodeType="clickEffect" fill="hold" presetClass="entr" presetID="1">
                                  <p:stCondLst>
                                    <p:cond delay="0"/>
                                  </p:stCondLst>
                                  <p:childTnLst>
                                    <p:set>
                                      <p:cBhvr>
                                        <p:cTn id="3388" dur="1" fill="hold">
                                          <p:stCondLst>
                                            <p:cond delay="0"/>
                                          </p:stCondLst>
                                        </p:cTn>
                                        <p:tgtEl>
                                          <p:spTgt spid="681">
                                            <p:txEl>
                                              <p:pRg st="2" end="2"/>
                                            </p:txEl>
                                          </p:spTgt>
                                        </p:tgtEl>
                                        <p:attrNameLst>
                                          <p:attrName>style.visibility</p:attrName>
                                        </p:attrNameLst>
                                      </p:cBhvr>
                                      <p:to>
                                        <p:strVal val="visible"/>
                                      </p:to>
                                    </p:set>
                                  </p:childTnLst>
                                </p:cTn>
                              </p:par>
                            </p:childTnLst>
                          </p:cTn>
                        </p:par>
                      </p:childTnLst>
                    </p:cTn>
                  </p:par>
                  <p:par>
                    <p:cTn id="3389" fill="hold">
                      <p:stCondLst>
                        <p:cond delay="indefinite"/>
                      </p:stCondLst>
                      <p:childTnLst>
                        <p:par>
                          <p:cTn id="3390" fill="hold">
                            <p:stCondLst>
                              <p:cond delay="0"/>
                            </p:stCondLst>
                            <p:childTnLst>
                              <p:par>
                                <p:cTn id="3391" nodeType="clickEffect" fill="hold" presetClass="entr" presetID="1">
                                  <p:stCondLst>
                                    <p:cond delay="0"/>
                                  </p:stCondLst>
                                  <p:childTnLst>
                                    <p:set>
                                      <p:cBhvr>
                                        <p:cTn id="3392" dur="1" fill="hold">
                                          <p:stCondLst>
                                            <p:cond delay="0"/>
                                          </p:stCondLst>
                                        </p:cTn>
                                        <p:tgtEl>
                                          <p:spTgt spid="68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Requirements Cloud-in-a-Box</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CIAB Minimum Requirements</a:t>
            </a:r>
            <a:endParaRPr b="0" lang="en-US" sz="2800" strike="noStrike" u="none">
              <a:solidFill>
                <a:srgbClr val="000000"/>
              </a:solidFill>
              <a:uFillTx/>
              <a:latin typeface="Arial"/>
            </a:endParaRPr>
          </a:p>
        </p:txBody>
      </p:sp>
      <p:sp>
        <p:nvSpPr>
          <p:cNvPr id="68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32 GB RAM</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1 TB Storage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4 Core CPU</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393" dur="indefinite" restart="never" nodeType="tmRoot">
          <p:childTnLst>
            <p:seq>
              <p:cTn id="3394" dur="indefinite" nodeType="mainSeq">
                <p:childTnLst>
                  <p:par>
                    <p:cTn id="3395" fill="hold">
                      <p:stCondLst>
                        <p:cond delay="indefinite"/>
                      </p:stCondLst>
                      <p:childTnLst>
                        <p:par>
                          <p:cTn id="3396" fill="hold">
                            <p:stCondLst>
                              <p:cond delay="0"/>
                            </p:stCondLst>
                            <p:childTnLst>
                              <p:par>
                                <p:cTn id="3397" nodeType="clickEffect" fill="hold" presetClass="entr" presetID="1">
                                  <p:stCondLst>
                                    <p:cond delay="0"/>
                                  </p:stCondLst>
                                  <p:childTnLst>
                                    <p:set>
                                      <p:cBhvr>
                                        <p:cTn id="3398"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3399" fill="hold">
                      <p:stCondLst>
                        <p:cond delay="indefinite"/>
                      </p:stCondLst>
                      <p:childTnLst>
                        <p:par>
                          <p:cTn id="3400" fill="hold">
                            <p:stCondLst>
                              <p:cond delay="0"/>
                            </p:stCondLst>
                            <p:childTnLst>
                              <p:par>
                                <p:cTn id="3401" nodeType="clickEffect" fill="hold" presetClass="entr" presetID="1">
                                  <p:stCondLst>
                                    <p:cond delay="0"/>
                                  </p:stCondLst>
                                  <p:childTnLst>
                                    <p:set>
                                      <p:cBhvr>
                                        <p:cTn id="3402"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3403" fill="hold">
                      <p:stCondLst>
                        <p:cond delay="indefinite"/>
                      </p:stCondLst>
                      <p:childTnLst>
                        <p:par>
                          <p:cTn id="3404" fill="hold">
                            <p:stCondLst>
                              <p:cond delay="0"/>
                            </p:stCondLst>
                            <p:childTnLst>
                              <p:par>
                                <p:cTn id="3405" nodeType="clickEffect" fill="hold" presetClass="entr" presetID="1">
                                  <p:stCondLst>
                                    <p:cond delay="0"/>
                                  </p:stCondLst>
                                  <p:childTnLst>
                                    <p:set>
                                      <p:cBhvr>
                                        <p:cTn id="3406"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ubTitle"/>
          </p:nvPr>
        </p:nvSpPr>
        <p:spPr>
          <a:xfrm>
            <a:off x="381960" y="3725280"/>
            <a:ext cx="8520120" cy="792360"/>
          </a:xfrm>
          <a:prstGeom prst="rect">
            <a:avLst/>
          </a:prstGeom>
          <a:noFill/>
          <a:ln w="0">
            <a:noFill/>
          </a:ln>
        </p:spPr>
        <p:txBody>
          <a:bodyPr lIns="91440" rIns="91440" tIns="91440" bIns="91440" anchor="t">
            <a:noAutofit/>
          </a:bodyPr>
          <a:p>
            <a:pPr marL="457200" indent="-343080" algn="ctr">
              <a:lnSpc>
                <a:spcPct val="100000"/>
              </a:lnSpc>
              <a:tabLst>
                <a:tab algn="l" pos="0"/>
              </a:tabLst>
            </a:pPr>
            <a:r>
              <a:rPr b="0" lang="en-US" sz="2800" strike="noStrike" u="none">
                <a:solidFill>
                  <a:schemeClr val="lt2">
                    <a:lumMod val="50000"/>
                  </a:schemeClr>
                </a:solidFill>
                <a:uFillTx/>
                <a:latin typeface="Open Sans"/>
                <a:ea typeface="Open Sans"/>
              </a:rPr>
              <a:t>Let’s Stay in Touch!</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Let’s Stay in Toch</a:t>
            </a:r>
            <a:endParaRPr b="0" lang="en-US" sz="2800" strike="noStrike" u="none">
              <a:solidFill>
                <a:srgbClr val="000000"/>
              </a:solidFill>
              <a:uFillTx/>
              <a:latin typeface="Arial"/>
            </a:endParaRPr>
          </a:p>
        </p:txBody>
      </p:sp>
      <p:sp>
        <p:nvSpPr>
          <p:cNvPr id="68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Karsten Samaschke</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Email: </a:t>
            </a:r>
            <a:r>
              <a:rPr b="0" lang="en-US" sz="1600" strike="noStrike" u="sng">
                <a:solidFill>
                  <a:schemeClr val="dk2"/>
                </a:solidFill>
                <a:uFillTx/>
                <a:latin typeface="Open Sans"/>
                <a:ea typeface="Open Sans"/>
                <a:hlinkClick r:id="rId1"/>
              </a:rPr>
              <a:t>karsten@vanillacore.net</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Homepage: </a:t>
            </a:r>
            <a:r>
              <a:rPr b="0" lang="en-US" sz="1600" strike="noStrike" u="sng">
                <a:solidFill>
                  <a:schemeClr val="dk2"/>
                </a:solidFill>
                <a:uFillTx/>
                <a:latin typeface="Open Sans"/>
                <a:ea typeface="Open Sans"/>
                <a:hlinkClick r:id="rId2"/>
              </a:rPr>
              <a:t>https://vanillacore.net</a:t>
            </a:r>
            <a:r>
              <a:rPr b="0" lang="en-US" sz="1600" strike="noStrike" u="none">
                <a:solidFill>
                  <a:schemeClr val="dk2"/>
                </a:solidFill>
                <a:uFillTx/>
                <a:latin typeface="Open Sans"/>
                <a:ea typeface="Open Sans"/>
              </a:rPr>
              <a:t> (from Feb 15th!)</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LinkedIn: </a:t>
            </a:r>
            <a:r>
              <a:rPr b="0" lang="en-US" sz="1600" strike="noStrike" u="sng">
                <a:solidFill>
                  <a:schemeClr val="dk2"/>
                </a:solidFill>
                <a:uFillTx/>
                <a:latin typeface="Open Sans"/>
                <a:ea typeface="Open Sans"/>
                <a:hlinkClick r:id="rId3"/>
              </a:rPr>
              <a:t>https://www.linkedin.com/in/samaschke/</a:t>
            </a:r>
            <a:r>
              <a:rPr b="0" lang="en-US" sz="1600" strike="noStrike" u="none">
                <a:solidFill>
                  <a:schemeClr val="dk2"/>
                </a:solidFill>
                <a:uFillTx/>
                <a:latin typeface="Open Sans"/>
                <a:ea typeface="Open Sans"/>
              </a:rPr>
              <a:t> </a:t>
            </a:r>
            <a:endParaRPr b="0" lang="en-US" sz="1600" strike="noStrike" u="none">
              <a:solidFill>
                <a:srgbClr val="000000"/>
              </a:solidFill>
              <a:uFillTx/>
              <a:latin typeface="Open Sans"/>
            </a:endParaRPr>
          </a:p>
          <a:p>
            <a:pPr marL="457200" indent="-343080">
              <a:lnSpc>
                <a:spcPct val="200000"/>
              </a:lnSpc>
              <a:buClr>
                <a:srgbClr val="595959"/>
              </a:buClr>
              <a:buFont typeface="Arial"/>
              <a:buChar char="•"/>
            </a:pPr>
            <a:r>
              <a:rPr b="0" lang="en-US" sz="1600" strike="noStrike" u="none">
                <a:solidFill>
                  <a:schemeClr val="dk2"/>
                </a:solidFill>
                <a:uFillTx/>
                <a:latin typeface="Open Sans"/>
                <a:ea typeface="Open Sans"/>
              </a:rPr>
              <a:t>WhatsApp: +491717888155 or +971501888009</a:t>
            </a:r>
            <a:endParaRPr b="0" lang="en-US" sz="16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3407" dur="indefinite" restart="never" nodeType="tmRoot">
          <p:childTnLst>
            <p:seq>
              <p:cTn id="3408" dur="indefinite" nodeType="mainSeq">
                <p:childTnLst>
                  <p:par>
                    <p:cTn id="3409" fill="hold">
                      <p:stCondLst>
                        <p:cond delay="indefinite"/>
                      </p:stCondLst>
                      <p:childTnLst>
                        <p:par>
                          <p:cTn id="3410" fill="hold">
                            <p:stCondLst>
                              <p:cond delay="0"/>
                            </p:stCondLst>
                            <p:childTnLst>
                              <p:par>
                                <p:cTn id="3411" nodeType="clickEffect" fill="hold" presetClass="entr" presetID="1">
                                  <p:stCondLst>
                                    <p:cond delay="0"/>
                                  </p:stCondLst>
                                  <p:childTnLst>
                                    <p:set>
                                      <p:cBhvr>
                                        <p:cTn id="3412"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par>
                    <p:cTn id="3413" fill="hold">
                      <p:stCondLst>
                        <p:cond delay="indefinite"/>
                      </p:stCondLst>
                      <p:childTnLst>
                        <p:par>
                          <p:cTn id="3414" fill="hold">
                            <p:stCondLst>
                              <p:cond delay="0"/>
                            </p:stCondLst>
                            <p:childTnLst>
                              <p:par>
                                <p:cTn id="3415" nodeType="clickEffect" fill="hold" presetClass="entr" presetID="1">
                                  <p:stCondLst>
                                    <p:cond delay="0"/>
                                  </p:stCondLst>
                                  <p:childTnLst>
                                    <p:set>
                                      <p:cBhvr>
                                        <p:cTn id="3416" dur="1" fill="hold">
                                          <p:stCondLst>
                                            <p:cond delay="0"/>
                                          </p:stCondLst>
                                        </p:cTn>
                                        <p:tgtEl>
                                          <p:spTgt spid="687">
                                            <p:txEl>
                                              <p:pRg st="1" end="1"/>
                                            </p:txEl>
                                          </p:spTgt>
                                        </p:tgtEl>
                                        <p:attrNameLst>
                                          <p:attrName>style.visibility</p:attrName>
                                        </p:attrNameLst>
                                      </p:cBhvr>
                                      <p:to>
                                        <p:strVal val="visible"/>
                                      </p:to>
                                    </p:set>
                                  </p:childTnLst>
                                </p:cTn>
                              </p:par>
                            </p:childTnLst>
                          </p:cTn>
                        </p:par>
                      </p:childTnLst>
                    </p:cTn>
                  </p:par>
                  <p:par>
                    <p:cTn id="3417" fill="hold">
                      <p:stCondLst>
                        <p:cond delay="indefinite"/>
                      </p:stCondLst>
                      <p:childTnLst>
                        <p:par>
                          <p:cTn id="3418" fill="hold">
                            <p:stCondLst>
                              <p:cond delay="0"/>
                            </p:stCondLst>
                            <p:childTnLst>
                              <p:par>
                                <p:cTn id="3419" nodeType="clickEffect" fill="hold" presetClass="entr" presetID="1">
                                  <p:stCondLst>
                                    <p:cond delay="0"/>
                                  </p:stCondLst>
                                  <p:childTnLst>
                                    <p:set>
                                      <p:cBhvr>
                                        <p:cTn id="3420" dur="1" fill="hold">
                                          <p:stCondLst>
                                            <p:cond delay="0"/>
                                          </p:stCondLst>
                                        </p:cTn>
                                        <p:tgtEl>
                                          <p:spTgt spid="687">
                                            <p:txEl>
                                              <p:pRg st="2" end="2"/>
                                            </p:txEl>
                                          </p:spTgt>
                                        </p:tgtEl>
                                        <p:attrNameLst>
                                          <p:attrName>style.visibility</p:attrName>
                                        </p:attrNameLst>
                                      </p:cBhvr>
                                      <p:to>
                                        <p:strVal val="visible"/>
                                      </p:to>
                                    </p:set>
                                  </p:childTnLst>
                                </p:cTn>
                              </p:par>
                            </p:childTnLst>
                          </p:cTn>
                        </p:par>
                      </p:childTnLst>
                    </p:cTn>
                  </p:par>
                  <p:par>
                    <p:cTn id="3421" fill="hold">
                      <p:stCondLst>
                        <p:cond delay="indefinite"/>
                      </p:stCondLst>
                      <p:childTnLst>
                        <p:par>
                          <p:cTn id="3422" fill="hold">
                            <p:stCondLst>
                              <p:cond delay="0"/>
                            </p:stCondLst>
                            <p:childTnLst>
                              <p:par>
                                <p:cTn id="3423" nodeType="clickEffect" fill="hold" presetClass="entr" presetID="1">
                                  <p:stCondLst>
                                    <p:cond delay="0"/>
                                  </p:stCondLst>
                                  <p:childTnLst>
                                    <p:set>
                                      <p:cBhvr>
                                        <p:cTn id="3424" dur="1" fill="hold">
                                          <p:stCondLst>
                                            <p:cond delay="0"/>
                                          </p:stCondLst>
                                        </p:cTn>
                                        <p:tgtEl>
                                          <p:spTgt spid="687">
                                            <p:txEl>
                                              <p:pRg st="3" end="3"/>
                                            </p:txEl>
                                          </p:spTgt>
                                        </p:tgtEl>
                                        <p:attrNameLst>
                                          <p:attrName>style.visibility</p:attrName>
                                        </p:attrNameLst>
                                      </p:cBhvr>
                                      <p:to>
                                        <p:strVal val="visible"/>
                                      </p:to>
                                    </p:set>
                                  </p:childTnLst>
                                </p:cTn>
                              </p:par>
                            </p:childTnLst>
                          </p:cTn>
                        </p:par>
                      </p:childTnLst>
                    </p:cTn>
                  </p:par>
                  <p:par>
                    <p:cTn id="3425" fill="hold">
                      <p:stCondLst>
                        <p:cond delay="indefinite"/>
                      </p:stCondLst>
                      <p:childTnLst>
                        <p:par>
                          <p:cTn id="3426" fill="hold">
                            <p:stCondLst>
                              <p:cond delay="0"/>
                            </p:stCondLst>
                            <p:childTnLst>
                              <p:par>
                                <p:cTn id="3427" nodeType="clickEffect" fill="hold" presetClass="entr" presetID="1">
                                  <p:stCondLst>
                                    <p:cond delay="0"/>
                                  </p:stCondLst>
                                  <p:childTnLst>
                                    <p:set>
                                      <p:cBhvr>
                                        <p:cTn id="3428" dur="1" fill="hold">
                                          <p:stCondLst>
                                            <p:cond delay="0"/>
                                          </p:stCondLst>
                                        </p:cTn>
                                        <p:tgtEl>
                                          <p:spTgt spid="68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Familien von verwandten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UI-Komponenten für verschiedene Plattformen</a:t>
            </a:r>
          </a:p>
          <a:p>
            <a:pPr>
              <a:spcBef>
                <a:spcPts val="400"/>
              </a:spcBef>
              <a:spcAft>
                <a:spcPts val="1000"/>
              </a:spcAft>
              <a:defRPr sz="1800">
                <a:latin typeface="Open Sans Light"/>
              </a:defRPr>
            </a:pPr>
            <a:r>
              <a:t>• Desktop-Anwendung (Swing)</a:t>
            </a:r>
          </a:p>
          <a:p>
            <a:pPr>
              <a:spcBef>
                <a:spcPts val="400"/>
              </a:spcBef>
              <a:spcAft>
                <a:spcPts val="1000"/>
              </a:spcAft>
              <a:defRPr sz="1800">
                <a:latin typeface="Open Sans Light"/>
              </a:defRPr>
            </a:pPr>
            <a:r>
              <a:t>• Web-Anwendung (HTML)</a:t>
            </a:r>
          </a:p>
          <a:p>
            <a:pPr>
              <a:spcBef>
                <a:spcPts val="400"/>
              </a:spcBef>
              <a:spcAft>
                <a:spcPts val="1000"/>
              </a:spcAft>
              <a:defRPr sz="1800">
                <a:latin typeface="Open Sans Light"/>
              </a:defRPr>
            </a:pPr>
            <a:r>
              <a:t>• Mobile-App (Native)</a:t>
            </a:r>
          </a:p>
          <a:p>
            <a:pPr>
              <a:spcBef>
                <a:spcPts val="400"/>
              </a:spcBef>
              <a:spcAft>
                <a:spcPts val="1000"/>
              </a:spcAft>
              <a:defRPr sz="1800">
                <a:latin typeface="Open Sans Light"/>
              </a:defRPr>
            </a:pPr>
          </a:p>
          <a:p>
            <a:pPr>
              <a:spcBef>
                <a:spcPts val="400"/>
              </a:spcBef>
              <a:spcAft>
                <a:spcPts val="1000"/>
              </a:spcAft>
              <a:defRPr sz="1800">
                <a:latin typeface="Open Sans Light"/>
              </a:defRPr>
            </a:pPr>
            <a:r>
              <a:t>Jede Plattform benötigt:</a:t>
            </a:r>
          </a:p>
          <a:p>
            <a:pPr>
              <a:spcBef>
                <a:spcPts val="400"/>
              </a:spcBef>
              <a:spcAft>
                <a:spcPts val="1000"/>
              </a:spcAft>
              <a:defRPr sz="1800">
                <a:latin typeface="Open Sans Light"/>
              </a:defRPr>
            </a:pPr>
            <a:r>
              <a:t>• Button, TextField, Dialog, Menu</a:t>
            </a:r>
          </a:p>
          <a:p>
            <a:pPr>
              <a:spcBef>
                <a:spcPts val="400"/>
              </a:spcBef>
              <a:spcAft>
                <a:spcPts val="1000"/>
              </a:spcAft>
              <a:defRPr sz="1800">
                <a:latin typeface="Open Sans Light"/>
              </a:defRPr>
            </a:pPr>
            <a:r>
              <a:t>• Konsistentes Look &amp; Feel pro Plattform</a:t>
            </a:r>
          </a:p>
          <a:p>
            <a:pPr>
              <a:spcBef>
                <a:spcPts val="400"/>
              </a:spcBef>
              <a:spcAft>
                <a:spcPts val="1000"/>
              </a:spcAft>
              <a:defRPr sz="1800">
                <a:latin typeface="Open Sans Light"/>
              </a:defRPr>
            </a:pPr>
            <a:r>
              <a:t>• Austauschbarkeit zwischen Plattformen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Familien von verwandten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UI-Komponenten für verschiedene Plattformen</a:t>
            </a:r>
          </a:p>
          <a:p>
            <a:pPr>
              <a:spcBef>
                <a:spcPts val="400"/>
              </a:spcBef>
              <a:spcAft>
                <a:spcPts val="1000"/>
              </a:spcAft>
              <a:defRPr sz="1800">
                <a:latin typeface="Open Sans Light"/>
              </a:defRPr>
            </a:pPr>
            <a:r>
              <a:t>• Desktop-Anwendung (Swing)</a:t>
            </a:r>
          </a:p>
          <a:p>
            <a:pPr>
              <a:spcBef>
                <a:spcPts val="400"/>
              </a:spcBef>
              <a:spcAft>
                <a:spcPts val="1000"/>
              </a:spcAft>
              <a:defRPr sz="1800">
                <a:latin typeface="Open Sans Light"/>
              </a:defRPr>
            </a:pPr>
            <a:r>
              <a:t>• Web-Anwendung (HTML)</a:t>
            </a:r>
          </a:p>
          <a:p>
            <a:pPr>
              <a:spcBef>
                <a:spcPts val="400"/>
              </a:spcBef>
              <a:spcAft>
                <a:spcPts val="1000"/>
              </a:spcAft>
              <a:defRPr sz="1800">
                <a:latin typeface="Open Sans Light"/>
              </a:defRPr>
            </a:pPr>
            <a:r>
              <a:t>• Mobile-App (Native)</a:t>
            </a:r>
          </a:p>
          <a:p>
            <a:pPr>
              <a:spcBef>
                <a:spcPts val="400"/>
              </a:spcBef>
              <a:spcAft>
                <a:spcPts val="1000"/>
              </a:spcAft>
              <a:defRPr sz="1800">
                <a:latin typeface="Open Sans Light"/>
              </a:defRPr>
            </a:pPr>
          </a:p>
          <a:p>
            <a:pPr>
              <a:spcBef>
                <a:spcPts val="400"/>
              </a:spcBef>
              <a:spcAft>
                <a:spcPts val="1000"/>
              </a:spcAft>
              <a:defRPr sz="1800">
                <a:latin typeface="Open Sans Light"/>
              </a:defRPr>
            </a:pPr>
            <a:r>
              <a:t>Jede Plattform benötigt:</a:t>
            </a:r>
          </a:p>
          <a:p>
            <a:pPr>
              <a:spcBef>
                <a:spcPts val="400"/>
              </a:spcBef>
              <a:spcAft>
                <a:spcPts val="1000"/>
              </a:spcAft>
              <a:defRPr sz="1800">
                <a:latin typeface="Open Sans Light"/>
              </a:defRPr>
            </a:pPr>
            <a:r>
              <a:t>• Button, TextField, Dialog, Menu</a:t>
            </a:r>
          </a:p>
          <a:p>
            <a:pPr>
              <a:spcBef>
                <a:spcPts val="400"/>
              </a:spcBef>
              <a:spcAft>
                <a:spcPts val="1000"/>
              </a:spcAft>
              <a:defRPr sz="1800">
                <a:latin typeface="Open Sans Light"/>
              </a:defRPr>
            </a:pPr>
            <a:r>
              <a:t>• Konsistentes Look &amp; Feel pro Plattform</a:t>
            </a:r>
          </a:p>
          <a:p>
            <a:pPr>
              <a:spcBef>
                <a:spcPts val="400"/>
              </a:spcBef>
              <a:spcAft>
                <a:spcPts val="1000"/>
              </a:spcAft>
              <a:defRPr sz="1800">
                <a:latin typeface="Open Sans Light"/>
              </a:defRPr>
            </a:pPr>
            <a:r>
              <a:t>• Austauschbarkeit zwischen Plattformen</a:t>
            </a:r>
          </a:p>
        </p:txBody>
      </p:sp>
    </p:spTree>
  </p:cSld>
  <p:clrMapOvr>
    <a:masterClrMapping/>
  </p:clrMapOvr>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Please fill out the Evaluation Form!</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lt2">
                    <a:lumMod val="50000"/>
                  </a:schemeClr>
                </a:solidFill>
                <a:uFillTx/>
                <a:latin typeface="Open Sans"/>
                <a:ea typeface="Open Sans"/>
              </a:rPr>
              <a:t>Questions?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Struktur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Factory</a:t>
            </a:r>
            <a:br/>
            <a:r>
              <a:t>public interface UIComponentFactory {</a:t>
            </a:r>
            <a:br/>
            <a:r>
              <a:t>    Button createButton();</a:t>
            </a:r>
            <a:br/>
            <a:r>
              <a:t>    TextField createTextField();</a:t>
            </a:r>
            <a:br/>
            <a:r>
              <a:t>    Dialog createDialog();</a:t>
            </a:r>
            <a:br/>
            <a:r>
              <a:t>}</a:t>
            </a:r>
            <a:br/>
            <a:br/>
            <a:r>
              <a:t>// Product Interfaces</a:t>
            </a:r>
            <a:br/>
            <a:r>
              <a:t>public interface Button {</a:t>
            </a:r>
            <a:br/>
            <a:r>
              <a:t>    void click();</a:t>
            </a:r>
            <a:br/>
            <a:r>
              <a:t>    void setLabel(String text);</a:t>
            </a:r>
            <a:br/>
            <a:r>
              <a:t>}</a:t>
            </a:r>
            <a:br/>
            <a:br/>
            <a:r>
              <a:t>public interface TextField {</a:t>
            </a:r>
            <a:br/>
            <a:r>
              <a:t>    void setText(String text);</a:t>
            </a:r>
            <a:br/>
            <a:r>
              <a:t>    String getText();</a:t>
            </a:r>
            <a:br/>
            <a:r>
              <a:t>}</a:t>
            </a:r>
            <a:br/>
            <a:br/>
            <a:r>
              <a:t>// Concrete Factory</a:t>
            </a:r>
            <a:br/>
            <a:r>
              <a:t>public class WebUIFactory implements UIComponentFactory {</a:t>
            </a:r>
            <a:br/>
            <a:r>
              <a:t>    @Override</a:t>
            </a:r>
            <a:br/>
            <a:r>
              <a:t>    public Button createButton() {</a:t>
            </a:r>
            <a:br/>
            <a:r>
              <a:t>        return new HTMLButton();</a:t>
            </a:r>
            <a:br/>
            <a:r>
              <a:t>    }</a:t>
            </a:r>
            <a:br/>
            <a:r>
              <a:t>    </a:t>
            </a:r>
            <a:br/>
            <a:r>
              <a:t>    @Override</a:t>
            </a:r>
            <a:br/>
            <a:r>
              <a:t>    public TextField createTextField() {</a:t>
            </a:r>
            <a:br/>
            <a:r>
              <a:t>        return new HTMLTextField();</a:t>
            </a:r>
            <a:br/>
            <a:r>
              <a:t>    }</a:t>
            </a:r>
            <a:br/>
            <a:r>
              <a:t>    </a:t>
            </a:r>
            <a:br/>
            <a:r>
              <a:t>    @Override</a:t>
            </a:r>
            <a:br/>
            <a:r>
              <a:t>    public Dialog createDialog() {</a:t>
            </a:r>
            <a:br/>
            <a:r>
              <a:t>        return new HTMLDialog();</a:t>
            </a:r>
            <a:br/>
            <a:r>
              <a:t>    }</a:t>
            </a:r>
            <a:br/>
            <a:r>
              <a: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Struktur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Abstract Factory</a:t>
            </a:r>
            <a:br/>
            <a:r>
              <a:t>public interface UIComponentFactory {</a:t>
            </a:r>
            <a:br/>
            <a:r>
              <a:t>    Button createButton();</a:t>
            </a:r>
            <a:br/>
            <a:r>
              <a:t>    TextField createTextField();</a:t>
            </a:r>
            <a:br/>
            <a:r>
              <a:t>    Dialog createDialog();</a:t>
            </a:r>
            <a:br/>
            <a:r>
              <a:t>}</a:t>
            </a:r>
            <a:br/>
            <a:br/>
            <a:r>
              <a:t>// Product Interfaces</a:t>
            </a:r>
            <a:br/>
            <a:r>
              <a:t>public interface Button {</a:t>
            </a:r>
            <a:br/>
            <a:r>
              <a:t>    void click();</a:t>
            </a:r>
            <a:br/>
            <a:r>
              <a:t>    void setLabel(String text);</a:t>
            </a:r>
            <a:br/>
            <a:r>
              <a:t>}</a:t>
            </a:r>
            <a:br/>
            <a:br/>
            <a:r>
              <a:t>public interface TextField {</a:t>
            </a:r>
            <a:br/>
            <a:r>
              <a:t>    void setText(String text);</a:t>
            </a:r>
            <a:br/>
            <a:r>
              <a:t>    String getText();</a:t>
            </a:r>
            <a:br/>
            <a:r>
              <a:t>}</a:t>
            </a:r>
            <a:br/>
            <a:br/>
            <a:r>
              <a:t>// Concrete Factory</a:t>
            </a:r>
            <a:br/>
            <a:r>
              <a:t>public class WebUIFactory implements UIComponentFactory {</a:t>
            </a:r>
            <a:br/>
            <a:r>
              <a:t>    @Override</a:t>
            </a:r>
            <a:br/>
            <a:r>
              <a:t>    public Button createButton() {</a:t>
            </a:r>
            <a:br/>
            <a:r>
              <a:t>        return new HTMLButton();</a:t>
            </a:r>
            <a:br/>
            <a:r>
              <a:t>    }</a:t>
            </a:r>
            <a:br/>
            <a:r>
              <a:t>    </a:t>
            </a:r>
            <a:br/>
            <a:r>
              <a:t>    @Override</a:t>
            </a:r>
            <a:br/>
            <a:r>
              <a:t>    public TextField createTextField() {</a:t>
            </a:r>
            <a:br/>
            <a:r>
              <a:t>        return new HTMLTextField();</a:t>
            </a:r>
            <a:br/>
            <a:r>
              <a:t>    }</a:t>
            </a:r>
            <a:br/>
            <a:r>
              <a:t>    </a:t>
            </a:r>
            <a:br/>
            <a:r>
              <a:t>    @Override</a:t>
            </a:r>
            <a:br/>
            <a:r>
              <a:t>    public Dialog createDialog() {</a:t>
            </a:r>
            <a:br/>
            <a:r>
              <a:t>        return new HTMLDialog();</a:t>
            </a:r>
            <a:br/>
            <a:r>
              <a:t>    }</a:t>
            </a:r>
            <a:br/>
            <a:r>
              <a: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Telekom Use Case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 Abstract Factory - Service-Bundles: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TelecomServiceBundleFactory:</a:t>
            </a:r>
          </a:p>
          <a:p>
            <a:pPr>
              <a:spcBef>
                <a:spcPts val="400"/>
              </a:spcBef>
              <a:spcAft>
                <a:spcPts val="1000"/>
              </a:spcAft>
              <a:defRPr sz="1800">
                <a:latin typeface="Open Sans Light"/>
              </a:defRPr>
            </a:pPr>
            <a:r>
              <a:t>• createInternetService() → Internet-Tarif</a:t>
            </a:r>
          </a:p>
          <a:p>
            <a:pPr>
              <a:spcBef>
                <a:spcPts val="400"/>
              </a:spcBef>
              <a:spcAft>
                <a:spcPts val="1000"/>
              </a:spcAft>
              <a:defRPr sz="1800">
                <a:latin typeface="Open Sans Light"/>
              </a:defRPr>
            </a:pPr>
            <a:r>
              <a:t>• createPhoneService() → Telefon-Service</a:t>
            </a:r>
          </a:p>
          <a:p>
            <a:pPr>
              <a:spcBef>
                <a:spcPts val="400"/>
              </a:spcBef>
              <a:spcAft>
                <a:spcPts val="1000"/>
              </a:spcAft>
              <a:defRPr sz="1800">
                <a:latin typeface="Open Sans Light"/>
              </a:defRPr>
            </a:pPr>
            <a:r>
              <a:t>• createTVService() → Entertainment-Paket</a:t>
            </a:r>
          </a:p>
          <a:p>
            <a:pPr>
              <a:spcBef>
                <a:spcPts val="400"/>
              </a:spcBef>
              <a:spcAft>
                <a:spcPts val="1000"/>
              </a:spcAft>
              <a:defRPr sz="1800">
                <a:latin typeface="Open Sans Light"/>
              </a:defRPr>
            </a:pPr>
          </a:p>
          <a:p>
            <a:pPr>
              <a:spcBef>
                <a:spcPts val="400"/>
              </a:spcBef>
              <a:spcAft>
                <a:spcPts val="1000"/>
              </a:spcAft>
              <a:defRPr sz="1800">
                <a:latin typeface="Open Sans Light"/>
              </a:defRPr>
            </a:pPr>
            <a:r>
              <a:t>Konkrete Bundle-Factories:</a:t>
            </a:r>
          </a:p>
          <a:p>
            <a:pPr>
              <a:spcBef>
                <a:spcPts val="400"/>
              </a:spcBef>
              <a:spcAft>
                <a:spcPts val="1000"/>
              </a:spcAft>
              <a:defRPr sz="1800">
                <a:latin typeface="Open Sans Light"/>
              </a:defRPr>
            </a:pPr>
            <a:r>
              <a:t>• BasicBundleFactory → Basis-Services</a:t>
            </a:r>
          </a:p>
          <a:p>
            <a:pPr>
              <a:spcBef>
                <a:spcPts val="400"/>
              </a:spcBef>
              <a:spcAft>
                <a:spcPts val="1000"/>
              </a:spcAft>
              <a:defRPr sz="1800">
                <a:latin typeface="Open Sans Light"/>
              </a:defRPr>
            </a:pPr>
            <a:r>
              <a:t>• PremiumBundleFactory → Premium-Services</a:t>
            </a:r>
          </a:p>
          <a:p>
            <a:pPr>
              <a:spcBef>
                <a:spcPts val="400"/>
              </a:spcBef>
              <a:spcAft>
                <a:spcPts val="1000"/>
              </a:spcAft>
              <a:defRPr sz="1800">
                <a:latin typeface="Open Sans Light"/>
              </a:defRPr>
            </a:pPr>
            <a:r>
              <a:t>• BusinessBundleFactory → Business-Services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Konsistente Service-Kombinationen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Abstract Factory - Telekom Use Case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Telekom Abstract Factory - Service-Bundles: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TelecomServiceBundleFactory:</a:t>
            </a:r>
          </a:p>
          <a:p>
            <a:pPr>
              <a:spcBef>
                <a:spcPts val="400"/>
              </a:spcBef>
              <a:spcAft>
                <a:spcPts val="1000"/>
              </a:spcAft>
              <a:defRPr sz="1800">
                <a:latin typeface="Open Sans Light"/>
              </a:defRPr>
            </a:pPr>
            <a:r>
              <a:t>• createInternetService() → Internet-Tarif</a:t>
            </a:r>
          </a:p>
          <a:p>
            <a:pPr>
              <a:spcBef>
                <a:spcPts val="400"/>
              </a:spcBef>
              <a:spcAft>
                <a:spcPts val="1000"/>
              </a:spcAft>
              <a:defRPr sz="1800">
                <a:latin typeface="Open Sans Light"/>
              </a:defRPr>
            </a:pPr>
            <a:r>
              <a:t>• createPhoneService() → Telefon-Service</a:t>
            </a:r>
          </a:p>
          <a:p>
            <a:pPr>
              <a:spcBef>
                <a:spcPts val="400"/>
              </a:spcBef>
              <a:spcAft>
                <a:spcPts val="1000"/>
              </a:spcAft>
              <a:defRPr sz="1800">
                <a:latin typeface="Open Sans Light"/>
              </a:defRPr>
            </a:pPr>
            <a:r>
              <a:t>• createTVService() → Entertainment-Paket</a:t>
            </a:r>
          </a:p>
          <a:p>
            <a:pPr>
              <a:spcBef>
                <a:spcPts val="400"/>
              </a:spcBef>
              <a:spcAft>
                <a:spcPts val="1000"/>
              </a:spcAft>
              <a:defRPr sz="1800">
                <a:latin typeface="Open Sans Light"/>
              </a:defRPr>
            </a:pPr>
          </a:p>
          <a:p>
            <a:pPr>
              <a:spcBef>
                <a:spcPts val="400"/>
              </a:spcBef>
              <a:spcAft>
                <a:spcPts val="1000"/>
              </a:spcAft>
              <a:defRPr sz="1800">
                <a:latin typeface="Open Sans Light"/>
              </a:defRPr>
            </a:pPr>
            <a:r>
              <a:t>Konkrete Bundle-Factories:</a:t>
            </a:r>
          </a:p>
          <a:p>
            <a:pPr>
              <a:spcBef>
                <a:spcPts val="400"/>
              </a:spcBef>
              <a:spcAft>
                <a:spcPts val="1000"/>
              </a:spcAft>
              <a:defRPr sz="1800">
                <a:latin typeface="Open Sans Light"/>
              </a:defRPr>
            </a:pPr>
            <a:r>
              <a:t>• BasicBundleFactory → Basis-Services</a:t>
            </a:r>
          </a:p>
          <a:p>
            <a:pPr>
              <a:spcBef>
                <a:spcPts val="400"/>
              </a:spcBef>
              <a:spcAft>
                <a:spcPts val="1000"/>
              </a:spcAft>
              <a:defRPr sz="1800">
                <a:latin typeface="Open Sans Light"/>
              </a:defRPr>
            </a:pPr>
            <a:r>
              <a:t>• PremiumBundleFactory → Premium-Services</a:t>
            </a:r>
          </a:p>
          <a:p>
            <a:pPr>
              <a:spcBef>
                <a:spcPts val="400"/>
              </a:spcBef>
              <a:spcAft>
                <a:spcPts val="1000"/>
              </a:spcAft>
              <a:defRPr sz="1800">
                <a:latin typeface="Open Sans Light"/>
              </a:defRPr>
            </a:pPr>
            <a:r>
              <a:t>• BusinessBundleFactory → Business-Services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Konsistente Service-Kombinationen</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Objektkonstruktion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 Service-Konfiguration mit vielen Parametern:</a:t>
            </a:r>
          </a:p>
          <a:p>
            <a:pPr>
              <a:spcBef>
                <a:spcPts val="400"/>
              </a:spcBef>
              <a:spcAft>
                <a:spcPts val="1000"/>
              </a:spcAft>
              <a:defRPr sz="1800">
                <a:latin typeface="Open Sans Light"/>
              </a:defRPr>
            </a:pPr>
            <a:r>
              <a:t>• 15+ optionale Konfigurationsparameter</a:t>
            </a:r>
          </a:p>
          <a:p>
            <a:pPr>
              <a:spcBef>
                <a:spcPts val="400"/>
              </a:spcBef>
              <a:spcAft>
                <a:spcPts val="1000"/>
              </a:spcAft>
              <a:defRPr sz="1800">
                <a:latin typeface="Open Sans Light"/>
              </a:defRPr>
            </a:pPr>
            <a:r>
              <a:t>• Verschiedene Konfigurationskombinationen</a:t>
            </a:r>
          </a:p>
          <a:p>
            <a:pPr>
              <a:spcBef>
                <a:spcPts val="400"/>
              </a:spcBef>
              <a:spcAft>
                <a:spcPts val="1000"/>
              </a:spcAft>
              <a:defRPr sz="1800">
                <a:latin typeface="Open Sans Light"/>
              </a:defRPr>
            </a:pPr>
            <a:r>
              <a:t>• Validierungen zwischen Parametern</a:t>
            </a:r>
          </a:p>
          <a:p>
            <a:pPr>
              <a:spcBef>
                <a:spcPts val="400"/>
              </a:spcBef>
              <a:spcAft>
                <a:spcPts val="1000"/>
              </a:spcAft>
              <a:defRPr sz="1800">
                <a:latin typeface="Open Sans Light"/>
              </a:defRPr>
            </a:pPr>
            <a:r>
              <a:t>• Schrittweise Konfiguration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Konstruktor-Ansatz:</a:t>
            </a:r>
          </a:p>
          <a:p>
            <a:pPr>
              <a:spcBef>
                <a:spcPts val="400"/>
              </a:spcBef>
              <a:spcAft>
                <a:spcPts val="1000"/>
              </a:spcAft>
              <a:defRPr sz="1800">
                <a:latin typeface="Open Sans Light"/>
              </a:defRPr>
            </a:pPr>
            <a:r>
              <a:t>• Konstruktor mit vielen Parametern (Telescoping)</a:t>
            </a:r>
          </a:p>
          <a:p>
            <a:pPr>
              <a:spcBef>
                <a:spcPts val="400"/>
              </a:spcBef>
              <a:spcAft>
                <a:spcPts val="1000"/>
              </a:spcAft>
              <a:defRPr sz="1800">
                <a:latin typeface="Open Sans Light"/>
              </a:defRPr>
            </a:pPr>
            <a:r>
              <a:t>• Unübersichtliche Parameter-Reihenfolge</a:t>
            </a:r>
          </a:p>
          <a:p>
            <a:pPr>
              <a:spcBef>
                <a:spcPts val="400"/>
              </a:spcBef>
              <a:spcAft>
                <a:spcPts val="1000"/>
              </a:spcAft>
              <a:defRPr sz="1800">
                <a:latin typeface="Open Sans Light"/>
              </a:defRPr>
            </a:pPr>
            <a:r>
              <a:t>• Schwierige Validierung</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Objektkonstruktion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 Service-Konfiguration mit vielen Parametern:</a:t>
            </a:r>
          </a:p>
          <a:p>
            <a:pPr>
              <a:spcBef>
                <a:spcPts val="400"/>
              </a:spcBef>
              <a:spcAft>
                <a:spcPts val="1000"/>
              </a:spcAft>
              <a:defRPr sz="1800">
                <a:latin typeface="Open Sans Light"/>
              </a:defRPr>
            </a:pPr>
            <a:r>
              <a:t>• 15+ optionale Konfigurationsparameter</a:t>
            </a:r>
          </a:p>
          <a:p>
            <a:pPr>
              <a:spcBef>
                <a:spcPts val="400"/>
              </a:spcBef>
              <a:spcAft>
                <a:spcPts val="1000"/>
              </a:spcAft>
              <a:defRPr sz="1800">
                <a:latin typeface="Open Sans Light"/>
              </a:defRPr>
            </a:pPr>
            <a:r>
              <a:t>• Verschiedene Konfigurationskombinationen</a:t>
            </a:r>
          </a:p>
          <a:p>
            <a:pPr>
              <a:spcBef>
                <a:spcPts val="400"/>
              </a:spcBef>
              <a:spcAft>
                <a:spcPts val="1000"/>
              </a:spcAft>
              <a:defRPr sz="1800">
                <a:latin typeface="Open Sans Light"/>
              </a:defRPr>
            </a:pPr>
            <a:r>
              <a:t>• Validierungen zwischen Parametern</a:t>
            </a:r>
          </a:p>
          <a:p>
            <a:pPr>
              <a:spcBef>
                <a:spcPts val="400"/>
              </a:spcBef>
              <a:spcAft>
                <a:spcPts val="1000"/>
              </a:spcAft>
              <a:defRPr sz="1800">
                <a:latin typeface="Open Sans Light"/>
              </a:defRPr>
            </a:pPr>
            <a:r>
              <a:t>• Schrittweise Konfiguration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Konstruktor-Ansatz:</a:t>
            </a:r>
          </a:p>
          <a:p>
            <a:pPr>
              <a:spcBef>
                <a:spcPts val="400"/>
              </a:spcBef>
              <a:spcAft>
                <a:spcPts val="1000"/>
              </a:spcAft>
              <a:defRPr sz="1800">
                <a:latin typeface="Open Sans Light"/>
              </a:defRPr>
            </a:pPr>
            <a:r>
              <a:t>• Konstruktor mit vielen Parametern (Telescoping)</a:t>
            </a:r>
          </a:p>
          <a:p>
            <a:pPr>
              <a:spcBef>
                <a:spcPts val="400"/>
              </a:spcBef>
              <a:spcAft>
                <a:spcPts val="1000"/>
              </a:spcAft>
              <a:defRPr sz="1800">
                <a:latin typeface="Open Sans Light"/>
              </a:defRPr>
            </a:pPr>
            <a:r>
              <a:t>• Unübersichtliche Parameter-Reihenfolge</a:t>
            </a:r>
          </a:p>
          <a:p>
            <a:pPr>
              <a:spcBef>
                <a:spcPts val="400"/>
              </a:spcBef>
              <a:spcAft>
                <a:spcPts val="1000"/>
              </a:spcAft>
              <a:defRPr sz="1800">
                <a:latin typeface="Open Sans Light"/>
              </a:defRPr>
            </a:pPr>
            <a:r>
              <a:t>• Schwierige Validierung</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a:t>
            </a:r>
            <a:br/>
            <a:r>
              <a:t>public class TelecomServiceConfig {</a:t>
            </a:r>
            <a:br/>
            <a:r>
              <a:t>    private String serviceName;</a:t>
            </a:r>
            <a:br/>
            <a:r>
              <a:t>    private int bandwidth;</a:t>
            </a:r>
            <a:br/>
            <a:r>
              <a:t>    private boolean hasIPv6;</a:t>
            </a:r>
            <a:br/>
            <a:r>
              <a:t>    private String qosLevel;</a:t>
            </a:r>
            <a:br/>
            <a:r>
              <a:t>    private List&lt;String&gt; addOns;</a:t>
            </a:r>
            <a:br/>
            <a:r>
              <a:t>    </a:t>
            </a:r>
            <a:br/>
            <a:r>
              <a:t>    // Private constructor - nur Builder kann erstellen</a:t>
            </a:r>
            <a:br/>
            <a:r>
              <a:t>    private TelecomServiceConfig(Builder builder) {</a:t>
            </a:r>
            <a:br/>
            <a:r>
              <a:t>        this.serviceName = builder.serviceName;</a:t>
            </a:r>
            <a:br/>
            <a:r>
              <a:t>        this.bandwidth = builder.bandwidth;</a:t>
            </a:r>
            <a:br/>
            <a:r>
              <a:t>        this.hasIPv6 = builder.hasIPv6;</a:t>
            </a:r>
            <a:br/>
            <a:r>
              <a:t>        this.qosLevel = builder.qosLevel;</a:t>
            </a:r>
            <a:br/>
            <a:r>
              <a:t>        this.addOns = builder.addOns;</a:t>
            </a:r>
            <a:br/>
            <a:r>
              <a:t>    }</a:t>
            </a:r>
            <a:br/>
            <a:r>
              <a:t>    </a:t>
            </a:r>
            <a:br/>
            <a:r>
              <a:t>    // Builder Class</a:t>
            </a:r>
            <a:br/>
            <a:r>
              <a:t>    public static class Builder {</a:t>
            </a:r>
            <a:br/>
            <a:r>
              <a:t>        private String serviceName;</a:t>
            </a:r>
            <a:br/>
            <a:r>
              <a:t>        private int bandwidth = 100; // Default</a:t>
            </a:r>
            <a:br/>
            <a:r>
              <a:t>        private boolean hasIPv6 = false;</a:t>
            </a:r>
            <a:br/>
            <a:r>
              <a:t>        private String qosLevel = "STANDARD";</a:t>
            </a:r>
            <a:br/>
            <a:r>
              <a:t>        private List&lt;String&gt; addOns = new ArrayList&lt;&gt;();</a:t>
            </a:r>
            <a:br/>
            <a:r>
              <a:t>        </a:t>
            </a:r>
            <a:br/>
            <a:r>
              <a:t>        public Builder(String serviceName) {</a:t>
            </a:r>
            <a:br/>
            <a:r>
              <a:t>            this.serviceName = serviceName;</a:t>
            </a:r>
            <a:br/>
            <a:r>
              <a:t>        }</a:t>
            </a:r>
            <a:br/>
            <a:r>
              <a:t>        </a:t>
            </a:r>
            <a:br/>
            <a:r>
              <a:t>        public Builder bandwidth(int bandwidth) {</a:t>
            </a:r>
            <a:br/>
            <a:r>
              <a:t>            this.bandwidth = bandwidth;</a:t>
            </a:r>
            <a:br/>
            <a:r>
              <a:t>            return this;</a:t>
            </a:r>
            <a:br/>
            <a:r>
              <a:t>        }</a:t>
            </a:r>
            <a:br/>
            <a:r>
              <a:t>        </a:t>
            </a:r>
            <a:br/>
            <a:r>
              <a:t>        public Builder enableIPv6() {</a:t>
            </a:r>
            <a:br/>
            <a:r>
              <a:t>            this.hasIPv6 = true;</a:t>
            </a:r>
            <a:br/>
            <a:r>
              <a:t>            return this;</a:t>
            </a:r>
            <a:br/>
            <a:r>
              <a:t>        }</a:t>
            </a:r>
            <a:br/>
            <a:r>
              <a:t>        </a:t>
            </a:r>
            <a:br/>
            <a:r>
              <a:t>        public Builder qosLevel(String level) {</a:t>
            </a:r>
            <a:br/>
            <a:r>
              <a:t>            this.qosLevel = level;</a:t>
            </a:r>
            <a:br/>
            <a:r>
              <a:t>            return this;</a:t>
            </a:r>
            <a:br/>
            <a:r>
              <a:t>        }</a:t>
            </a:r>
            <a:br/>
            <a:r>
              <a:t>        </a:t>
            </a:r>
            <a:br/>
            <a:r>
              <a:t>        public TelecomServiceConfig build() {</a:t>
            </a:r>
            <a:br/>
            <a:r>
              <a:t>            // Validierungen hier</a:t>
            </a:r>
            <a:br/>
            <a:r>
              <a:t>            return new TelecomServiceConfig(this);</a:t>
            </a:r>
            <a:br/>
            <a:r>
              <a:t>        }</a:t>
            </a:r>
            <a:br/>
            <a:r>
              <a:t>    }</a:t>
            </a:r>
            <a:br/>
            <a:r>
              <a:t>}</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Product</a:t>
            </a:r>
            <a:br/>
            <a:r>
              <a:t>public class TelecomServiceConfig {</a:t>
            </a:r>
            <a:br/>
            <a:r>
              <a:t>    private String serviceName;</a:t>
            </a:r>
            <a:br/>
            <a:r>
              <a:t>    private int bandwidth;</a:t>
            </a:r>
            <a:br/>
            <a:r>
              <a:t>    private boolean hasIPv6;</a:t>
            </a:r>
            <a:br/>
            <a:r>
              <a:t>    private String qosLevel;</a:t>
            </a:r>
            <a:br/>
            <a:r>
              <a:t>    private List&lt;String&gt; addOns;</a:t>
            </a:r>
            <a:br/>
            <a:r>
              <a:t>    </a:t>
            </a:r>
            <a:br/>
            <a:r>
              <a:t>    // Private constructor - nur Builder kann erstellen</a:t>
            </a:r>
            <a:br/>
            <a:r>
              <a:t>    private TelecomServiceConfig(Builder builder) {</a:t>
            </a:r>
            <a:br/>
            <a:r>
              <a:t>        this.serviceName = builder.serviceName;</a:t>
            </a:r>
            <a:br/>
            <a:r>
              <a:t>        this.bandwidth = builder.bandwidth;</a:t>
            </a:r>
            <a:br/>
            <a:r>
              <a:t>        this.hasIPv6 = builder.hasIPv6;</a:t>
            </a:r>
            <a:br/>
            <a:r>
              <a:t>        this.qosLevel = builder.qosLevel;</a:t>
            </a:r>
            <a:br/>
            <a:r>
              <a:t>        this.addOns = builder.addOns;</a:t>
            </a:r>
            <a:br/>
            <a:r>
              <a:t>    }</a:t>
            </a:r>
            <a:br/>
            <a:r>
              <a:t>    </a:t>
            </a:r>
            <a:br/>
            <a:r>
              <a:t>    // Builder Class</a:t>
            </a:r>
            <a:br/>
            <a:r>
              <a:t>    public static class Builder {</a:t>
            </a:r>
            <a:br/>
            <a:r>
              <a:t>        private String serviceName;</a:t>
            </a:r>
            <a:br/>
            <a:r>
              <a:t>        private int bandwidth = 100; // Default</a:t>
            </a:r>
            <a:br/>
            <a:r>
              <a:t>        private boolean hasIPv6 = false;</a:t>
            </a:r>
            <a:br/>
            <a:r>
              <a:t>        private String qosLevel = "STANDARD";</a:t>
            </a:r>
            <a:br/>
            <a:r>
              <a:t>        private List&lt;String&gt; addOns = new ArrayList&lt;&gt;();</a:t>
            </a:r>
            <a:br/>
            <a:r>
              <a:t>        </a:t>
            </a:r>
            <a:br/>
            <a:r>
              <a:t>        public Builder(String serviceName) {</a:t>
            </a:r>
            <a:br/>
            <a:r>
              <a:t>            this.serviceName = serviceName;</a:t>
            </a:r>
            <a:br/>
            <a:r>
              <a:t>        }</a:t>
            </a:r>
            <a:br/>
            <a:r>
              <a:t>        </a:t>
            </a:r>
            <a:br/>
            <a:r>
              <a:t>        public Builder bandwidth(int bandwidth) {</a:t>
            </a:r>
            <a:br/>
            <a:r>
              <a:t>            this.bandwidth = bandwidth;</a:t>
            </a:r>
            <a:br/>
            <a:r>
              <a:t>            return this;</a:t>
            </a:r>
            <a:br/>
            <a:r>
              <a:t>        }</a:t>
            </a:r>
            <a:br/>
            <a:r>
              <a:t>        </a:t>
            </a:r>
            <a:br/>
            <a:r>
              <a:t>        public Builder enableIPv6() {</a:t>
            </a:r>
            <a:br/>
            <a:r>
              <a:t>            this.hasIPv6 = true;</a:t>
            </a:r>
            <a:br/>
            <a:r>
              <a:t>            return this;</a:t>
            </a:r>
            <a:br/>
            <a:r>
              <a:t>        }</a:t>
            </a:r>
            <a:br/>
            <a:r>
              <a:t>        </a:t>
            </a:r>
            <a:br/>
            <a:r>
              <a:t>        public Builder qosLevel(String level) {</a:t>
            </a:r>
            <a:br/>
            <a:r>
              <a:t>            this.qosLevel = level;</a:t>
            </a:r>
            <a:br/>
            <a:r>
              <a:t>            return this;</a:t>
            </a:r>
            <a:br/>
            <a:r>
              <a:t>        }</a:t>
            </a:r>
            <a:br/>
            <a:r>
              <a:t>        </a:t>
            </a:r>
            <a:br/>
            <a:r>
              <a:t>        public TelecomServiceConfig build() {</a:t>
            </a:r>
            <a:br/>
            <a:r>
              <a:t>            // Validierungen hier</a:t>
            </a:r>
            <a:br/>
            <a:r>
              <a:t>            return new TelecomServiceConfig(this);</a:t>
            </a:r>
            <a:br/>
            <a:r>
              <a:t>        }</a:t>
            </a:r>
            <a:br/>
            <a:r>
              <a:t>    }</a:t>
            </a:r>
            <a:br/>
            <a:r>
              <a: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Verwendung</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Fluent Interface Usage</a:t>
            </a:r>
            <a:br/>
            <a:r>
              <a:t>TelecomServiceConfig config = new TelecomServiceConfig.Builder("DSL-Premium")</a:t>
            </a:r>
            <a:br/>
            <a:r>
              <a:t>    .bandwidth(1000)</a:t>
            </a:r>
            <a:br/>
            <a:r>
              <a:t>    .enableIPv6()</a:t>
            </a:r>
            <a:br/>
            <a:r>
              <a:t>    .qosLevel("PREMIUM")</a:t>
            </a:r>
            <a:br/>
            <a:r>
              <a:t>    .build();</a:t>
            </a:r>
            <a:br/>
            <a:br/>
            <a:r>
              <a:t>// Director Pattern für vordefinierte Konfigurationen</a:t>
            </a:r>
            <a:br/>
            <a:r>
              <a:t>public class ServiceConfigDirector {</a:t>
            </a:r>
            <a:br/>
            <a:r>
              <a:t>    private TelecomServiceConfig.Builder builder;</a:t>
            </a:r>
            <a:br/>
            <a:r>
              <a:t>    </a:t>
            </a:r>
            <a:br/>
            <a:r>
              <a:t>    public ServiceConfigDirector(TelecomServiceConfig.Builder builder) {</a:t>
            </a:r>
            <a:br/>
            <a:r>
              <a:t>        this.builder = builder;</a:t>
            </a:r>
            <a:br/>
            <a:r>
              <a:t>    }</a:t>
            </a:r>
            <a:br/>
            <a:r>
              <a:t>    </a:t>
            </a:r>
            <a:br/>
            <a:r>
              <a:t>    public TelecomServiceConfig createBasicConfig() {</a:t>
            </a:r>
            <a:br/>
            <a:r>
              <a:t>        return builder</a:t>
            </a:r>
            <a:br/>
            <a:r>
              <a:t>            .bandwidth(100)</a:t>
            </a:r>
            <a:br/>
            <a:r>
              <a:t>            .qosLevel("STANDARD")</a:t>
            </a:r>
            <a:br/>
            <a:r>
              <a:t>            .build();</a:t>
            </a:r>
            <a:br/>
            <a:r>
              <a:t>    }</a:t>
            </a:r>
            <a:br/>
            <a:r>
              <a:t>    </a:t>
            </a:r>
            <a:br/>
            <a:r>
              <a:t>    public TelecomServiceConfig createPremiumConfig() {</a:t>
            </a:r>
            <a:br/>
            <a:r>
              <a:t>        return builder</a:t>
            </a:r>
            <a:br/>
            <a:r>
              <a:t>            .bandwidth(1000)</a:t>
            </a:r>
            <a:br/>
            <a:r>
              <a:t>            .enableIPv6()</a:t>
            </a:r>
            <a:br/>
            <a:r>
              <a:t>            .qosLevel("PREMIUM")</a:t>
            </a:r>
            <a:br/>
            <a:r>
              <a:t>            .build();</a:t>
            </a:r>
            <a:br/>
            <a:r>
              <a:t>    }</a:t>
            </a:r>
            <a:br/>
            <a:r>
              <a:t>}</a:t>
            </a:r>
            <a:br/>
            <a:br/>
            <a:r>
              <a:t>// Usage with Director</a:t>
            </a:r>
            <a:br/>
            <a:r>
              <a:t>ServiceConfigDirector director = new ServiceConfigDirector(</a:t>
            </a:r>
            <a:br/>
            <a:r>
              <a:t>    new TelecomServiceConfig.Builder("Fiber")</a:t>
            </a:r>
            <a:br/>
            <a:r>
              <a:t>);</a:t>
            </a:r>
            <a:br/>
            <a:r>
              <a:t>TelecomServiceConfig premiumConfig = director.createPremiumConfig();</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Builder Pattern - Verwendung</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Fluent Interface Usage</a:t>
            </a:r>
            <a:br/>
            <a:r>
              <a:t>TelecomServiceConfig config = new TelecomServiceConfig.Builder("DSL-Premium")</a:t>
            </a:r>
            <a:br/>
            <a:r>
              <a:t>    .bandwidth(1000)</a:t>
            </a:r>
            <a:br/>
            <a:r>
              <a:t>    .enableIPv6()</a:t>
            </a:r>
            <a:br/>
            <a:r>
              <a:t>    .qosLevel("PREMIUM")</a:t>
            </a:r>
            <a:br/>
            <a:r>
              <a:t>    .build();</a:t>
            </a:r>
            <a:br/>
            <a:br/>
            <a:r>
              <a:t>// Director Pattern für vordefinierte Konfigurationen</a:t>
            </a:r>
            <a:br/>
            <a:r>
              <a:t>public class ServiceConfigDirector {</a:t>
            </a:r>
            <a:br/>
            <a:r>
              <a:t>    private TelecomServiceConfig.Builder builder;</a:t>
            </a:r>
            <a:br/>
            <a:r>
              <a:t>    </a:t>
            </a:r>
            <a:br/>
            <a:r>
              <a:t>    public ServiceConfigDirector(TelecomServiceConfig.Builder builder) {</a:t>
            </a:r>
            <a:br/>
            <a:r>
              <a:t>        this.builder = builder;</a:t>
            </a:r>
            <a:br/>
            <a:r>
              <a:t>    }</a:t>
            </a:r>
            <a:br/>
            <a:r>
              <a:t>    </a:t>
            </a:r>
            <a:br/>
            <a:r>
              <a:t>    public TelecomServiceConfig createBasicConfig() {</a:t>
            </a:r>
            <a:br/>
            <a:r>
              <a:t>        return builder</a:t>
            </a:r>
            <a:br/>
            <a:r>
              <a:t>            .bandwidth(100)</a:t>
            </a:r>
            <a:br/>
            <a:r>
              <a:t>            .qosLevel("STANDARD")</a:t>
            </a:r>
            <a:br/>
            <a:r>
              <a:t>            .build();</a:t>
            </a:r>
            <a:br/>
            <a:r>
              <a:t>    }</a:t>
            </a:r>
            <a:br/>
            <a:r>
              <a:t>    </a:t>
            </a:r>
            <a:br/>
            <a:r>
              <a:t>    public TelecomServiceConfig createPremiumConfig() {</a:t>
            </a:r>
            <a:br/>
            <a:r>
              <a:t>        return builder</a:t>
            </a:r>
            <a:br/>
            <a:r>
              <a:t>            .bandwidth(1000)</a:t>
            </a:r>
            <a:br/>
            <a:r>
              <a:t>            .enableIPv6()</a:t>
            </a:r>
            <a:br/>
            <a:r>
              <a:t>            .qosLevel("PREMIUM")</a:t>
            </a:r>
            <a:br/>
            <a:r>
              <a:t>            .build();</a:t>
            </a:r>
            <a:br/>
            <a:r>
              <a:t>    }</a:t>
            </a:r>
            <a:br/>
            <a:r>
              <a:t>}</a:t>
            </a:r>
            <a:br/>
            <a:br/>
            <a:r>
              <a:t>// Usage with Director</a:t>
            </a:r>
            <a:br/>
            <a:r>
              <a:t>ServiceConfigDirector director = new ServiceConfigDirector(</a:t>
            </a:r>
            <a:br/>
            <a:r>
              <a:t>    new TelecomServiceConfig.Builder("Fiber")</a:t>
            </a:r>
            <a:br/>
            <a:r>
              <a:t>);</a:t>
            </a:r>
            <a:br/>
            <a:r>
              <a:t>TelecomServiceConfig premiumConfig = director.createPremiumConfig();</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Kostspielige Objekterstellung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Service-Templates laden</a:t>
            </a:r>
          </a:p>
          <a:p>
            <a:pPr>
              <a:spcBef>
                <a:spcPts val="400"/>
              </a:spcBef>
              <a:spcAft>
                <a:spcPts val="1000"/>
              </a:spcAft>
              <a:defRPr sz="1800">
                <a:latin typeface="Open Sans Light"/>
              </a:defRPr>
            </a:pPr>
            <a:r>
              <a:t>• Konfigurationen aus externen Systemen laden</a:t>
            </a:r>
          </a:p>
          <a:p>
            <a:pPr>
              <a:spcBef>
                <a:spcPts val="400"/>
              </a:spcBef>
              <a:spcAft>
                <a:spcPts val="1000"/>
              </a:spcAft>
              <a:defRPr sz="1800">
                <a:latin typeface="Open Sans Light"/>
              </a:defRPr>
            </a:pPr>
            <a:r>
              <a:t>• Komplexe Berechnungen für Service-Parameter</a:t>
            </a:r>
          </a:p>
          <a:p>
            <a:pPr>
              <a:spcBef>
                <a:spcPts val="400"/>
              </a:spcBef>
              <a:spcAft>
                <a:spcPts val="1000"/>
              </a:spcAft>
              <a:defRPr sz="1800">
                <a:latin typeface="Open Sans Light"/>
              </a:defRPr>
            </a:pPr>
            <a:r>
              <a:t>• Datenbankabfragen für Referenzdaten</a:t>
            </a:r>
          </a:p>
          <a:p>
            <a:pPr>
              <a:spcBef>
                <a:spcPts val="400"/>
              </a:spcBef>
              <a:spcAft>
                <a:spcPts val="1000"/>
              </a:spcAft>
              <a:defRPr sz="1800">
                <a:latin typeface="Open Sans Light"/>
              </a:defRPr>
            </a:pPr>
            <a:r>
              <a:t>• Netzwerk-Latenz bei API-Aufrufen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Traditionelle Lösung: Jedes Mal neu erstellen</a:t>
            </a:r>
          </a:p>
          <a:p>
            <a:pPr>
              <a:spcBef>
                <a:spcPts val="400"/>
              </a:spcBef>
              <a:spcAft>
                <a:spcPts val="1000"/>
              </a:spcAft>
              <a:defRPr sz="1800">
                <a:latin typeface="Open Sans Light"/>
              </a:defRPr>
            </a:pPr>
            <a:r>
              <a:t>• Performance-Problem bei häufiger Nutzung</a:t>
            </a:r>
          </a:p>
          <a:p>
            <a:pPr>
              <a:spcBef>
                <a:spcPts val="400"/>
              </a:spcBef>
              <a:spcAft>
                <a:spcPts val="1000"/>
              </a:spcAft>
              <a:defRPr sz="1800">
                <a:latin typeface="Open Sans Light"/>
              </a:defRPr>
            </a:pPr>
            <a:r>
              <a:t>• Redundante externe Aufrufe</a:t>
            </a:r>
          </a:p>
          <a:p>
            <a:pPr>
              <a:spcBef>
                <a:spcPts val="400"/>
              </a:spcBef>
              <a:spcAft>
                <a:spcPts val="1000"/>
              </a:spcAft>
              <a:defRPr sz="1800">
                <a:latin typeface="Open Sans Light"/>
              </a:defRPr>
            </a:pPr>
            <a:r>
              <a:t>• Ressourcenverschwendung</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Kostspielige Objekterstellung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Service-Templates laden</a:t>
            </a:r>
          </a:p>
          <a:p>
            <a:pPr>
              <a:spcBef>
                <a:spcPts val="400"/>
              </a:spcBef>
              <a:spcAft>
                <a:spcPts val="1000"/>
              </a:spcAft>
              <a:defRPr sz="1800">
                <a:latin typeface="Open Sans Light"/>
              </a:defRPr>
            </a:pPr>
            <a:r>
              <a:t>• Konfigurationen aus externen Systemen laden</a:t>
            </a:r>
          </a:p>
          <a:p>
            <a:pPr>
              <a:spcBef>
                <a:spcPts val="400"/>
              </a:spcBef>
              <a:spcAft>
                <a:spcPts val="1000"/>
              </a:spcAft>
              <a:defRPr sz="1800">
                <a:latin typeface="Open Sans Light"/>
              </a:defRPr>
            </a:pPr>
            <a:r>
              <a:t>• Komplexe Berechnungen für Service-Parameter</a:t>
            </a:r>
          </a:p>
          <a:p>
            <a:pPr>
              <a:spcBef>
                <a:spcPts val="400"/>
              </a:spcBef>
              <a:spcAft>
                <a:spcPts val="1000"/>
              </a:spcAft>
              <a:defRPr sz="1800">
                <a:latin typeface="Open Sans Light"/>
              </a:defRPr>
            </a:pPr>
            <a:r>
              <a:t>• Datenbankabfragen für Referenzdaten</a:t>
            </a:r>
          </a:p>
          <a:p>
            <a:pPr>
              <a:spcBef>
                <a:spcPts val="400"/>
              </a:spcBef>
              <a:spcAft>
                <a:spcPts val="1000"/>
              </a:spcAft>
              <a:defRPr sz="1800">
                <a:latin typeface="Open Sans Light"/>
              </a:defRPr>
            </a:pPr>
            <a:r>
              <a:t>• Netzwerk-Latenz bei API-Aufrufen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Traditionelle Lösung: Jedes Mal neu erstellen</a:t>
            </a:r>
          </a:p>
          <a:p>
            <a:pPr>
              <a:spcBef>
                <a:spcPts val="400"/>
              </a:spcBef>
              <a:spcAft>
                <a:spcPts val="1000"/>
              </a:spcAft>
              <a:defRPr sz="1800">
                <a:latin typeface="Open Sans Light"/>
              </a:defRPr>
            </a:pPr>
            <a:r>
              <a:t>• Performance-Problem bei häufiger Nutzung</a:t>
            </a:r>
          </a:p>
          <a:p>
            <a:pPr>
              <a:spcBef>
                <a:spcPts val="400"/>
              </a:spcBef>
              <a:spcAft>
                <a:spcPts val="1000"/>
              </a:spcAft>
              <a:defRPr sz="1800">
                <a:latin typeface="Open Sans Light"/>
              </a:defRPr>
            </a:pPr>
            <a:r>
              <a:t>• Redundante externe Aufrufe</a:t>
            </a:r>
          </a:p>
          <a:p>
            <a:pPr>
              <a:spcBef>
                <a:spcPts val="400"/>
              </a:spcBef>
              <a:spcAft>
                <a:spcPts val="1000"/>
              </a:spcAft>
              <a:defRPr sz="1800">
                <a:latin typeface="Open Sans Light"/>
              </a:defRPr>
            </a:pPr>
            <a:r>
              <a:t>• Ressourcenverschwendung</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Prototype Interface</a:t>
            </a:r>
            <a:br/>
            <a:r>
              <a:t>public interface ServiceTemplate extends Cloneable {</a:t>
            </a:r>
            <a:br/>
            <a:r>
              <a:t>    ServiceTemplate clone();</a:t>
            </a:r>
            <a:br/>
            <a:r>
              <a:t>    void customize(Map&lt;String, Object&gt; parameters);</a:t>
            </a:r>
            <a:br/>
            <a:r>
              <a:t>}</a:t>
            </a:r>
            <a:br/>
            <a:br/>
            <a:r>
              <a:t>// Concrete Prototype</a:t>
            </a:r>
            <a:br/>
            <a:r>
              <a:t>public class DSLServiceTemplate implements ServiceTemplate {</a:t>
            </a:r>
            <a:br/>
            <a:r>
              <a:t>    private String templateName;</a:t>
            </a:r>
            <a:br/>
            <a:r>
              <a:t>    private Map&lt;String, Object&gt; baseConfiguration;</a:t>
            </a:r>
            <a:br/>
            <a:r>
              <a:t>    private List&lt;String&gt; requiredComponents;</a:t>
            </a:r>
            <a:br/>
            <a:r>
              <a:t>    </a:t>
            </a:r>
            <a:br/>
            <a:r>
              <a:t>    public DSLServiceTemplate() {</a:t>
            </a:r>
            <a:br/>
            <a:r>
              <a:t>        // Kostspielige Initialisierung</a:t>
            </a:r>
            <a:br/>
            <a:r>
              <a:t>        loadFromExternalSystem();</a:t>
            </a:r>
            <a:br/>
            <a:r>
              <a:t>        calculateBaseParameters();</a:t>
            </a:r>
            <a:br/>
            <a:r>
              <a:t>        loadRequiredComponents();</a:t>
            </a:r>
            <a:br/>
            <a:r>
              <a:t>    }</a:t>
            </a:r>
            <a:br/>
            <a:r>
              <a:t>    </a:t>
            </a:r>
            <a:br/>
            <a:r>
              <a:t>    @Override</a:t>
            </a:r>
            <a:br/>
            <a:r>
              <a:t>    public ServiceTemplate clone() {</a:t>
            </a:r>
            <a:br/>
            <a:r>
              <a:t>        try {</a:t>
            </a:r>
            <a:br/>
            <a:r>
              <a:t>            DSLServiceTemplate cloned = (DSLServiceTemplate) super.clone();</a:t>
            </a:r>
            <a:br/>
            <a:r>
              <a:t>            // Deep Copy für mutable Objekte</a:t>
            </a:r>
            <a:br/>
            <a:r>
              <a:t>            cloned.baseConfiguration = new HashMap&lt;&gt;(this.baseConfiguration);</a:t>
            </a:r>
            <a:br/>
            <a:r>
              <a:t>            cloned.requiredComponents = new ArrayList&lt;&gt;(this.requiredComponents);</a:t>
            </a:r>
            <a:br/>
            <a:r>
              <a:t>            return cloned;</a:t>
            </a:r>
            <a:br/>
            <a:r>
              <a:t>        } catch (CloneNotSupportedException e) {</a:t>
            </a:r>
            <a:br/>
            <a:r>
              <a:t>            throw new RuntimeException("Clone not supported", e);</a:t>
            </a:r>
            <a:br/>
            <a:r>
              <a:t>        }</a:t>
            </a:r>
            <a:br/>
            <a:r>
              <a:t>    }</a:t>
            </a:r>
            <a:br/>
            <a:r>
              <a:t>    </a:t>
            </a:r>
            <a:br/>
            <a:r>
              <a:t>    @Override</a:t>
            </a:r>
            <a:br/>
            <a:r>
              <a:t>    public void customize(Map&lt;String, Object&gt; parameters) {</a:t>
            </a:r>
            <a:br/>
            <a:r>
              <a:t>        // Template an spezifische Anforderungen anpassen</a:t>
            </a:r>
            <a:br/>
            <a:r>
              <a:t>        baseConfiguration.putAll(parameters);</a:t>
            </a:r>
            <a:br/>
            <a:r>
              <a:t>    }</a:t>
            </a:r>
            <a:br/>
            <a:r>
              <a:t>    </a:t>
            </a:r>
            <a:br/>
            <a:r>
              <a:t>    private void loadFromExternalSystem() {</a:t>
            </a:r>
            <a:br/>
            <a:r>
              <a:t>        // Simuliert kostspielige Operation</a:t>
            </a:r>
            <a:br/>
            <a:r>
              <a:t>        try { Thread.sleep(1000); } catch (InterruptedException e) {}</a:t>
            </a:r>
            <a:br/>
            <a:r>
              <a:t>    }</a:t>
            </a:r>
            <a:br/>
            <a:r>
              <a:t>}</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Prototype Interface</a:t>
            </a:r>
            <a:br/>
            <a:r>
              <a:t>public interface ServiceTemplate extends Cloneable {</a:t>
            </a:r>
            <a:br/>
            <a:r>
              <a:t>    ServiceTemplate clone();</a:t>
            </a:r>
            <a:br/>
            <a:r>
              <a:t>    void customize(Map&lt;String, Object&gt; parameters);</a:t>
            </a:r>
            <a:br/>
            <a:r>
              <a:t>}</a:t>
            </a:r>
            <a:br/>
            <a:br/>
            <a:r>
              <a:t>// Concrete Prototype</a:t>
            </a:r>
            <a:br/>
            <a:r>
              <a:t>public class DSLServiceTemplate implements ServiceTemplate {</a:t>
            </a:r>
            <a:br/>
            <a:r>
              <a:t>    private String templateName;</a:t>
            </a:r>
            <a:br/>
            <a:r>
              <a:t>    private Map&lt;String, Object&gt; baseConfiguration;</a:t>
            </a:r>
            <a:br/>
            <a:r>
              <a:t>    private List&lt;String&gt; requiredComponents;</a:t>
            </a:r>
            <a:br/>
            <a:r>
              <a:t>    </a:t>
            </a:r>
            <a:br/>
            <a:r>
              <a:t>    public DSLServiceTemplate() {</a:t>
            </a:r>
            <a:br/>
            <a:r>
              <a:t>        // Kostspielige Initialisierung</a:t>
            </a:r>
            <a:br/>
            <a:r>
              <a:t>        loadFromExternalSystem();</a:t>
            </a:r>
            <a:br/>
            <a:r>
              <a:t>        calculateBaseParameters();</a:t>
            </a:r>
            <a:br/>
            <a:r>
              <a:t>        loadRequiredComponents();</a:t>
            </a:r>
            <a:br/>
            <a:r>
              <a:t>    }</a:t>
            </a:r>
            <a:br/>
            <a:r>
              <a:t>    </a:t>
            </a:r>
            <a:br/>
            <a:r>
              <a:t>    @Override</a:t>
            </a:r>
            <a:br/>
            <a:r>
              <a:t>    public ServiceTemplate clone() {</a:t>
            </a:r>
            <a:br/>
            <a:r>
              <a:t>        try {</a:t>
            </a:r>
            <a:br/>
            <a:r>
              <a:t>            DSLServiceTemplate cloned = (DSLServiceTemplate) super.clone();</a:t>
            </a:r>
            <a:br/>
            <a:r>
              <a:t>            // Deep Copy für mutable Objekte</a:t>
            </a:r>
            <a:br/>
            <a:r>
              <a:t>            cloned.baseConfiguration = new HashMap&lt;&gt;(this.baseConfiguration);</a:t>
            </a:r>
            <a:br/>
            <a:r>
              <a:t>            cloned.requiredComponents = new ArrayList&lt;&gt;(this.requiredComponents);</a:t>
            </a:r>
            <a:br/>
            <a:r>
              <a:t>            return cloned;</a:t>
            </a:r>
            <a:br/>
            <a:r>
              <a:t>        } catch (CloneNotSupportedException e) {</a:t>
            </a:r>
            <a:br/>
            <a:r>
              <a:t>            throw new RuntimeException("Clone not supported", e);</a:t>
            </a:r>
            <a:br/>
            <a:r>
              <a:t>        }</a:t>
            </a:r>
            <a:br/>
            <a:r>
              <a:t>    }</a:t>
            </a:r>
            <a:br/>
            <a:r>
              <a:t>    </a:t>
            </a:r>
            <a:br/>
            <a:r>
              <a:t>    @Override</a:t>
            </a:r>
            <a:br/>
            <a:r>
              <a:t>    public void customize(Map&lt;String, Object&gt; parameters) {</a:t>
            </a:r>
            <a:br/>
            <a:r>
              <a:t>        // Template an spezifische Anforderungen anpassen</a:t>
            </a:r>
            <a:br/>
            <a:r>
              <a:t>        baseConfiguration.putAll(parameters);</a:t>
            </a:r>
            <a:br/>
            <a:r>
              <a:t>    }</a:t>
            </a:r>
            <a:br/>
            <a:r>
              <a:t>    </a:t>
            </a:r>
            <a:br/>
            <a:r>
              <a:t>    private void loadFromExternalSystem() {</a:t>
            </a:r>
            <a:br/>
            <a:r>
              <a:t>        // Simuliert kostspielige Operation</a:t>
            </a:r>
            <a:br/>
            <a:r>
              <a:t>        try { Thread.sleep(1000); } catch (InterruptedException e) {}</a:t>
            </a:r>
            <a:br/>
            <a:r>
              <a:t>    }</a:t>
            </a:r>
            <a:br/>
            <a:r>
              <a: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 Deep vs Shallow Copy</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Shallow Copy vs Deep Copy - Wichtiger Unterschied:</a:t>
            </a:r>
          </a:p>
          <a:p>
            <a:pPr>
              <a:spcBef>
                <a:spcPts val="400"/>
              </a:spcBef>
              <a:spcAft>
                <a:spcPts val="1000"/>
              </a:spcAft>
              <a:defRPr sz="1800">
                <a:latin typeface="Open Sans Light"/>
              </a:defRPr>
            </a:pPr>
          </a:p>
          <a:p>
            <a:pPr>
              <a:spcBef>
                <a:spcPts val="400"/>
              </a:spcBef>
              <a:spcAft>
                <a:spcPts val="1000"/>
              </a:spcAft>
              <a:defRPr sz="1800">
                <a:latin typeface="Open Sans Light"/>
              </a:defRPr>
            </a:pPr>
            <a:r>
              <a:t>Shallow Copy:</a:t>
            </a:r>
          </a:p>
          <a:p>
            <a:pPr>
              <a:spcBef>
                <a:spcPts val="400"/>
              </a:spcBef>
              <a:spcAft>
                <a:spcPts val="1000"/>
              </a:spcAft>
              <a:defRPr sz="1800">
                <a:latin typeface="Open Sans Light"/>
              </a:defRPr>
            </a:pPr>
            <a:r>
              <a:t>• Kopiert nur Referenzen auf Objekte</a:t>
            </a:r>
          </a:p>
          <a:p>
            <a:pPr>
              <a:spcBef>
                <a:spcPts val="400"/>
              </a:spcBef>
              <a:spcAft>
                <a:spcPts val="1000"/>
              </a:spcAft>
              <a:defRPr sz="1800">
                <a:latin typeface="Open Sans Light"/>
              </a:defRPr>
            </a:pPr>
            <a:r>
              <a:t>• Mutable Objekte werden geteilt</a:t>
            </a:r>
          </a:p>
          <a:p>
            <a:pPr>
              <a:spcBef>
                <a:spcPts val="400"/>
              </a:spcBef>
              <a:spcAft>
                <a:spcPts val="1000"/>
              </a:spcAft>
              <a:defRPr sz="1800">
                <a:latin typeface="Open Sans Light"/>
              </a:defRPr>
            </a:pPr>
            <a:r>
              <a:t>• Änderungen betreffen alle Klone</a:t>
            </a:r>
          </a:p>
          <a:p>
            <a:pPr>
              <a:spcBef>
                <a:spcPts val="400"/>
              </a:spcBef>
              <a:spcAft>
                <a:spcPts val="1000"/>
              </a:spcAft>
              <a:defRPr sz="1800">
                <a:latin typeface="Open Sans Light"/>
              </a:defRPr>
            </a:pPr>
            <a:r>
              <a:t>• Performance: Sehr schnell</a:t>
            </a:r>
          </a:p>
          <a:p>
            <a:pPr>
              <a:spcBef>
                <a:spcPts val="400"/>
              </a:spcBef>
              <a:spcAft>
                <a:spcPts val="1000"/>
              </a:spcAft>
              <a:defRPr sz="1800">
                <a:latin typeface="Open Sans Light"/>
              </a:defRPr>
            </a:pPr>
          </a:p>
          <a:p>
            <a:pPr>
              <a:spcBef>
                <a:spcPts val="400"/>
              </a:spcBef>
              <a:spcAft>
                <a:spcPts val="1000"/>
              </a:spcAft>
              <a:defRPr sz="1800">
                <a:latin typeface="Open Sans Light"/>
              </a:defRPr>
            </a:pPr>
            <a:r>
              <a:t>Deep Copy:</a:t>
            </a:r>
          </a:p>
          <a:p>
            <a:pPr>
              <a:spcBef>
                <a:spcPts val="400"/>
              </a:spcBef>
              <a:spcAft>
                <a:spcPts val="1000"/>
              </a:spcAft>
              <a:defRPr sz="1800">
                <a:latin typeface="Open Sans Light"/>
              </a:defRPr>
            </a:pPr>
            <a:r>
              <a:t>• Kopiert auch referenzierte Objekte</a:t>
            </a:r>
          </a:p>
          <a:p>
            <a:pPr>
              <a:spcBef>
                <a:spcPts val="400"/>
              </a:spcBef>
              <a:spcAft>
                <a:spcPts val="1000"/>
              </a:spcAft>
              <a:defRPr sz="1800">
                <a:latin typeface="Open Sans Light"/>
              </a:defRPr>
            </a:pPr>
            <a:r>
              <a:t>• Jeder Klon ist vollständig unabhängig</a:t>
            </a:r>
          </a:p>
          <a:p>
            <a:pPr>
              <a:spcBef>
                <a:spcPts val="400"/>
              </a:spcBef>
              <a:spcAft>
                <a:spcPts val="1000"/>
              </a:spcAft>
              <a:defRPr sz="1800">
                <a:latin typeface="Open Sans Light"/>
              </a:defRPr>
            </a:pPr>
            <a:r>
              <a:t>• Keine unerwünschten Seiteneffekte</a:t>
            </a:r>
          </a:p>
          <a:p>
            <a:pPr>
              <a:spcBef>
                <a:spcPts val="400"/>
              </a:spcBef>
              <a:spcAft>
                <a:spcPts val="1000"/>
              </a:spcAft>
              <a:defRPr sz="1800">
                <a:latin typeface="Open Sans Light"/>
              </a:defRPr>
            </a:pPr>
            <a:r>
              <a:t>• Performance: Langsamer, aber sicherer</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Telekom-Regel: Deep Copy für Konfigurationsobjekte</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Prototype - Deep vs Shallow Copy</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Shallow Copy vs Deep Copy - Wichtiger Unterschied:</a:t>
            </a:r>
          </a:p>
          <a:p>
            <a:pPr>
              <a:spcBef>
                <a:spcPts val="400"/>
              </a:spcBef>
              <a:spcAft>
                <a:spcPts val="1000"/>
              </a:spcAft>
              <a:defRPr sz="1800">
                <a:latin typeface="Open Sans Light"/>
              </a:defRPr>
            </a:pPr>
          </a:p>
          <a:p>
            <a:pPr>
              <a:spcBef>
                <a:spcPts val="400"/>
              </a:spcBef>
              <a:spcAft>
                <a:spcPts val="1000"/>
              </a:spcAft>
              <a:defRPr sz="1800">
                <a:latin typeface="Open Sans Light"/>
              </a:defRPr>
            </a:pPr>
            <a:r>
              <a:t>Shallow Copy:</a:t>
            </a:r>
          </a:p>
          <a:p>
            <a:pPr>
              <a:spcBef>
                <a:spcPts val="400"/>
              </a:spcBef>
              <a:spcAft>
                <a:spcPts val="1000"/>
              </a:spcAft>
              <a:defRPr sz="1800">
                <a:latin typeface="Open Sans Light"/>
              </a:defRPr>
            </a:pPr>
            <a:r>
              <a:t>• Kopiert nur Referenzen auf Objekte</a:t>
            </a:r>
          </a:p>
          <a:p>
            <a:pPr>
              <a:spcBef>
                <a:spcPts val="400"/>
              </a:spcBef>
              <a:spcAft>
                <a:spcPts val="1000"/>
              </a:spcAft>
              <a:defRPr sz="1800">
                <a:latin typeface="Open Sans Light"/>
              </a:defRPr>
            </a:pPr>
            <a:r>
              <a:t>• Mutable Objekte werden geteilt</a:t>
            </a:r>
          </a:p>
          <a:p>
            <a:pPr>
              <a:spcBef>
                <a:spcPts val="400"/>
              </a:spcBef>
              <a:spcAft>
                <a:spcPts val="1000"/>
              </a:spcAft>
              <a:defRPr sz="1800">
                <a:latin typeface="Open Sans Light"/>
              </a:defRPr>
            </a:pPr>
            <a:r>
              <a:t>• Änderungen betreffen alle Klone</a:t>
            </a:r>
          </a:p>
          <a:p>
            <a:pPr>
              <a:spcBef>
                <a:spcPts val="400"/>
              </a:spcBef>
              <a:spcAft>
                <a:spcPts val="1000"/>
              </a:spcAft>
              <a:defRPr sz="1800">
                <a:latin typeface="Open Sans Light"/>
              </a:defRPr>
            </a:pPr>
            <a:r>
              <a:t>• Performance: Sehr schnell</a:t>
            </a:r>
          </a:p>
          <a:p>
            <a:pPr>
              <a:spcBef>
                <a:spcPts val="400"/>
              </a:spcBef>
              <a:spcAft>
                <a:spcPts val="1000"/>
              </a:spcAft>
              <a:defRPr sz="1800">
                <a:latin typeface="Open Sans Light"/>
              </a:defRPr>
            </a:pPr>
          </a:p>
          <a:p>
            <a:pPr>
              <a:spcBef>
                <a:spcPts val="400"/>
              </a:spcBef>
              <a:spcAft>
                <a:spcPts val="1000"/>
              </a:spcAft>
              <a:defRPr sz="1800">
                <a:latin typeface="Open Sans Light"/>
              </a:defRPr>
            </a:pPr>
            <a:r>
              <a:t>Deep Copy:</a:t>
            </a:r>
          </a:p>
          <a:p>
            <a:pPr>
              <a:spcBef>
                <a:spcPts val="400"/>
              </a:spcBef>
              <a:spcAft>
                <a:spcPts val="1000"/>
              </a:spcAft>
              <a:defRPr sz="1800">
                <a:latin typeface="Open Sans Light"/>
              </a:defRPr>
            </a:pPr>
            <a:r>
              <a:t>• Kopiert auch referenzierte Objekte</a:t>
            </a:r>
          </a:p>
          <a:p>
            <a:pPr>
              <a:spcBef>
                <a:spcPts val="400"/>
              </a:spcBef>
              <a:spcAft>
                <a:spcPts val="1000"/>
              </a:spcAft>
              <a:defRPr sz="1800">
                <a:latin typeface="Open Sans Light"/>
              </a:defRPr>
            </a:pPr>
            <a:r>
              <a:t>• Jeder Klon ist vollständig unabhängig</a:t>
            </a:r>
          </a:p>
          <a:p>
            <a:pPr>
              <a:spcBef>
                <a:spcPts val="400"/>
              </a:spcBef>
              <a:spcAft>
                <a:spcPts val="1000"/>
              </a:spcAft>
              <a:defRPr sz="1800">
                <a:latin typeface="Open Sans Light"/>
              </a:defRPr>
            </a:pPr>
            <a:r>
              <a:t>• Keine unerwünschten Seiteneffekte</a:t>
            </a:r>
          </a:p>
          <a:p>
            <a:pPr>
              <a:spcBef>
                <a:spcPts val="400"/>
              </a:spcBef>
              <a:spcAft>
                <a:spcPts val="1000"/>
              </a:spcAft>
              <a:defRPr sz="1800">
                <a:latin typeface="Open Sans Light"/>
              </a:defRPr>
            </a:pPr>
            <a:r>
              <a:t>• Performance: Langsamer, aber sicherer</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Telekom-Regel: Deep Copy für Konfigurationsobjekte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Intensive Schulung zu Software-Architektur</a:t>
            </a:r>
          </a:p>
          <a:p>
            <a:pPr>
              <a:spcBef>
                <a:spcPts val="400"/>
              </a:spcBef>
              <a:spcAft>
                <a:spcPts val="1000"/>
              </a:spcAft>
              <a:defRPr sz="1800">
                <a:latin typeface="Open Sans Light"/>
              </a:defRPr>
            </a:pPr>
            <a:r>
              <a:t>Fokus auf praktische Anwendung von Design Prinzipien</a:t>
            </a:r>
          </a:p>
          <a:p>
            <a:pPr>
              <a:spcBef>
                <a:spcPts val="400"/>
              </a:spcBef>
              <a:spcAft>
                <a:spcPts val="1000"/>
              </a:spcAft>
              <a:defRPr sz="1800">
                <a:latin typeface="Open Sans Light"/>
              </a:defRPr>
            </a:pPr>
            <a:r>
              <a:t>Telekom-spezifische Beispiele und Use Cases</a:t>
            </a:r>
          </a:p>
          <a:p>
            <a:pPr>
              <a:spcBef>
                <a:spcPts val="400"/>
              </a:spcBef>
              <a:spcAft>
                <a:spcPts val="1000"/>
              </a:spcAft>
              <a:defRPr sz="1800">
                <a:latin typeface="Open Sans Light"/>
              </a:defRPr>
            </a:pPr>
            <a:r>
              <a:t>Hands-on Sessions mit realen Problemen</a:t>
            </a:r>
          </a:p>
          <a:p>
            <a:pPr>
              <a:spcBef>
                <a:spcPts val="400"/>
              </a:spcBef>
              <a:spcAft>
                <a:spcPts val="1000"/>
              </a:spcAft>
              <a:defRPr sz="1800">
                <a:latin typeface="Open Sans Light"/>
              </a:defRPr>
            </a:pPr>
            <a:r>
              <a:t>Clean Code und SOLID Prinzipien im Detail</a:t>
            </a:r>
          </a:p>
          <a:p>
            <a:pPr>
              <a:spcBef>
                <a:spcPts val="400"/>
              </a:spcBef>
              <a:spcAft>
                <a:spcPts val="1000"/>
              </a:spcAft>
              <a:defRPr sz="1800">
                <a:latin typeface="Open Sans Light"/>
              </a:defRPr>
            </a:pPr>
            <a:r>
              <a:t>Architektur-Entscheidungen fundiert treffen lernen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Workshop-Übersicht</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Intensive Schulung zu Software-Architektur</a:t>
            </a:r>
          </a:p>
          <a:p>
            <a:pPr>
              <a:spcBef>
                <a:spcPts val="400"/>
              </a:spcBef>
              <a:spcAft>
                <a:spcPts val="1000"/>
              </a:spcAft>
              <a:defRPr sz="1800">
                <a:latin typeface="Open Sans Light"/>
              </a:defRPr>
            </a:pPr>
            <a:r>
              <a:t>Fokus auf praktische Anwendung von Design Prinzipien</a:t>
            </a:r>
          </a:p>
          <a:p>
            <a:pPr>
              <a:spcBef>
                <a:spcPts val="400"/>
              </a:spcBef>
              <a:spcAft>
                <a:spcPts val="1000"/>
              </a:spcAft>
              <a:defRPr sz="1800">
                <a:latin typeface="Open Sans Light"/>
              </a:defRPr>
            </a:pPr>
            <a:r>
              <a:t>Telekom-spezifische Beispiele und Use Cases</a:t>
            </a:r>
          </a:p>
          <a:p>
            <a:pPr>
              <a:spcBef>
                <a:spcPts val="400"/>
              </a:spcBef>
              <a:spcAft>
                <a:spcPts val="1000"/>
              </a:spcAft>
              <a:defRPr sz="1800">
                <a:latin typeface="Open Sans Light"/>
              </a:defRPr>
            </a:pPr>
            <a:r>
              <a:t>Hands-on Sessions mit realen Problemen</a:t>
            </a:r>
          </a:p>
          <a:p>
            <a:pPr>
              <a:spcBef>
                <a:spcPts val="400"/>
              </a:spcBef>
              <a:spcAft>
                <a:spcPts val="1000"/>
              </a:spcAft>
              <a:defRPr sz="1800">
                <a:latin typeface="Open Sans Light"/>
              </a:defRPr>
            </a:pPr>
            <a:r>
              <a:t>Clean Code und SOLID Prinzipien im Detail</a:t>
            </a:r>
          </a:p>
          <a:p>
            <a:pPr>
              <a:spcBef>
                <a:spcPts val="400"/>
              </a:spcBef>
              <a:spcAft>
                <a:spcPts val="1000"/>
              </a:spcAft>
              <a:defRPr sz="1800">
                <a:latin typeface="Open Sans Light"/>
              </a:defRPr>
            </a:pPr>
            <a:r>
              <a:t>Architektur-Entscheidungen fundiert treffen lernen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Eindeutige Instanz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Singleton:</a:t>
            </a:r>
          </a:p>
          <a:p>
            <a:pPr>
              <a:spcBef>
                <a:spcPts val="400"/>
              </a:spcBef>
              <a:spcAft>
                <a:spcPts val="1000"/>
              </a:spcAft>
              <a:defRPr sz="1800">
                <a:latin typeface="Open Sans Light"/>
              </a:defRPr>
            </a:pPr>
            <a:r>
              <a:t>• Configuration Manager - Eine zentrale Konfiguration</a:t>
            </a:r>
          </a:p>
          <a:p>
            <a:pPr>
              <a:spcBef>
                <a:spcPts val="400"/>
              </a:spcBef>
              <a:spcAft>
                <a:spcPts val="1000"/>
              </a:spcAft>
              <a:defRPr sz="1800">
                <a:latin typeface="Open Sans Light"/>
              </a:defRPr>
            </a:pPr>
            <a:r>
              <a:t>• Logger - Einheitliches Logging-System</a:t>
            </a:r>
          </a:p>
          <a:p>
            <a:pPr>
              <a:spcBef>
                <a:spcPts val="400"/>
              </a:spcBef>
              <a:spcAft>
                <a:spcPts val="1000"/>
              </a:spcAft>
              <a:defRPr sz="1800">
                <a:latin typeface="Open Sans Light"/>
              </a:defRPr>
            </a:pPr>
            <a:r>
              <a:t>• Database Connection Pool - Ressourcen-Management</a:t>
            </a:r>
          </a:p>
          <a:p>
            <a:pPr>
              <a:spcBef>
                <a:spcPts val="400"/>
              </a:spcBef>
              <a:spcAft>
                <a:spcPts val="1000"/>
              </a:spcAft>
              <a:defRPr sz="1800">
                <a:latin typeface="Open Sans Light"/>
              </a:defRPr>
            </a:pPr>
            <a:r>
              <a:t>• License Manager - Lizenz-Validierung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Thread-Safety in Multithreading-Umgebung</a:t>
            </a:r>
          </a:p>
          <a:p>
            <a:pPr>
              <a:spcBef>
                <a:spcPts val="400"/>
              </a:spcBef>
              <a:spcAft>
                <a:spcPts val="1000"/>
              </a:spcAft>
              <a:defRPr sz="1800">
                <a:latin typeface="Open Sans Light"/>
              </a:defRPr>
            </a:pPr>
            <a:r>
              <a:t>• Lazy vs Eager Initialization</a:t>
            </a:r>
          </a:p>
          <a:p>
            <a:pPr>
              <a:spcBef>
                <a:spcPts val="400"/>
              </a:spcBef>
              <a:spcAft>
                <a:spcPts val="1000"/>
              </a:spcAft>
              <a:defRPr sz="1800">
                <a:latin typeface="Open Sans Light"/>
              </a:defRPr>
            </a:pPr>
            <a:r>
              <a:t>• Performance vs Sicherheit</a:t>
            </a:r>
          </a:p>
          <a:p>
            <a:pPr>
              <a:spcBef>
                <a:spcPts val="400"/>
              </a:spcBef>
              <a:spcAft>
                <a:spcPts val="1000"/>
              </a:spcAft>
              <a:defRPr sz="1800">
                <a:latin typeface="Open Sans Light"/>
              </a:defRPr>
            </a:pPr>
            <a:r>
              <a:t>• Testbarkeit (schwierig zu mocken)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Eindeutige Instanz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Singleton:</a:t>
            </a:r>
          </a:p>
          <a:p>
            <a:pPr>
              <a:spcBef>
                <a:spcPts val="400"/>
              </a:spcBef>
              <a:spcAft>
                <a:spcPts val="1000"/>
              </a:spcAft>
              <a:defRPr sz="1800">
                <a:latin typeface="Open Sans Light"/>
              </a:defRPr>
            </a:pPr>
            <a:r>
              <a:t>• Configuration Manager - Eine zentrale Konfiguration</a:t>
            </a:r>
          </a:p>
          <a:p>
            <a:pPr>
              <a:spcBef>
                <a:spcPts val="400"/>
              </a:spcBef>
              <a:spcAft>
                <a:spcPts val="1000"/>
              </a:spcAft>
              <a:defRPr sz="1800">
                <a:latin typeface="Open Sans Light"/>
              </a:defRPr>
            </a:pPr>
            <a:r>
              <a:t>• Logger - Einheitliches Logging-System</a:t>
            </a:r>
          </a:p>
          <a:p>
            <a:pPr>
              <a:spcBef>
                <a:spcPts val="400"/>
              </a:spcBef>
              <a:spcAft>
                <a:spcPts val="1000"/>
              </a:spcAft>
              <a:defRPr sz="1800">
                <a:latin typeface="Open Sans Light"/>
              </a:defRPr>
            </a:pPr>
            <a:r>
              <a:t>• Database Connection Pool - Ressourcen-Management</a:t>
            </a:r>
          </a:p>
          <a:p>
            <a:pPr>
              <a:spcBef>
                <a:spcPts val="400"/>
              </a:spcBef>
              <a:spcAft>
                <a:spcPts val="1000"/>
              </a:spcAft>
              <a:defRPr sz="1800">
                <a:latin typeface="Open Sans Light"/>
              </a:defRPr>
            </a:pPr>
            <a:r>
              <a:t>• License Manager - Lizenz-Validierung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Thread-Safety in Multithreading-Umgebung</a:t>
            </a:r>
          </a:p>
          <a:p>
            <a:pPr>
              <a:spcBef>
                <a:spcPts val="400"/>
              </a:spcBef>
              <a:spcAft>
                <a:spcPts val="1000"/>
              </a:spcAft>
              <a:defRPr sz="1800">
                <a:latin typeface="Open Sans Light"/>
              </a:defRPr>
            </a:pPr>
            <a:r>
              <a:t>• Lazy vs Eager Initialization</a:t>
            </a:r>
          </a:p>
          <a:p>
            <a:pPr>
              <a:spcBef>
                <a:spcPts val="400"/>
              </a:spcBef>
              <a:spcAft>
                <a:spcPts val="1000"/>
              </a:spcAft>
              <a:defRPr sz="1800">
                <a:latin typeface="Open Sans Light"/>
              </a:defRPr>
            </a:pPr>
            <a:r>
              <a:t>• Performance vs Sicherheit</a:t>
            </a:r>
          </a:p>
          <a:p>
            <a:pPr>
              <a:spcBef>
                <a:spcPts val="400"/>
              </a:spcBef>
              <a:spcAft>
                <a:spcPts val="1000"/>
              </a:spcAft>
              <a:defRPr sz="1800">
                <a:latin typeface="Open Sans Light"/>
              </a:defRPr>
            </a:pPr>
            <a:r>
              <a:t>• Testbarkeit (schwierig zu mocken)</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Thread-Safe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Thread-Safe Singleton mit Lazy Initialization</a:t>
            </a:r>
            <a:br/>
            <a:r>
              <a:t>public class TelecomConfigManager {</a:t>
            </a:r>
            <a:br/>
            <a:r>
              <a:t>    private static volatile TelecomConfigManager instance;</a:t>
            </a:r>
            <a:br/>
            <a:r>
              <a:t>    private Map&lt;String, String&gt; configurations;</a:t>
            </a:r>
            <a:br/>
            <a:r>
              <a:t>    </a:t>
            </a:r>
            <a:br/>
            <a:r>
              <a:t>    private TelecomConfigManager() {</a:t>
            </a:r>
            <a:br/>
            <a:r>
              <a:t>        // Private constructor verhindert direkte Instantiierung</a:t>
            </a:r>
            <a:br/>
            <a:r>
              <a:t>        configurations = loadConfigurations();</a:t>
            </a:r>
            <a:br/>
            <a:r>
              <a:t>    }</a:t>
            </a:r>
            <a:br/>
            <a:r>
              <a:t>    </a:t>
            </a:r>
            <a:br/>
            <a:r>
              <a:t>    // Double-Checked Locking Pattern</a:t>
            </a:r>
            <a:br/>
            <a:r>
              <a:t>    public static TelecomConfigManager getInstance() {</a:t>
            </a:r>
            <a:br/>
            <a:r>
              <a:t>        if (instance == null) {</a:t>
            </a:r>
            <a:br/>
            <a:r>
              <a:t>            synchronized (TelecomConfigManager.class) {</a:t>
            </a:r>
            <a:br/>
            <a:r>
              <a:t>                if (instance == null) {</a:t>
            </a:r>
            <a:br/>
            <a:r>
              <a:t>                    instance = new TelecomConfigManager();</a:t>
            </a:r>
            <a:br/>
            <a:r>
              <a:t>                }</a:t>
            </a:r>
            <a:br/>
            <a:r>
              <a:t>            }</a:t>
            </a:r>
            <a:br/>
            <a:r>
              <a:t>        }</a:t>
            </a:r>
            <a:br/>
            <a:r>
              <a:t>        return instance;</a:t>
            </a:r>
            <a:br/>
            <a:r>
              <a:t>    }</a:t>
            </a:r>
            <a:br/>
            <a:r>
              <a:t>    </a:t>
            </a:r>
            <a:br/>
            <a:r>
              <a:t>    public String getConfig(String key) {</a:t>
            </a:r>
            <a:br/>
            <a:r>
              <a:t>        return configurations.get(key);</a:t>
            </a:r>
            <a:br/>
            <a:r>
              <a:t>    }</a:t>
            </a:r>
            <a:br/>
            <a:r>
              <a:t>    </a:t>
            </a:r>
            <a:br/>
            <a:r>
              <a:t>    public void setConfig(String key, String value) {</a:t>
            </a:r>
            <a:br/>
            <a:r>
              <a:t>        synchronized (this) {</a:t>
            </a:r>
            <a:br/>
            <a:r>
              <a:t>            configurations.put(key, value);</a:t>
            </a:r>
            <a:br/>
            <a:r>
              <a:t>        }</a:t>
            </a:r>
            <a:br/>
            <a:r>
              <a:t>    }</a:t>
            </a:r>
            <a:br/>
            <a:r>
              <a:t>    </a:t>
            </a:r>
            <a:br/>
            <a:r>
              <a:t>    private Map&lt;String, String&gt; loadConfigurations() {</a:t>
            </a:r>
            <a:br/>
            <a:r>
              <a:t>        // Load from external source</a:t>
            </a:r>
            <a:br/>
            <a:r>
              <a:t>        return new HashMap&lt;&gt;();</a:t>
            </a:r>
            <a:br/>
            <a:r>
              <a:t>    }</a:t>
            </a:r>
            <a:br/>
            <a:r>
              <a:t>}</a:t>
            </a:r>
            <a:br/>
            <a:br/>
            <a:r>
              <a:t>// Alternative: Enum-based Singleton (recommended)</a:t>
            </a:r>
            <a:br/>
            <a:r>
              <a:t>public enum ConfigManager {</a:t>
            </a:r>
            <a:br/>
            <a:r>
              <a:t>    INSTANCE;</a:t>
            </a:r>
            <a:br/>
            <a:r>
              <a:t>    </a:t>
            </a:r>
            <a:br/>
            <a:r>
              <a:t>    private Map&lt;String, String&gt; configurations;</a:t>
            </a:r>
            <a:br/>
            <a:r>
              <a:t>    </a:t>
            </a:r>
            <a:br/>
            <a:r>
              <a:t>    ConfigManager() {</a:t>
            </a:r>
            <a:br/>
            <a:r>
              <a:t>        configurations = new HashMap&lt;&gt;();</a:t>
            </a:r>
            <a:br/>
            <a:r>
              <a:t>    }</a:t>
            </a:r>
            <a:br/>
            <a:r>
              <a:t>    </a:t>
            </a:r>
            <a:br/>
            <a:r>
              <a:t>    public String getConfig(String key) {</a:t>
            </a:r>
            <a:br/>
            <a:r>
              <a:t>        return configurations.get(key);</a:t>
            </a:r>
            <a:br/>
            <a:r>
              <a:t>    }</a:t>
            </a:r>
            <a:br/>
            <a:r>
              <a:t>}</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Thread-Safe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Thread-Safe Singleton mit Lazy Initialization</a:t>
            </a:r>
            <a:br/>
            <a:r>
              <a:t>public class TelecomConfigManager {</a:t>
            </a:r>
            <a:br/>
            <a:r>
              <a:t>    private static volatile TelecomConfigManager instance;</a:t>
            </a:r>
            <a:br/>
            <a:r>
              <a:t>    private Map&lt;String, String&gt; configurations;</a:t>
            </a:r>
            <a:br/>
            <a:r>
              <a:t>    </a:t>
            </a:r>
            <a:br/>
            <a:r>
              <a:t>    private TelecomConfigManager() {</a:t>
            </a:r>
            <a:br/>
            <a:r>
              <a:t>        // Private constructor verhindert direkte Instantiierung</a:t>
            </a:r>
            <a:br/>
            <a:r>
              <a:t>        configurations = loadConfigurations();</a:t>
            </a:r>
            <a:br/>
            <a:r>
              <a:t>    }</a:t>
            </a:r>
            <a:br/>
            <a:r>
              <a:t>    </a:t>
            </a:r>
            <a:br/>
            <a:r>
              <a:t>    // Double-Checked Locking Pattern</a:t>
            </a:r>
            <a:br/>
            <a:r>
              <a:t>    public static TelecomConfigManager getInstance() {</a:t>
            </a:r>
            <a:br/>
            <a:r>
              <a:t>        if (instance == null) {</a:t>
            </a:r>
            <a:br/>
            <a:r>
              <a:t>            synchronized (TelecomConfigManager.class) {</a:t>
            </a:r>
            <a:br/>
            <a:r>
              <a:t>                if (instance == null) {</a:t>
            </a:r>
            <a:br/>
            <a:r>
              <a:t>                    instance = new TelecomConfigManager();</a:t>
            </a:r>
            <a:br/>
            <a:r>
              <a:t>                }</a:t>
            </a:r>
            <a:br/>
            <a:r>
              <a:t>            }</a:t>
            </a:r>
            <a:br/>
            <a:r>
              <a:t>        }</a:t>
            </a:r>
            <a:br/>
            <a:r>
              <a:t>        return instance;</a:t>
            </a:r>
            <a:br/>
            <a:r>
              <a:t>    }</a:t>
            </a:r>
            <a:br/>
            <a:r>
              <a:t>    </a:t>
            </a:r>
            <a:br/>
            <a:r>
              <a:t>    public String getConfig(String key) {</a:t>
            </a:r>
            <a:br/>
            <a:r>
              <a:t>        return configurations.get(key);</a:t>
            </a:r>
            <a:br/>
            <a:r>
              <a:t>    }</a:t>
            </a:r>
            <a:br/>
            <a:r>
              <a:t>    </a:t>
            </a:r>
            <a:br/>
            <a:r>
              <a:t>    public void setConfig(String key, String value) {</a:t>
            </a:r>
            <a:br/>
            <a:r>
              <a:t>        synchronized (this) {</a:t>
            </a:r>
            <a:br/>
            <a:r>
              <a:t>            configurations.put(key, value);</a:t>
            </a:r>
            <a:br/>
            <a:r>
              <a:t>        }</a:t>
            </a:r>
            <a:br/>
            <a:r>
              <a:t>    }</a:t>
            </a:r>
            <a:br/>
            <a:r>
              <a:t>    </a:t>
            </a:r>
            <a:br/>
            <a:r>
              <a:t>    private Map&lt;String, String&gt; loadConfigurations() {</a:t>
            </a:r>
            <a:br/>
            <a:r>
              <a:t>        // Load from external source</a:t>
            </a:r>
            <a:br/>
            <a:r>
              <a:t>        return new HashMap&lt;&gt;();</a:t>
            </a:r>
            <a:br/>
            <a:r>
              <a:t>    }</a:t>
            </a:r>
            <a:br/>
            <a:r>
              <a:t>}</a:t>
            </a:r>
            <a:br/>
            <a:br/>
            <a:r>
              <a:t>// Alternative: Enum-based Singleton (recommended)</a:t>
            </a:r>
            <a:br/>
            <a:r>
              <a:t>public enum ConfigManager {</a:t>
            </a:r>
            <a:br/>
            <a:r>
              <a:t>    INSTANCE;</a:t>
            </a:r>
            <a:br/>
            <a:r>
              <a:t>    </a:t>
            </a:r>
            <a:br/>
            <a:r>
              <a:t>    private Map&lt;String, String&gt; configurations;</a:t>
            </a:r>
            <a:br/>
            <a:r>
              <a:t>    </a:t>
            </a:r>
            <a:br/>
            <a:r>
              <a:t>    ConfigManager() {</a:t>
            </a:r>
            <a:br/>
            <a:r>
              <a:t>        configurations = new HashMap&lt;&gt;();</a:t>
            </a:r>
            <a:br/>
            <a:r>
              <a:t>    }</a:t>
            </a:r>
            <a:br/>
            <a:r>
              <a:t>    </a:t>
            </a:r>
            <a:br/>
            <a:r>
              <a:t>    public String getConfig(String key) {</a:t>
            </a:r>
            <a:br/>
            <a:r>
              <a:t>        return configurations.get(key);</a:t>
            </a:r>
            <a:br/>
            <a:r>
              <a:t>    }</a:t>
            </a:r>
            <a:br/>
            <a:r>
              <a: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Probleme und Alternativen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Singleton Pattern - Kritische Betrachtung: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a:t>
            </a:r>
          </a:p>
          <a:p>
            <a:pPr>
              <a:spcBef>
                <a:spcPts val="400"/>
              </a:spcBef>
              <a:spcAft>
                <a:spcPts val="1000"/>
              </a:spcAft>
              <a:defRPr sz="1800">
                <a:latin typeface="Open Sans Light"/>
              </a:defRPr>
            </a:pPr>
            <a:r>
              <a:t>• Schwierig zu testen (Global State)</a:t>
            </a:r>
          </a:p>
          <a:p>
            <a:pPr>
              <a:spcBef>
                <a:spcPts val="400"/>
              </a:spcBef>
              <a:spcAft>
                <a:spcPts val="1000"/>
              </a:spcAft>
              <a:defRPr sz="1800">
                <a:latin typeface="Open Sans Light"/>
              </a:defRPr>
            </a:pPr>
            <a:r>
              <a:t>• Versteckte Abhängigkeiten</a:t>
            </a:r>
          </a:p>
          <a:p>
            <a:pPr>
              <a:spcBef>
                <a:spcPts val="400"/>
              </a:spcBef>
              <a:spcAft>
                <a:spcPts val="1000"/>
              </a:spcAft>
              <a:defRPr sz="1800">
                <a:latin typeface="Open Sans Light"/>
              </a:defRPr>
            </a:pPr>
            <a:r>
              <a:t>• Verletzung des Single Responsibility Principle</a:t>
            </a:r>
          </a:p>
          <a:p>
            <a:pPr>
              <a:spcBef>
                <a:spcPts val="400"/>
              </a:spcBef>
              <a:spcAft>
                <a:spcPts val="1000"/>
              </a:spcAft>
              <a:defRPr sz="1800">
                <a:latin typeface="Open Sans Light"/>
              </a:defRPr>
            </a:pPr>
            <a:r>
              <a:t>• Threading-Probleme</a:t>
            </a:r>
          </a:p>
          <a:p>
            <a:pPr>
              <a:spcBef>
                <a:spcPts val="400"/>
              </a:spcBef>
              <a:spcAft>
                <a:spcPts val="1000"/>
              </a:spcAft>
              <a:defRPr sz="1800">
                <a:latin typeface="Open Sans Light"/>
              </a:defRPr>
            </a:pPr>
            <a:r>
              <a:t>• Schwierige Vererbung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Moderne Alternativen:</a:t>
            </a:r>
          </a:p>
          <a:p>
            <a:pPr>
              <a:spcBef>
                <a:spcPts val="400"/>
              </a:spcBef>
              <a:spcAft>
                <a:spcPts val="1000"/>
              </a:spcAft>
              <a:defRPr sz="1800">
                <a:latin typeface="Open Sans Light"/>
              </a:defRPr>
            </a:pPr>
            <a:r>
              <a:t>• Dependency Injection Container</a:t>
            </a:r>
          </a:p>
          <a:p>
            <a:pPr>
              <a:spcBef>
                <a:spcPts val="400"/>
              </a:spcBef>
              <a:spcAft>
                <a:spcPts val="1000"/>
              </a:spcAft>
              <a:defRPr sz="1800">
                <a:latin typeface="Open Sans Light"/>
              </a:defRPr>
            </a:pPr>
            <a:r>
              <a:t>• Monostate Pattern (Shared State)</a:t>
            </a:r>
          </a:p>
          <a:p>
            <a:pPr>
              <a:spcBef>
                <a:spcPts val="400"/>
              </a:spcBef>
              <a:spcAft>
                <a:spcPts val="1000"/>
              </a:spcAft>
              <a:defRPr sz="1800">
                <a:latin typeface="Open Sans Light"/>
              </a:defRPr>
            </a:pPr>
            <a:r>
              <a:t>• Factory mit Instance-Verwaltung</a:t>
            </a:r>
          </a:p>
          <a:p>
            <a:pPr>
              <a:spcBef>
                <a:spcPts val="400"/>
              </a:spcBef>
              <a:spcAft>
                <a:spcPts val="1000"/>
              </a:spcAft>
              <a:defRPr sz="1800">
                <a:latin typeface="Open Sans Light"/>
              </a:defRPr>
            </a:pPr>
            <a:r>
              <a:t>• Spring @Singleton Annotation</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Singleton - Probleme und Alternativen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Singleton Pattern - Kritische Betrachtung: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a:t>
            </a:r>
          </a:p>
          <a:p>
            <a:pPr>
              <a:spcBef>
                <a:spcPts val="400"/>
              </a:spcBef>
              <a:spcAft>
                <a:spcPts val="1000"/>
              </a:spcAft>
              <a:defRPr sz="1800">
                <a:latin typeface="Open Sans Light"/>
              </a:defRPr>
            </a:pPr>
            <a:r>
              <a:t>• Schwierig zu testen (Global State)</a:t>
            </a:r>
          </a:p>
          <a:p>
            <a:pPr>
              <a:spcBef>
                <a:spcPts val="400"/>
              </a:spcBef>
              <a:spcAft>
                <a:spcPts val="1000"/>
              </a:spcAft>
              <a:defRPr sz="1800">
                <a:latin typeface="Open Sans Light"/>
              </a:defRPr>
            </a:pPr>
            <a:r>
              <a:t>• Versteckte Abhängigkeiten</a:t>
            </a:r>
          </a:p>
          <a:p>
            <a:pPr>
              <a:spcBef>
                <a:spcPts val="400"/>
              </a:spcBef>
              <a:spcAft>
                <a:spcPts val="1000"/>
              </a:spcAft>
              <a:defRPr sz="1800">
                <a:latin typeface="Open Sans Light"/>
              </a:defRPr>
            </a:pPr>
            <a:r>
              <a:t>• Verletzung des Single Responsibility Principle</a:t>
            </a:r>
          </a:p>
          <a:p>
            <a:pPr>
              <a:spcBef>
                <a:spcPts val="400"/>
              </a:spcBef>
              <a:spcAft>
                <a:spcPts val="1000"/>
              </a:spcAft>
              <a:defRPr sz="1800">
                <a:latin typeface="Open Sans Light"/>
              </a:defRPr>
            </a:pPr>
            <a:r>
              <a:t>• Threading-Probleme</a:t>
            </a:r>
          </a:p>
          <a:p>
            <a:pPr>
              <a:spcBef>
                <a:spcPts val="400"/>
              </a:spcBef>
              <a:spcAft>
                <a:spcPts val="1000"/>
              </a:spcAft>
              <a:defRPr sz="1800">
                <a:latin typeface="Open Sans Light"/>
              </a:defRPr>
            </a:pPr>
            <a:r>
              <a:t>• Schwierige Vererbung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Moderne Alternativen:</a:t>
            </a:r>
          </a:p>
          <a:p>
            <a:pPr>
              <a:spcBef>
                <a:spcPts val="400"/>
              </a:spcBef>
              <a:spcAft>
                <a:spcPts val="1000"/>
              </a:spcAft>
              <a:defRPr sz="1800">
                <a:latin typeface="Open Sans Light"/>
              </a:defRPr>
            </a:pPr>
            <a:r>
              <a:t>• Dependency Injection Container</a:t>
            </a:r>
          </a:p>
          <a:p>
            <a:pPr>
              <a:spcBef>
                <a:spcPts val="400"/>
              </a:spcBef>
              <a:spcAft>
                <a:spcPts val="1000"/>
              </a:spcAft>
              <a:defRPr sz="1800">
                <a:latin typeface="Open Sans Light"/>
              </a:defRPr>
            </a:pPr>
            <a:r>
              <a:t>• Monostate Pattern (Shared State)</a:t>
            </a:r>
          </a:p>
          <a:p>
            <a:pPr>
              <a:spcBef>
                <a:spcPts val="400"/>
              </a:spcBef>
              <a:spcAft>
                <a:spcPts val="1000"/>
              </a:spcAft>
              <a:defRPr sz="1800">
                <a:latin typeface="Open Sans Light"/>
              </a:defRPr>
            </a:pPr>
            <a:r>
              <a:t>• Factory mit Instance-Verwaltung</a:t>
            </a:r>
          </a:p>
          <a:p>
            <a:pPr>
              <a:spcBef>
                <a:spcPts val="400"/>
              </a:spcBef>
              <a:spcAft>
                <a:spcPts val="1000"/>
              </a:spcAft>
              <a:defRPr sz="1800">
                <a:latin typeface="Open Sans Light"/>
              </a:defRPr>
            </a:pPr>
            <a:r>
              <a:t>• Spring @Singleton Annotation</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Vergleich</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Creational Patterns - Wann welches Pattern?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Factory Method:</a:t>
            </a:r>
          </a:p>
          <a:p>
            <a:pPr>
              <a:spcBef>
                <a:spcPts val="400"/>
              </a:spcBef>
              <a:spcAft>
                <a:spcPts val="1000"/>
              </a:spcAft>
              <a:defRPr sz="1800">
                <a:latin typeface="Open Sans Light"/>
              </a:defRPr>
            </a:pPr>
            <a:r>
              <a:t>• Verschiedene, aber ähnliche Objekte</a:t>
            </a:r>
          </a:p>
          <a:p>
            <a:pPr>
              <a:spcBef>
                <a:spcPts val="400"/>
              </a:spcBef>
              <a:spcAft>
                <a:spcPts val="1000"/>
              </a:spcAft>
              <a:defRPr sz="1800">
                <a:latin typeface="Open Sans Light"/>
              </a:defRPr>
            </a:pPr>
            <a:r>
              <a:t>• Subklassen entscheiden über konkrete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Abstract Factory:</a:t>
            </a:r>
          </a:p>
          <a:p>
            <a:pPr>
              <a:spcBef>
                <a:spcPts val="400"/>
              </a:spcBef>
              <a:spcAft>
                <a:spcPts val="1000"/>
              </a:spcAft>
              <a:defRPr sz="1800">
                <a:latin typeface="Open Sans Light"/>
              </a:defRPr>
            </a:pPr>
            <a:r>
              <a:t>• Familien verwandter Objekte</a:t>
            </a:r>
          </a:p>
          <a:p>
            <a:pPr>
              <a:spcBef>
                <a:spcPts val="400"/>
              </a:spcBef>
              <a:spcAft>
                <a:spcPts val="1000"/>
              </a:spcAft>
              <a:defRPr sz="1800">
                <a:latin typeface="Open Sans Light"/>
              </a:defRPr>
            </a:pPr>
            <a:r>
              <a:t>• Konsistenz zwischen Produkt-Familien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Builder:</a:t>
            </a:r>
          </a:p>
          <a:p>
            <a:pPr>
              <a:spcBef>
                <a:spcPts val="400"/>
              </a:spcBef>
              <a:spcAft>
                <a:spcPts val="1000"/>
              </a:spcAft>
              <a:defRPr sz="1800">
                <a:latin typeface="Open Sans Light"/>
              </a:defRPr>
            </a:pPr>
            <a:r>
              <a:t>• Komplexe Objekte mit vielen Parametern</a:t>
            </a:r>
          </a:p>
          <a:p>
            <a:pPr>
              <a:spcBef>
                <a:spcPts val="400"/>
              </a:spcBef>
              <a:spcAft>
                <a:spcPts val="1000"/>
              </a:spcAft>
              <a:defRPr sz="1800">
                <a:latin typeface="Open Sans Light"/>
              </a:defRPr>
            </a:pPr>
            <a:r>
              <a:t>• Schrittweise Konstruktion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Prototype:</a:t>
            </a:r>
          </a:p>
          <a:p>
            <a:pPr>
              <a:spcBef>
                <a:spcPts val="400"/>
              </a:spcBef>
              <a:spcAft>
                <a:spcPts val="1000"/>
              </a:spcAft>
              <a:defRPr sz="1800">
                <a:latin typeface="Open Sans Light"/>
              </a:defRPr>
            </a:pPr>
            <a:r>
              <a:t>• Kostspielige Objekterstellung</a:t>
            </a:r>
          </a:p>
          <a:p>
            <a:pPr>
              <a:spcBef>
                <a:spcPts val="400"/>
              </a:spcBef>
              <a:spcAft>
                <a:spcPts val="1000"/>
              </a:spcAft>
              <a:defRPr sz="1800">
                <a:latin typeface="Open Sans Light"/>
              </a:defRPr>
            </a:pPr>
            <a:r>
              <a:t>• Ähnliche Objekte mit kleinen Variationen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Singleton:</a:t>
            </a:r>
          </a:p>
          <a:p>
            <a:pPr>
              <a:spcBef>
                <a:spcPts val="400"/>
              </a:spcBef>
              <a:spcAft>
                <a:spcPts val="1000"/>
              </a:spcAft>
              <a:defRPr sz="1800">
                <a:latin typeface="Open Sans Light"/>
              </a:defRPr>
            </a:pPr>
            <a:r>
              <a:t>• Eindeutige Instanz zwingend erforderlich</a:t>
            </a:r>
          </a:p>
          <a:p>
            <a:pPr>
              <a:spcBef>
                <a:spcPts val="400"/>
              </a:spcBef>
              <a:spcAft>
                <a:spcPts val="1000"/>
              </a:spcAft>
              <a:defRPr sz="1800">
                <a:latin typeface="Open Sans Light"/>
              </a:defRPr>
            </a:pPr>
            <a:r>
              <a:t>• Mit Vorsicht verwenden!</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Creational Patterns - Vergleich</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Creational Patterns - Wann welches Pattern?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Factory Method:</a:t>
            </a:r>
          </a:p>
          <a:p>
            <a:pPr>
              <a:spcBef>
                <a:spcPts val="400"/>
              </a:spcBef>
              <a:spcAft>
                <a:spcPts val="1000"/>
              </a:spcAft>
              <a:defRPr sz="1800">
                <a:latin typeface="Open Sans Light"/>
              </a:defRPr>
            </a:pPr>
            <a:r>
              <a:t>• Verschiedene, aber ähnliche Objekte</a:t>
            </a:r>
          </a:p>
          <a:p>
            <a:pPr>
              <a:spcBef>
                <a:spcPts val="400"/>
              </a:spcBef>
              <a:spcAft>
                <a:spcPts val="1000"/>
              </a:spcAft>
              <a:defRPr sz="1800">
                <a:latin typeface="Open Sans Light"/>
              </a:defRPr>
            </a:pPr>
            <a:r>
              <a:t>• Subklassen entscheiden über konkrete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Abstract Factory:</a:t>
            </a:r>
          </a:p>
          <a:p>
            <a:pPr>
              <a:spcBef>
                <a:spcPts val="400"/>
              </a:spcBef>
              <a:spcAft>
                <a:spcPts val="1000"/>
              </a:spcAft>
              <a:defRPr sz="1800">
                <a:latin typeface="Open Sans Light"/>
              </a:defRPr>
            </a:pPr>
            <a:r>
              <a:t>• Familien verwandter Objekte</a:t>
            </a:r>
          </a:p>
          <a:p>
            <a:pPr>
              <a:spcBef>
                <a:spcPts val="400"/>
              </a:spcBef>
              <a:spcAft>
                <a:spcPts val="1000"/>
              </a:spcAft>
              <a:defRPr sz="1800">
                <a:latin typeface="Open Sans Light"/>
              </a:defRPr>
            </a:pPr>
            <a:r>
              <a:t>• Konsistenz zwischen Produkt-Familien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Builder:</a:t>
            </a:r>
          </a:p>
          <a:p>
            <a:pPr>
              <a:spcBef>
                <a:spcPts val="400"/>
              </a:spcBef>
              <a:spcAft>
                <a:spcPts val="1000"/>
              </a:spcAft>
              <a:defRPr sz="1800">
                <a:latin typeface="Open Sans Light"/>
              </a:defRPr>
            </a:pPr>
            <a:r>
              <a:t>• Komplexe Objekte mit vielen Parametern</a:t>
            </a:r>
          </a:p>
          <a:p>
            <a:pPr>
              <a:spcBef>
                <a:spcPts val="400"/>
              </a:spcBef>
              <a:spcAft>
                <a:spcPts val="1000"/>
              </a:spcAft>
              <a:defRPr sz="1800">
                <a:latin typeface="Open Sans Light"/>
              </a:defRPr>
            </a:pPr>
            <a:r>
              <a:t>• Schrittweise Konstruktion erforderlich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Prototype:</a:t>
            </a:r>
          </a:p>
          <a:p>
            <a:pPr>
              <a:spcBef>
                <a:spcPts val="400"/>
              </a:spcBef>
              <a:spcAft>
                <a:spcPts val="1000"/>
              </a:spcAft>
              <a:defRPr sz="1800">
                <a:latin typeface="Open Sans Light"/>
              </a:defRPr>
            </a:pPr>
            <a:r>
              <a:t>• Kostspielige Objekterstellung</a:t>
            </a:r>
          </a:p>
          <a:p>
            <a:pPr>
              <a:spcBef>
                <a:spcPts val="400"/>
              </a:spcBef>
              <a:spcAft>
                <a:spcPts val="1000"/>
              </a:spcAft>
              <a:defRPr sz="1800">
                <a:latin typeface="Open Sans Light"/>
              </a:defRPr>
            </a:pPr>
            <a:r>
              <a:t>• Ähnliche Objekte mit kleinen Variationen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Singleton:</a:t>
            </a:r>
          </a:p>
          <a:p>
            <a:pPr>
              <a:spcBef>
                <a:spcPts val="400"/>
              </a:spcBef>
              <a:spcAft>
                <a:spcPts val="1000"/>
              </a:spcAft>
              <a:defRPr sz="1800">
                <a:latin typeface="Open Sans Light"/>
              </a:defRPr>
            </a:pPr>
            <a:r>
              <a:t>• Eindeutige Instanz zwingend erforderlich</a:t>
            </a:r>
          </a:p>
          <a:p>
            <a:pPr>
              <a:spcBef>
                <a:spcPts val="400"/>
              </a:spcBef>
              <a:spcAft>
                <a:spcPts val="1000"/>
              </a:spcAft>
              <a:defRPr sz="1800">
                <a:latin typeface="Open Sans Light"/>
              </a:defRPr>
            </a:pPr>
            <a:r>
              <a:t>• Mit Vorsicht verwenden!</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Pattern Selection Guide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Entscheidungshilfe - Pattern Selection: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Fragen zur Pattern-Auswahl:</a:t>
            </a:r>
          </a:p>
          <a:p>
            <a:pPr>
              <a:spcBef>
                <a:spcPts val="400"/>
              </a:spcBef>
              <a:spcAft>
                <a:spcPts val="1000"/>
              </a:spcAft>
              <a:defRPr sz="1800">
                <a:latin typeface="Open Sans Light"/>
              </a:defRPr>
            </a:pPr>
          </a:p>
          <a:p>
            <a:pPr>
              <a:spcBef>
                <a:spcPts val="400"/>
              </a:spcBef>
              <a:spcAft>
                <a:spcPts val="1000"/>
              </a:spcAft>
              <a:defRPr sz="1800">
                <a:latin typeface="Open Sans Light"/>
              </a:defRPr>
            </a:pPr>
            <a:r>
              <a:t>1. Brauche ich verschiedene Varianten ähnlicher Objekte?</a:t>
            </a:r>
          </a:p>
          <a:p>
            <a:pPr>
              <a:spcBef>
                <a:spcPts val="400"/>
              </a:spcBef>
              <a:spcAft>
                <a:spcPts val="1000"/>
              </a:spcAft>
              <a:defRPr sz="1800">
                <a:latin typeface="Open Sans Light"/>
              </a:defRPr>
            </a:pPr>
            <a:r>
              <a:t>   → Factory Method</a:t>
            </a:r>
          </a:p>
          <a:p>
            <a:pPr>
              <a:spcBef>
                <a:spcPts val="400"/>
              </a:spcBef>
              <a:spcAft>
                <a:spcPts val="1000"/>
              </a:spcAft>
              <a:defRPr sz="1800">
                <a:latin typeface="Open Sans Light"/>
              </a:defRPr>
            </a:pPr>
          </a:p>
          <a:p>
            <a:pPr>
              <a:spcBef>
                <a:spcPts val="400"/>
              </a:spcBef>
              <a:spcAft>
                <a:spcPts val="1000"/>
              </a:spcAft>
              <a:defRPr sz="1800">
                <a:latin typeface="Open Sans Light"/>
              </a:defRPr>
            </a:pPr>
            <a:r>
              <a:t>2. Brauche ich Familien zusammengehöriger Objekte?</a:t>
            </a:r>
          </a:p>
          <a:p>
            <a:pPr>
              <a:spcBef>
                <a:spcPts val="400"/>
              </a:spcBef>
              <a:spcAft>
                <a:spcPts val="1000"/>
              </a:spcAft>
              <a:defRPr sz="1800">
                <a:latin typeface="Open Sans Light"/>
              </a:defRPr>
            </a:pPr>
            <a:r>
              <a:t>   → Abstract Factory</a:t>
            </a:r>
          </a:p>
          <a:p>
            <a:pPr>
              <a:spcBef>
                <a:spcPts val="400"/>
              </a:spcBef>
              <a:spcAft>
                <a:spcPts val="1000"/>
              </a:spcAft>
              <a:defRPr sz="1800">
                <a:latin typeface="Open Sans Light"/>
              </a:defRPr>
            </a:pPr>
          </a:p>
          <a:p>
            <a:pPr>
              <a:spcBef>
                <a:spcPts val="400"/>
              </a:spcBef>
              <a:spcAft>
                <a:spcPts val="1000"/>
              </a:spcAft>
              <a:defRPr sz="1800">
                <a:latin typeface="Open Sans Light"/>
              </a:defRPr>
            </a:pPr>
            <a:r>
              <a:t>3. Hat mein Objekt sehr viele Konfigurationsoptionen?</a:t>
            </a:r>
          </a:p>
          <a:p>
            <a:pPr>
              <a:spcBef>
                <a:spcPts val="400"/>
              </a:spcBef>
              <a:spcAft>
                <a:spcPts val="1000"/>
              </a:spcAft>
              <a:defRPr sz="1800">
                <a:latin typeface="Open Sans Light"/>
              </a:defRPr>
            </a:pPr>
            <a:r>
              <a:t>   → Builder</a:t>
            </a:r>
          </a:p>
          <a:p>
            <a:pPr>
              <a:spcBef>
                <a:spcPts val="400"/>
              </a:spcBef>
              <a:spcAft>
                <a:spcPts val="1000"/>
              </a:spcAft>
              <a:defRPr sz="1800">
                <a:latin typeface="Open Sans Light"/>
              </a:defRPr>
            </a:pPr>
          </a:p>
          <a:p>
            <a:pPr>
              <a:spcBef>
                <a:spcPts val="400"/>
              </a:spcBef>
              <a:spcAft>
                <a:spcPts val="1000"/>
              </a:spcAft>
              <a:defRPr sz="1800">
                <a:latin typeface="Open Sans Light"/>
              </a:defRPr>
            </a:pPr>
            <a:r>
              <a:t>4. Ist die Objekterstellung sehr kostspielig?</a:t>
            </a:r>
          </a:p>
          <a:p>
            <a:pPr>
              <a:spcBef>
                <a:spcPts val="400"/>
              </a:spcBef>
              <a:spcAft>
                <a:spcPts val="1000"/>
              </a:spcAft>
              <a:defRPr sz="1800">
                <a:latin typeface="Open Sans Light"/>
              </a:defRPr>
            </a:pPr>
            <a:r>
              <a:t>   → Prototype</a:t>
            </a:r>
          </a:p>
          <a:p>
            <a:pPr>
              <a:spcBef>
                <a:spcPts val="400"/>
              </a:spcBef>
              <a:spcAft>
                <a:spcPts val="1000"/>
              </a:spcAft>
              <a:defRPr sz="1800">
                <a:latin typeface="Open Sans Light"/>
              </a:defRPr>
            </a:pPr>
          </a:p>
          <a:p>
            <a:pPr>
              <a:spcBef>
                <a:spcPts val="400"/>
              </a:spcBef>
              <a:spcAft>
                <a:spcPts val="1000"/>
              </a:spcAft>
              <a:defRPr sz="1800">
                <a:latin typeface="Open Sans Light"/>
              </a:defRPr>
            </a:pPr>
            <a:r>
              <a:t>5. Brauche ich wirklich nur eine einzige Instanz?</a:t>
            </a:r>
          </a:p>
          <a:p>
            <a:pPr>
              <a:spcBef>
                <a:spcPts val="400"/>
              </a:spcBef>
              <a:spcAft>
                <a:spcPts val="1000"/>
              </a:spcAft>
              <a:defRPr sz="1800">
                <a:latin typeface="Open Sans Light"/>
              </a:defRPr>
            </a:pPr>
            <a:r>
              <a:t>   → Singleton (mit Vorsicht!)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Pattern Selection Guide</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Entscheidungshilfe - Pattern Selection: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Fragen zur Pattern-Auswahl:</a:t>
            </a:r>
          </a:p>
          <a:p>
            <a:pPr>
              <a:spcBef>
                <a:spcPts val="400"/>
              </a:spcBef>
              <a:spcAft>
                <a:spcPts val="1000"/>
              </a:spcAft>
              <a:defRPr sz="1800">
                <a:latin typeface="Open Sans Light"/>
              </a:defRPr>
            </a:pPr>
          </a:p>
          <a:p>
            <a:pPr>
              <a:spcBef>
                <a:spcPts val="400"/>
              </a:spcBef>
              <a:spcAft>
                <a:spcPts val="1000"/>
              </a:spcAft>
              <a:defRPr sz="1800">
                <a:latin typeface="Open Sans Light"/>
              </a:defRPr>
            </a:pPr>
            <a:r>
              <a:t>1. Brauche ich verschiedene Varianten ähnlicher Objekte?</a:t>
            </a:r>
          </a:p>
          <a:p>
            <a:pPr>
              <a:spcBef>
                <a:spcPts val="400"/>
              </a:spcBef>
              <a:spcAft>
                <a:spcPts val="1000"/>
              </a:spcAft>
              <a:defRPr sz="1800">
                <a:latin typeface="Open Sans Light"/>
              </a:defRPr>
            </a:pPr>
            <a:r>
              <a:t>   → Factory Method</a:t>
            </a:r>
          </a:p>
          <a:p>
            <a:pPr>
              <a:spcBef>
                <a:spcPts val="400"/>
              </a:spcBef>
              <a:spcAft>
                <a:spcPts val="1000"/>
              </a:spcAft>
              <a:defRPr sz="1800">
                <a:latin typeface="Open Sans Light"/>
              </a:defRPr>
            </a:pPr>
          </a:p>
          <a:p>
            <a:pPr>
              <a:spcBef>
                <a:spcPts val="400"/>
              </a:spcBef>
              <a:spcAft>
                <a:spcPts val="1000"/>
              </a:spcAft>
              <a:defRPr sz="1800">
                <a:latin typeface="Open Sans Light"/>
              </a:defRPr>
            </a:pPr>
            <a:r>
              <a:t>2. Brauche ich Familien zusammengehöriger Objekte?</a:t>
            </a:r>
          </a:p>
          <a:p>
            <a:pPr>
              <a:spcBef>
                <a:spcPts val="400"/>
              </a:spcBef>
              <a:spcAft>
                <a:spcPts val="1000"/>
              </a:spcAft>
              <a:defRPr sz="1800">
                <a:latin typeface="Open Sans Light"/>
              </a:defRPr>
            </a:pPr>
            <a:r>
              <a:t>   → Abstract Factory</a:t>
            </a:r>
          </a:p>
          <a:p>
            <a:pPr>
              <a:spcBef>
                <a:spcPts val="400"/>
              </a:spcBef>
              <a:spcAft>
                <a:spcPts val="1000"/>
              </a:spcAft>
              <a:defRPr sz="1800">
                <a:latin typeface="Open Sans Light"/>
              </a:defRPr>
            </a:pPr>
          </a:p>
          <a:p>
            <a:pPr>
              <a:spcBef>
                <a:spcPts val="400"/>
              </a:spcBef>
              <a:spcAft>
                <a:spcPts val="1000"/>
              </a:spcAft>
              <a:defRPr sz="1800">
                <a:latin typeface="Open Sans Light"/>
              </a:defRPr>
            </a:pPr>
            <a:r>
              <a:t>3. Hat mein Objekt sehr viele Konfigurationsoptionen?</a:t>
            </a:r>
          </a:p>
          <a:p>
            <a:pPr>
              <a:spcBef>
                <a:spcPts val="400"/>
              </a:spcBef>
              <a:spcAft>
                <a:spcPts val="1000"/>
              </a:spcAft>
              <a:defRPr sz="1800">
                <a:latin typeface="Open Sans Light"/>
              </a:defRPr>
            </a:pPr>
            <a:r>
              <a:t>   → Builder</a:t>
            </a:r>
          </a:p>
          <a:p>
            <a:pPr>
              <a:spcBef>
                <a:spcPts val="400"/>
              </a:spcBef>
              <a:spcAft>
                <a:spcPts val="1000"/>
              </a:spcAft>
              <a:defRPr sz="1800">
                <a:latin typeface="Open Sans Light"/>
              </a:defRPr>
            </a:pPr>
          </a:p>
          <a:p>
            <a:pPr>
              <a:spcBef>
                <a:spcPts val="400"/>
              </a:spcBef>
              <a:spcAft>
                <a:spcPts val="1000"/>
              </a:spcAft>
              <a:defRPr sz="1800">
                <a:latin typeface="Open Sans Light"/>
              </a:defRPr>
            </a:pPr>
            <a:r>
              <a:t>4. Ist die Objekterstellung sehr kostspielig?</a:t>
            </a:r>
          </a:p>
          <a:p>
            <a:pPr>
              <a:spcBef>
                <a:spcPts val="400"/>
              </a:spcBef>
              <a:spcAft>
                <a:spcPts val="1000"/>
              </a:spcAft>
              <a:defRPr sz="1800">
                <a:latin typeface="Open Sans Light"/>
              </a:defRPr>
            </a:pPr>
            <a:r>
              <a:t>   → Prototype</a:t>
            </a:r>
          </a:p>
          <a:p>
            <a:pPr>
              <a:spcBef>
                <a:spcPts val="400"/>
              </a:spcBef>
              <a:spcAft>
                <a:spcPts val="1000"/>
              </a:spcAft>
              <a:defRPr sz="1800">
                <a:latin typeface="Open Sans Light"/>
              </a:defRPr>
            </a:pPr>
          </a:p>
          <a:p>
            <a:pPr>
              <a:spcBef>
                <a:spcPts val="400"/>
              </a:spcBef>
              <a:spcAft>
                <a:spcPts val="1000"/>
              </a:spcAft>
              <a:defRPr sz="1800">
                <a:latin typeface="Open Sans Light"/>
              </a:defRPr>
            </a:pPr>
            <a:r>
              <a:t>5. Brauche ich wirklich nur eine einzige Instanz?</a:t>
            </a:r>
          </a:p>
          <a:p>
            <a:pPr>
              <a:spcBef>
                <a:spcPts val="400"/>
              </a:spcBef>
              <a:spcAft>
                <a:spcPts val="1000"/>
              </a:spcAft>
              <a:defRPr sz="1800">
                <a:latin typeface="Open Sans Light"/>
              </a:defRPr>
            </a:pPr>
            <a:r>
              <a:t>   → Singleton (mit Vorsicht!)</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Structural Patterns</a:t>
            </a:r>
          </a:p>
          <a:p>
            <a:pPr algn="ctr"/>
          </a:p>
          <a:p>
            <a:pPr algn="ctr"/>
            <a:r>
              <a:rPr sz="2800" b="0">
                <a:solidFill>
                  <a:srgbClr val="646464"/>
                </a:solidFill>
                <a:latin typeface="Open Sans Light"/>
              </a:rPr>
              <a:t>Objektzusammensetzung und -beziehungen</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4800" b="0">
                <a:solidFill>
                  <a:srgbClr val="444444"/>
                </a:solidFill>
                <a:latin typeface="Open Sans"/>
              </a:rPr>
              <a:t>Design Patterns</a:t>
            </a:r>
          </a:p>
        </p:txBody>
      </p:sp>
      <p:sp>
        <p:nvSpPr>
          <p:cNvPr id="3" name="Subtitle 2"/>
          <p:cNvSpPr>
            <a:spLocks noGrp="1"/>
          </p:cNvSpPr>
          <p:nvPr>
            <p:ph type="subTitle"/>
          </p:nvPr>
        </p:nvSpPr>
        <p:spPr/>
        <p:txBody>
          <a:bodyPr/>
          <a:lstStyle/>
          <a:p>
            <a:pPr algn="ctr"/>
            <a:r>
              <a:rPr sz="2800" b="0">
                <a:solidFill>
                  <a:srgbClr val="646464"/>
                </a:solidFill>
                <a:latin typeface="Open Sans Light"/>
              </a:rPr>
              <a:t>Structural Patterns</a:t>
            </a:r>
          </a:p>
          <a:p>
            <a:pPr algn="ctr"/>
          </a:p>
          <a:p>
            <a:pPr algn="ctr"/>
            <a:r>
              <a:rPr sz="2800" b="0">
                <a:solidFill>
                  <a:srgbClr val="646464"/>
                </a:solidFill>
                <a:latin typeface="Open Sans Light"/>
              </a:rPr>
              <a:t>Objektzusammensetzung und -beziehungen</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 Legacy-Systeme in neue Architekturen integrieren</a:t>
            </a:r>
          </a:p>
          <a:p>
            <a:pPr>
              <a:spcBef>
                <a:spcPts val="400"/>
              </a:spcBef>
              <a:spcAft>
                <a:spcPts val="1000"/>
              </a:spcAft>
              <a:defRPr sz="1800">
                <a:latin typeface="Open Sans Light"/>
              </a:defRPr>
            </a:pPr>
            <a:r>
              <a:t>Bridge - Abstraktion von Implementierung trennen</a:t>
            </a:r>
          </a:p>
          <a:p>
            <a:pPr>
              <a:spcBef>
                <a:spcPts val="400"/>
              </a:spcBef>
              <a:spcAft>
                <a:spcPts val="1000"/>
              </a:spcAft>
              <a:defRPr sz="1800">
                <a:latin typeface="Open Sans Light"/>
              </a:defRPr>
            </a:pPr>
            <a:r>
              <a:t>Composite - Hierarchische Baumstrukturen verwalten</a:t>
            </a:r>
          </a:p>
          <a:p>
            <a:pPr>
              <a:spcBef>
                <a:spcPts val="400"/>
              </a:spcBef>
              <a:spcAft>
                <a:spcPts val="1000"/>
              </a:spcAft>
              <a:defRPr sz="1800">
                <a:latin typeface="Open Sans Light"/>
              </a:defRPr>
            </a:pPr>
            <a:r>
              <a:t>Decorator - Verhalten dynamisch zur Laufzeit erweitern</a:t>
            </a:r>
          </a:p>
          <a:p>
            <a:pPr>
              <a:spcBef>
                <a:spcPts val="400"/>
              </a:spcBef>
              <a:spcAft>
                <a:spcPts val="1000"/>
              </a:spcAft>
              <a:defRPr sz="1800">
                <a:latin typeface="Open Sans Light"/>
              </a:defRPr>
            </a:pPr>
            <a:r>
              <a:t>Facade - Komplexe Subsysteme vereinfacht zugänglich machen</a:t>
            </a:r>
          </a:p>
          <a:p>
            <a:pPr>
              <a:spcBef>
                <a:spcPts val="400"/>
              </a:spcBef>
              <a:spcAft>
                <a:spcPts val="1000"/>
              </a:spcAft>
              <a:defRPr sz="1800">
                <a:latin typeface="Open Sans Light"/>
              </a:defRPr>
            </a:pPr>
            <a:r>
              <a:t>Flyweight - Speicheroptimierung durch geteilte Objekte</a:t>
            </a:r>
          </a:p>
          <a:p>
            <a:pPr>
              <a:spcBef>
                <a:spcPts val="400"/>
              </a:spcBef>
              <a:spcAft>
                <a:spcPts val="1000"/>
              </a:spcAft>
              <a:defRPr sz="1800">
                <a:latin typeface="Open Sans Light"/>
              </a:defRPr>
            </a:pPr>
            <a:r>
              <a:t>Proxy - Stellvertreter für aufwändige oder entfernte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Flexible Objektzusammensetzung</a:t>
            </a:r>
          </a:p>
          <a:p>
            <a:pPr>
              <a:spcBef>
                <a:spcPts val="400"/>
              </a:spcBef>
              <a:spcAft>
                <a:spcPts val="1000"/>
              </a:spcAft>
              <a:defRPr sz="1800">
                <a:latin typeface="Open Sans Light"/>
              </a:defRPr>
            </a:pPr>
            <a:r>
              <a:t>Entkopplung zwischen Komponenten und deren Verwendung</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Überblick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 Legacy-Systeme in neue Architekturen integrieren</a:t>
            </a:r>
          </a:p>
          <a:p>
            <a:pPr>
              <a:spcBef>
                <a:spcPts val="400"/>
              </a:spcBef>
              <a:spcAft>
                <a:spcPts val="1000"/>
              </a:spcAft>
              <a:defRPr sz="1800">
                <a:latin typeface="Open Sans Light"/>
              </a:defRPr>
            </a:pPr>
            <a:r>
              <a:t>Bridge - Abstraktion von Implementierung trennen</a:t>
            </a:r>
          </a:p>
          <a:p>
            <a:pPr>
              <a:spcBef>
                <a:spcPts val="400"/>
              </a:spcBef>
              <a:spcAft>
                <a:spcPts val="1000"/>
              </a:spcAft>
              <a:defRPr sz="1800">
                <a:latin typeface="Open Sans Light"/>
              </a:defRPr>
            </a:pPr>
            <a:r>
              <a:t>Composite - Hierarchische Baumstrukturen verwalten</a:t>
            </a:r>
          </a:p>
          <a:p>
            <a:pPr>
              <a:spcBef>
                <a:spcPts val="400"/>
              </a:spcBef>
              <a:spcAft>
                <a:spcPts val="1000"/>
              </a:spcAft>
              <a:defRPr sz="1800">
                <a:latin typeface="Open Sans Light"/>
              </a:defRPr>
            </a:pPr>
            <a:r>
              <a:t>Decorator - Verhalten dynamisch zur Laufzeit erweitern</a:t>
            </a:r>
          </a:p>
          <a:p>
            <a:pPr>
              <a:spcBef>
                <a:spcPts val="400"/>
              </a:spcBef>
              <a:spcAft>
                <a:spcPts val="1000"/>
              </a:spcAft>
              <a:defRPr sz="1800">
                <a:latin typeface="Open Sans Light"/>
              </a:defRPr>
            </a:pPr>
            <a:r>
              <a:t>Facade - Komplexe Subsysteme vereinfacht zugänglich machen</a:t>
            </a:r>
          </a:p>
          <a:p>
            <a:pPr>
              <a:spcBef>
                <a:spcPts val="400"/>
              </a:spcBef>
              <a:spcAft>
                <a:spcPts val="1000"/>
              </a:spcAft>
              <a:defRPr sz="1800">
                <a:latin typeface="Open Sans Light"/>
              </a:defRPr>
            </a:pPr>
            <a:r>
              <a:t>Flyweight - Speicheroptimierung durch geteilte Objekte</a:t>
            </a:r>
          </a:p>
          <a:p>
            <a:pPr>
              <a:spcBef>
                <a:spcPts val="400"/>
              </a:spcBef>
              <a:spcAft>
                <a:spcPts val="1000"/>
              </a:spcAft>
              <a:defRPr sz="1800">
                <a:latin typeface="Open Sans Light"/>
              </a:defRPr>
            </a:pPr>
            <a:r>
              <a:t>Proxy - Stellvertreter für aufwändige oder entfernte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Gemeinsames Ziel: Flexible Objektzusammensetzung</a:t>
            </a:r>
          </a:p>
          <a:p>
            <a:pPr>
              <a:spcBef>
                <a:spcPts val="400"/>
              </a:spcBef>
              <a:spcAft>
                <a:spcPts val="1000"/>
              </a:spcAft>
              <a:defRPr sz="1800">
                <a:latin typeface="Open Sans Light"/>
              </a:defRPr>
            </a:pPr>
            <a:r>
              <a:t>Entkopplung zwischen Komponenten und deren Verwendung</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Integration inkompatibler Interfaces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Legacy-System Integration</a:t>
            </a:r>
          </a:p>
          <a:p>
            <a:pPr>
              <a:spcBef>
                <a:spcPts val="400"/>
              </a:spcBef>
              <a:spcAft>
                <a:spcPts val="1000"/>
              </a:spcAft>
              <a:defRPr sz="1800">
                <a:latin typeface="Open Sans Light"/>
              </a:defRPr>
            </a:pPr>
            <a:r>
              <a:t>• Altes Billing-System mit proprietärer Schnittstelle</a:t>
            </a:r>
          </a:p>
          <a:p>
            <a:pPr>
              <a:spcBef>
                <a:spcPts val="400"/>
              </a:spcBef>
              <a:spcAft>
                <a:spcPts val="1000"/>
              </a:spcAft>
              <a:defRPr sz="1800">
                <a:latin typeface="Open Sans Light"/>
              </a:defRPr>
            </a:pPr>
            <a:r>
              <a:t>• Neue Microservice-Architektur mit REST-APIs</a:t>
            </a:r>
          </a:p>
          <a:p>
            <a:pPr>
              <a:spcBef>
                <a:spcPts val="400"/>
              </a:spcBef>
              <a:spcAft>
                <a:spcPts val="1000"/>
              </a:spcAft>
              <a:defRPr sz="1800">
                <a:latin typeface="Open Sans Light"/>
              </a:defRPr>
            </a:pPr>
            <a:r>
              <a:t>• Verschiedene Datenformate (XML vs JSON)</a:t>
            </a:r>
          </a:p>
          <a:p>
            <a:pPr>
              <a:spcBef>
                <a:spcPts val="400"/>
              </a:spcBef>
              <a:spcAft>
                <a:spcPts val="1000"/>
              </a:spcAft>
              <a:defRPr sz="1800">
                <a:latin typeface="Open Sans Light"/>
              </a:defRPr>
            </a:pPr>
            <a:r>
              <a:t>• Inkompatible Methodensignaturen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Bestehender Code soll nicht verändert werden</a:t>
            </a:r>
          </a:p>
          <a:p>
            <a:pPr>
              <a:spcBef>
                <a:spcPts val="400"/>
              </a:spcBef>
              <a:spcAft>
                <a:spcPts val="1000"/>
              </a:spcAft>
              <a:defRPr sz="1800">
                <a:latin typeface="Open Sans Light"/>
              </a:defRPr>
            </a:pPr>
            <a:r>
              <a:t>• Neue Services erwarten moderne Interfaces</a:t>
            </a:r>
          </a:p>
          <a:p>
            <a:pPr>
              <a:spcBef>
                <a:spcPts val="400"/>
              </a:spcBef>
              <a:spcAft>
                <a:spcPts val="1000"/>
              </a:spcAft>
              <a:defRPr sz="1800">
                <a:latin typeface="Open Sans Light"/>
              </a:defRPr>
            </a:pPr>
            <a:r>
              <a:t>• Mehrere Legacy-Systeme müssen integriert werden</a:t>
            </a:r>
          </a:p>
          <a:p>
            <a:pPr>
              <a:spcBef>
                <a:spcPts val="400"/>
              </a:spcBef>
              <a:spcAft>
                <a:spcPts val="1000"/>
              </a:spcAft>
              <a:defRPr sz="1800">
                <a:latin typeface="Open Sans Light"/>
              </a:defRPr>
            </a:pPr>
            <a:r>
              <a:t>• Schrittweise Migration erforderlich</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Integration inkompatibler Interfaces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Legacy-System Integration</a:t>
            </a:r>
          </a:p>
          <a:p>
            <a:pPr>
              <a:spcBef>
                <a:spcPts val="400"/>
              </a:spcBef>
              <a:spcAft>
                <a:spcPts val="1000"/>
              </a:spcAft>
              <a:defRPr sz="1800">
                <a:latin typeface="Open Sans Light"/>
              </a:defRPr>
            </a:pPr>
            <a:r>
              <a:t>• Altes Billing-System mit proprietärer Schnittstelle</a:t>
            </a:r>
          </a:p>
          <a:p>
            <a:pPr>
              <a:spcBef>
                <a:spcPts val="400"/>
              </a:spcBef>
              <a:spcAft>
                <a:spcPts val="1000"/>
              </a:spcAft>
              <a:defRPr sz="1800">
                <a:latin typeface="Open Sans Light"/>
              </a:defRPr>
            </a:pPr>
            <a:r>
              <a:t>• Neue Microservice-Architektur mit REST-APIs</a:t>
            </a:r>
          </a:p>
          <a:p>
            <a:pPr>
              <a:spcBef>
                <a:spcPts val="400"/>
              </a:spcBef>
              <a:spcAft>
                <a:spcPts val="1000"/>
              </a:spcAft>
              <a:defRPr sz="1800">
                <a:latin typeface="Open Sans Light"/>
              </a:defRPr>
            </a:pPr>
            <a:r>
              <a:t>• Verschiedene Datenformate (XML vs JSON)</a:t>
            </a:r>
          </a:p>
          <a:p>
            <a:pPr>
              <a:spcBef>
                <a:spcPts val="400"/>
              </a:spcBef>
              <a:spcAft>
                <a:spcPts val="1000"/>
              </a:spcAft>
              <a:defRPr sz="1800">
                <a:latin typeface="Open Sans Light"/>
              </a:defRPr>
            </a:pPr>
            <a:r>
              <a:t>• Inkompatible Methodensignaturen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Bestehender Code soll nicht verändert werden</a:t>
            </a:r>
          </a:p>
          <a:p>
            <a:pPr>
              <a:spcBef>
                <a:spcPts val="400"/>
              </a:spcBef>
              <a:spcAft>
                <a:spcPts val="1000"/>
              </a:spcAft>
              <a:defRPr sz="1800">
                <a:latin typeface="Open Sans Light"/>
              </a:defRPr>
            </a:pPr>
            <a:r>
              <a:t>• Neue Services erwarten moderne Interfaces</a:t>
            </a:r>
          </a:p>
          <a:p>
            <a:pPr>
              <a:spcBef>
                <a:spcPts val="400"/>
              </a:spcBef>
              <a:spcAft>
                <a:spcPts val="1000"/>
              </a:spcAft>
              <a:defRPr sz="1800">
                <a:latin typeface="Open Sans Light"/>
              </a:defRPr>
            </a:pPr>
            <a:r>
              <a:t>• Mehrere Legacy-Systeme müssen integriert werden</a:t>
            </a:r>
          </a:p>
          <a:p>
            <a:pPr>
              <a:spcBef>
                <a:spcPts val="400"/>
              </a:spcBef>
              <a:spcAft>
                <a:spcPts val="1000"/>
              </a:spcAft>
              <a:defRPr sz="1800">
                <a:latin typeface="Open Sans Light"/>
              </a:defRPr>
            </a:pPr>
            <a:r>
              <a:t>• Schrittweise Migration erforderlich</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Target - Interface, das der Client erwartet</a:t>
            </a:r>
          </a:p>
          <a:p>
            <a:pPr>
              <a:spcBef>
                <a:spcPts val="400"/>
              </a:spcBef>
              <a:spcAft>
                <a:spcPts val="1000"/>
              </a:spcAft>
              <a:defRPr sz="1800">
                <a:latin typeface="Open Sans Light"/>
              </a:defRPr>
            </a:pPr>
            <a:r>
              <a:t>• Client - Verwendet das Target Interface</a:t>
            </a:r>
          </a:p>
          <a:p>
            <a:pPr>
              <a:spcBef>
                <a:spcPts val="400"/>
              </a:spcBef>
              <a:spcAft>
                <a:spcPts val="1000"/>
              </a:spcAft>
              <a:defRPr sz="1800">
                <a:latin typeface="Open Sans Light"/>
              </a:defRPr>
            </a:pPr>
            <a:r>
              <a:t>• Adaptee - Legacy-Klasse mit inkompatiblem Interface</a:t>
            </a:r>
          </a:p>
          <a:p>
            <a:pPr>
              <a:spcBef>
                <a:spcPts val="400"/>
              </a:spcBef>
              <a:spcAft>
                <a:spcPts val="1000"/>
              </a:spcAft>
              <a:defRPr sz="1800">
                <a:latin typeface="Open Sans Light"/>
              </a:defRPr>
            </a:pPr>
            <a:r>
              <a:t>• Adapter - Vermittelt zwischen Target und Adaptee</a:t>
            </a:r>
          </a:p>
          <a:p>
            <a:pPr>
              <a:spcBef>
                <a:spcPts val="400"/>
              </a:spcBef>
              <a:spcAft>
                <a:spcPts val="1000"/>
              </a:spcAft>
              <a:defRPr sz="1800">
                <a:latin typeface="Open Sans Light"/>
              </a:defRPr>
            </a:pPr>
          </a:p>
          <a:p>
            <a:pPr>
              <a:spcBef>
                <a:spcPts val="400"/>
              </a:spcBef>
              <a:spcAft>
                <a:spcPts val="1000"/>
              </a:spcAft>
              <a:defRPr sz="1800">
                <a:latin typeface="Open Sans Light"/>
              </a:defRPr>
            </a:pPr>
            <a:r>
              <a:t>Zwei Varianten:</a:t>
            </a:r>
          </a:p>
          <a:p>
            <a:pPr>
              <a:spcBef>
                <a:spcPts val="400"/>
              </a:spcBef>
              <a:spcAft>
                <a:spcPts val="1000"/>
              </a:spcAft>
              <a:defRPr sz="1800">
                <a:latin typeface="Open Sans Light"/>
              </a:defRPr>
            </a:pPr>
            <a:r>
              <a:t>• Object Adapter - Komposition (empfohlen)</a:t>
            </a:r>
          </a:p>
          <a:p>
            <a:pPr>
              <a:spcBef>
                <a:spcPts val="400"/>
              </a:spcBef>
              <a:spcAft>
                <a:spcPts val="1000"/>
              </a:spcAft>
              <a:defRPr sz="1800">
                <a:latin typeface="Open Sans Light"/>
              </a:defRPr>
            </a:pPr>
            <a:r>
              <a:t>• Class Adapter - Mehrfachvererbung (Java: nicht möglich)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Legacy-Code bleibt unverändert</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Adapter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Target - Interface, das der Client erwartet</a:t>
            </a:r>
          </a:p>
          <a:p>
            <a:pPr>
              <a:spcBef>
                <a:spcPts val="400"/>
              </a:spcBef>
              <a:spcAft>
                <a:spcPts val="1000"/>
              </a:spcAft>
              <a:defRPr sz="1800">
                <a:latin typeface="Open Sans Light"/>
              </a:defRPr>
            </a:pPr>
            <a:r>
              <a:t>• Client - Verwendet das Target Interface</a:t>
            </a:r>
          </a:p>
          <a:p>
            <a:pPr>
              <a:spcBef>
                <a:spcPts val="400"/>
              </a:spcBef>
              <a:spcAft>
                <a:spcPts val="1000"/>
              </a:spcAft>
              <a:defRPr sz="1800">
                <a:latin typeface="Open Sans Light"/>
              </a:defRPr>
            </a:pPr>
            <a:r>
              <a:t>• Adaptee - Legacy-Klasse mit inkompatiblem Interface</a:t>
            </a:r>
          </a:p>
          <a:p>
            <a:pPr>
              <a:spcBef>
                <a:spcPts val="400"/>
              </a:spcBef>
              <a:spcAft>
                <a:spcPts val="1000"/>
              </a:spcAft>
              <a:defRPr sz="1800">
                <a:latin typeface="Open Sans Light"/>
              </a:defRPr>
            </a:pPr>
            <a:r>
              <a:t>• Adapter - Vermittelt zwischen Target und Adaptee</a:t>
            </a:r>
          </a:p>
          <a:p>
            <a:pPr>
              <a:spcBef>
                <a:spcPts val="400"/>
              </a:spcBef>
              <a:spcAft>
                <a:spcPts val="1000"/>
              </a:spcAft>
              <a:defRPr sz="1800">
                <a:latin typeface="Open Sans Light"/>
              </a:defRPr>
            </a:pPr>
          </a:p>
          <a:p>
            <a:pPr>
              <a:spcBef>
                <a:spcPts val="400"/>
              </a:spcBef>
              <a:spcAft>
                <a:spcPts val="1000"/>
              </a:spcAft>
              <a:defRPr sz="1800">
                <a:latin typeface="Open Sans Light"/>
              </a:defRPr>
            </a:pPr>
            <a:r>
              <a:t>Zwei Varianten:</a:t>
            </a:r>
          </a:p>
          <a:p>
            <a:pPr>
              <a:spcBef>
                <a:spcPts val="400"/>
              </a:spcBef>
              <a:spcAft>
                <a:spcPts val="1000"/>
              </a:spcAft>
              <a:defRPr sz="1800">
                <a:latin typeface="Open Sans Light"/>
              </a:defRPr>
            </a:pPr>
            <a:r>
              <a:t>• Object Adapter - Komposition (empfohlen)</a:t>
            </a:r>
          </a:p>
          <a:p>
            <a:pPr>
              <a:spcBef>
                <a:spcPts val="400"/>
              </a:spcBef>
              <a:spcAft>
                <a:spcPts val="1000"/>
              </a:spcAft>
              <a:defRPr sz="1800">
                <a:latin typeface="Open Sans Light"/>
              </a:defRPr>
            </a:pPr>
            <a:r>
              <a:t>• Class Adapter - Mehrfachvererbung (Java: nicht möglich)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Legacy-Code bleibt unverändert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Legacy System</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Legacy Billing System (Adaptee)</a:t>
            </a:r>
            <a:br/>
            <a:r>
              <a:t>public class LegacyBillingSystem {</a:t>
            </a:r>
            <a:br/>
            <a:r>
              <a:t>    public void processLegacyPayment(String customerId, double amount, String currency) {</a:t>
            </a:r>
            <a:br/>
            <a:r>
              <a:t>        System.out.println("Processing legacy payment:");</a:t>
            </a:r>
            <a:br/>
            <a:r>
              <a:t>        System.out.println("Customer: " + customerId);</a:t>
            </a:r>
            <a:br/>
            <a:r>
              <a:t>        System.out.println("Amount: " + amount + " " + currency);</a:t>
            </a:r>
            <a:br/>
            <a:r>
              <a:t>        </a:t>
            </a:r>
            <a:br/>
            <a:r>
              <a:t>        // Complex legacy processing logic</a:t>
            </a:r>
            <a:br/>
            <a:r>
              <a:t>        validateCustomerInLegacyDB(customerId);</a:t>
            </a:r>
            <a:br/>
            <a:r>
              <a:t>        processLegacyTransaction(amount, currency);</a:t>
            </a:r>
            <a:br/>
            <a:r>
              <a:t>        updateLegacyBillingRecord(customerId, amount);</a:t>
            </a:r>
            <a:br/>
            <a:r>
              <a:t>    }</a:t>
            </a:r>
            <a:br/>
            <a:r>
              <a:t>    </a:t>
            </a:r>
            <a:br/>
            <a:r>
              <a:t>    public String getLegacyCustomerInfo(String customerId) {</a:t>
            </a:r>
            <a:br/>
            <a:r>
              <a:t>        // Returns XML format</a:t>
            </a:r>
            <a:br/>
            <a:r>
              <a:t>        return "&lt;?xml version='1.0'?&gt;&lt;customer&gt;&lt;id&gt;" + customerId + </a:t>
            </a:r>
            <a:br/>
            <a:r>
              <a:t>               "&lt;/id&gt;&lt;status&gt;ACTIVE&lt;/status&gt;&lt;/customer&gt;";</a:t>
            </a:r>
            <a:br/>
            <a:r>
              <a:t>    }</a:t>
            </a:r>
            <a:br/>
            <a:r>
              <a:t>    </a:t>
            </a:r>
            <a:br/>
            <a:r>
              <a:t>    private void validateCustomerInLegacyDB(String customerId) {</a:t>
            </a:r>
            <a:br/>
            <a:r>
              <a:t>        // Legacy database operations</a:t>
            </a:r>
            <a:br/>
            <a:r>
              <a:t>    }</a:t>
            </a:r>
            <a:br/>
            <a:r>
              <a:t>    </a:t>
            </a:r>
            <a:br/>
            <a:r>
              <a:t>    private void processLegacyTransaction(double amount, String currency) {</a:t>
            </a:r>
            <a:br/>
            <a:r>
              <a:t>        // Complex legacy business logic</a:t>
            </a:r>
            <a:br/>
            <a:r>
              <a:t>    }</a:t>
            </a:r>
            <a:br/>
            <a:r>
              <a:t>}</a:t>
            </a:r>
            <a:br/>
            <a:br/>
            <a:r>
              <a:t>// Modern Interface (Target)</a:t>
            </a:r>
            <a:br/>
            <a:r>
              <a:t>public interface ModernPaymentProcessor {</a:t>
            </a:r>
            <a:br/>
            <a:r>
              <a:t>    PaymentResult processPayment(PaymentRequest request);</a:t>
            </a:r>
            <a:br/>
            <a:r>
              <a:t>    CustomerInfo getCustomer(String customerId);</a:t>
            </a:r>
            <a:br/>
            <a:r>
              <a:t>}</a:t>
            </a:r>
            <a:br/>
            <a:br/>
            <a:r>
              <a:t>public class PaymentRequest {</a:t>
            </a:r>
            <a:br/>
            <a:r>
              <a:t>    private String customerId;</a:t>
            </a:r>
            <a:br/>
            <a:r>
              <a:t>    private BigDecimal amount;</a:t>
            </a:r>
            <a:br/>
            <a:r>
              <a:t>    private String currency;</a:t>
            </a:r>
            <a:br/>
            <a:r>
              <a:t>    // constructors, getters, setters</a:t>
            </a:r>
            <a:br/>
            <a:r>
              <a: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Legacy System</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Legacy Billing System (Adaptee)</a:t>
            </a:r>
            <a:br/>
            <a:r>
              <a:t>public class LegacyBillingSystem {</a:t>
            </a:r>
            <a:br/>
            <a:r>
              <a:t>    public void processLegacyPayment(String customerId, double amount, String currency) {</a:t>
            </a:r>
            <a:br/>
            <a:r>
              <a:t>        System.out.println("Processing legacy payment:");</a:t>
            </a:r>
            <a:br/>
            <a:r>
              <a:t>        System.out.println("Customer: " + customerId);</a:t>
            </a:r>
            <a:br/>
            <a:r>
              <a:t>        System.out.println("Amount: " + amount + " " + currency);</a:t>
            </a:r>
            <a:br/>
            <a:r>
              <a:t>        </a:t>
            </a:r>
            <a:br/>
            <a:r>
              <a:t>        // Complex legacy processing logic</a:t>
            </a:r>
            <a:br/>
            <a:r>
              <a:t>        validateCustomerInLegacyDB(customerId);</a:t>
            </a:r>
            <a:br/>
            <a:r>
              <a:t>        processLegacyTransaction(amount, currency);</a:t>
            </a:r>
            <a:br/>
            <a:r>
              <a:t>        updateLegacyBillingRecord(customerId, amount);</a:t>
            </a:r>
            <a:br/>
            <a:r>
              <a:t>    }</a:t>
            </a:r>
            <a:br/>
            <a:r>
              <a:t>    </a:t>
            </a:r>
            <a:br/>
            <a:r>
              <a:t>    public String getLegacyCustomerInfo(String customerId) {</a:t>
            </a:r>
            <a:br/>
            <a:r>
              <a:t>        // Returns XML format</a:t>
            </a:r>
            <a:br/>
            <a:r>
              <a:t>        return "&lt;?xml version='1.0'?&gt;&lt;customer&gt;&lt;id&gt;" + customerId + </a:t>
            </a:r>
            <a:br/>
            <a:r>
              <a:t>               "&lt;/id&gt;&lt;status&gt;ACTIVE&lt;/status&gt;&lt;/customer&gt;";</a:t>
            </a:r>
            <a:br/>
            <a:r>
              <a:t>    }</a:t>
            </a:r>
            <a:br/>
            <a:r>
              <a:t>    </a:t>
            </a:r>
            <a:br/>
            <a:r>
              <a:t>    private void validateCustomerInLegacyDB(String customerId) {</a:t>
            </a:r>
            <a:br/>
            <a:r>
              <a:t>        // Legacy database operations</a:t>
            </a:r>
            <a:br/>
            <a:r>
              <a:t>    }</a:t>
            </a:r>
            <a:br/>
            <a:r>
              <a:t>    </a:t>
            </a:r>
            <a:br/>
            <a:r>
              <a:t>    private void processLegacyTransaction(double amount, String currency) {</a:t>
            </a:r>
            <a:br/>
            <a:r>
              <a:t>        // Complex legacy business logic</a:t>
            </a:r>
            <a:br/>
            <a:r>
              <a:t>    }</a:t>
            </a:r>
            <a:br/>
            <a:r>
              <a:t>}</a:t>
            </a:r>
            <a:br/>
            <a:br/>
            <a:r>
              <a:t>// Modern Interface (Target)</a:t>
            </a:r>
            <a:br/>
            <a:r>
              <a:t>public interface ModernPaymentProcessor {</a:t>
            </a:r>
            <a:br/>
            <a:r>
              <a:t>    PaymentResult processPayment(PaymentRequest request);</a:t>
            </a:r>
            <a:br/>
            <a:r>
              <a:t>    CustomerInfo getCustomer(String customerId);</a:t>
            </a:r>
            <a:br/>
            <a:r>
              <a:t>}</a:t>
            </a:r>
            <a:br/>
            <a:br/>
            <a:r>
              <a:t>public class PaymentRequest {</a:t>
            </a:r>
            <a:br/>
            <a:r>
              <a:t>    private String customerId;</a:t>
            </a:r>
            <a:br/>
            <a:r>
              <a:t>    private BigDecimal amount;</a:t>
            </a:r>
            <a:br/>
            <a:r>
              <a:t>    private String currency;</a:t>
            </a:r>
            <a:br/>
            <a:r>
              <a:t>    // constructors, getters, setters</a:t>
            </a:r>
            <a:br/>
            <a:r>
              <a: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Workshop-Agenda</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Einführung: Software-Architektur Grundlagen &amp; Prinzipien</a:t>
            </a:r>
          </a:p>
          <a:p>
            <a:pPr>
              <a:spcBef>
                <a:spcPts val="400"/>
              </a:spcBef>
              <a:spcAft>
                <a:spcPts val="1000"/>
              </a:spcAft>
              <a:defRPr sz="1800">
                <a:latin typeface="Open Sans Light"/>
              </a:defRPr>
            </a:pPr>
            <a:r>
              <a:t>Clean Architecture: Strukturierung für Wartbarkeit</a:t>
            </a:r>
          </a:p>
          <a:p>
            <a:pPr>
              <a:spcBef>
                <a:spcPts val="400"/>
              </a:spcBef>
              <a:spcAft>
                <a:spcPts val="1000"/>
              </a:spcAft>
              <a:defRPr sz="1800">
                <a:latin typeface="Open Sans Light"/>
              </a:defRPr>
            </a:pPr>
            <a:r>
              <a:t>SOLID Prinzipien: Fundament für guten Code</a:t>
            </a:r>
          </a:p>
          <a:p>
            <a:pPr>
              <a:spcBef>
                <a:spcPts val="400"/>
              </a:spcBef>
              <a:spcAft>
                <a:spcPts val="1000"/>
              </a:spcAft>
              <a:defRPr sz="1800">
                <a:latin typeface="Open Sans Light"/>
              </a:defRPr>
            </a:pPr>
            <a:r>
              <a:t>Design Patterns: Bewährte Lösungsmuster verstehen</a:t>
            </a:r>
          </a:p>
          <a:p>
            <a:pPr>
              <a:spcBef>
                <a:spcPts val="400"/>
              </a:spcBef>
              <a:spcAft>
                <a:spcPts val="1000"/>
              </a:spcAft>
              <a:defRPr sz="1800">
                <a:latin typeface="Open Sans Light"/>
              </a:defRPr>
            </a:pPr>
            <a:r>
              <a:t>Code-Smells: Anti-Patterns erkennen und vermeiden</a:t>
            </a:r>
          </a:p>
          <a:p>
            <a:pPr>
              <a:spcBef>
                <a:spcPts val="400"/>
              </a:spcBef>
              <a:spcAft>
                <a:spcPts val="1000"/>
              </a:spcAft>
              <a:defRPr sz="1800">
                <a:latin typeface="Open Sans Light"/>
              </a:defRPr>
            </a:pPr>
            <a:r>
              <a:t>Praktische Anwendung: Telekom-spezifische Beispiele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Workshop-Agenda</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Einführung: Software-Architektur Grundlagen &amp; Prinzipien</a:t>
            </a:r>
          </a:p>
          <a:p>
            <a:pPr>
              <a:spcBef>
                <a:spcPts val="400"/>
              </a:spcBef>
              <a:spcAft>
                <a:spcPts val="1000"/>
              </a:spcAft>
              <a:defRPr sz="1800">
                <a:latin typeface="Open Sans Light"/>
              </a:defRPr>
            </a:pPr>
            <a:r>
              <a:t>Clean Architecture: Strukturierung für Wartbarkeit</a:t>
            </a:r>
          </a:p>
          <a:p>
            <a:pPr>
              <a:spcBef>
                <a:spcPts val="400"/>
              </a:spcBef>
              <a:spcAft>
                <a:spcPts val="1000"/>
              </a:spcAft>
              <a:defRPr sz="1800">
                <a:latin typeface="Open Sans Light"/>
              </a:defRPr>
            </a:pPr>
            <a:r>
              <a:t>SOLID Prinzipien: Fundament für guten Code</a:t>
            </a:r>
          </a:p>
          <a:p>
            <a:pPr>
              <a:spcBef>
                <a:spcPts val="400"/>
              </a:spcBef>
              <a:spcAft>
                <a:spcPts val="1000"/>
              </a:spcAft>
              <a:defRPr sz="1800">
                <a:latin typeface="Open Sans Light"/>
              </a:defRPr>
            </a:pPr>
            <a:r>
              <a:t>Design Patterns: Bewährte Lösungsmuster verstehen</a:t>
            </a:r>
          </a:p>
          <a:p>
            <a:pPr>
              <a:spcBef>
                <a:spcPts val="400"/>
              </a:spcBef>
              <a:spcAft>
                <a:spcPts val="1000"/>
              </a:spcAft>
              <a:defRPr sz="1800">
                <a:latin typeface="Open Sans Light"/>
              </a:defRPr>
            </a:pPr>
            <a:r>
              <a:t>Code-Smells: Anti-Patterns erkennen und vermeiden</a:t>
            </a:r>
          </a:p>
          <a:p>
            <a:pPr>
              <a:spcBef>
                <a:spcPts val="400"/>
              </a:spcBef>
              <a:spcAft>
                <a:spcPts val="1000"/>
              </a:spcAft>
              <a:defRPr sz="1800">
                <a:latin typeface="Open Sans Light"/>
              </a:defRPr>
            </a:pPr>
            <a:r>
              <a:t>Praktische Anwendung: Telekom-spezifische Beispiele</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Adapter Implementation</a:t>
            </a:r>
            <a:br/>
            <a:r>
              <a:t>public class BillingSystemAdapter implements ModernPaymentProcessor {</a:t>
            </a:r>
            <a:br/>
            <a:r>
              <a:t>    private LegacyBillingSystem legacySystem;</a:t>
            </a:r>
            <a:br/>
            <a:r>
              <a:t>    </a:t>
            </a:r>
            <a:br/>
            <a:r>
              <a:t>    public BillingSystemAdapter(LegacyBillingSystem legacySystem) {</a:t>
            </a:r>
            <a:br/>
            <a:r>
              <a:t>        this.legacySystem = legacySystem;</a:t>
            </a:r>
            <a:br/>
            <a:r>
              <a:t>    }</a:t>
            </a:r>
            <a:br/>
            <a:r>
              <a:t>    </a:t>
            </a:r>
            <a:br/>
            <a:r>
              <a:t>    @Override</a:t>
            </a:r>
            <a:br/>
            <a:r>
              <a:t>    public PaymentResult processPayment(PaymentRequest request) {</a:t>
            </a:r>
            <a:br/>
            <a:r>
              <a:t>        try {</a:t>
            </a:r>
            <a:br/>
            <a:r>
              <a:t>            // Adapt modern interface to legacy interface</a:t>
            </a:r>
            <a:br/>
            <a:r>
              <a:t>            legacySystem.processLegacyPayment(</a:t>
            </a:r>
            <a:br/>
            <a:r>
              <a:t>                request.getCustomerId(),</a:t>
            </a:r>
            <a:br/>
            <a:r>
              <a:t>                request.getAmount().doubleValue(),</a:t>
            </a:r>
            <a:br/>
            <a:r>
              <a:t>                request.getCurrency()</a:t>
            </a:r>
            <a:br/>
            <a:r>
              <a:t>            );</a:t>
            </a:r>
            <a:br/>
            <a:r>
              <a:t>            </a:t>
            </a:r>
            <a:br/>
            <a:r>
              <a:t>            return new PaymentResult(true, "Payment processed successfully");</a:t>
            </a:r>
            <a:br/>
            <a:r>
              <a:t>        } catch (Exception e) {</a:t>
            </a:r>
            <a:br/>
            <a:r>
              <a:t>            return new PaymentResult(false, "Payment failed: " + e.getMessage());</a:t>
            </a:r>
            <a:br/>
            <a:r>
              <a:t>        }</a:t>
            </a:r>
            <a:br/>
            <a:r>
              <a:t>    }</a:t>
            </a:r>
            <a:br/>
            <a:r>
              <a:t>    </a:t>
            </a:r>
            <a:br/>
            <a:r>
              <a:t>    @Override</a:t>
            </a:r>
            <a:br/>
            <a:r>
              <a:t>    public CustomerInfo getCustomer(String customerId) {</a:t>
            </a:r>
            <a:br/>
            <a:r>
              <a:t>        // Get legacy XML format</a:t>
            </a:r>
            <a:br/>
            <a:r>
              <a:t>        String xmlData = legacySystem.getLegacyCustomerInfo(customerId);</a:t>
            </a:r>
            <a:br/>
            <a:r>
              <a:t>        </a:t>
            </a:r>
            <a:br/>
            <a:r>
              <a:t>        // Convert XML to modern object format</a:t>
            </a:r>
            <a:br/>
            <a:r>
              <a:t>        return parseXMLToCustomerInfo(xmlData);</a:t>
            </a:r>
            <a:br/>
            <a:r>
              <a:t>    }</a:t>
            </a:r>
            <a:br/>
            <a:r>
              <a:t>    </a:t>
            </a:r>
            <a:br/>
            <a:r>
              <a:t>    private CustomerInfo parseXMLToCustomerInfo(String xmlData) {</a:t>
            </a:r>
            <a:br/>
            <a:r>
              <a:t>        // Parse XML and create CustomerInfo object</a:t>
            </a:r>
            <a:br/>
            <a:r>
              <a:t>        // Using XML parser to extract customer data</a:t>
            </a:r>
            <a:br/>
            <a:r>
              <a:t>        return new CustomerInfo(extractId(xmlData), extractStatus(xmlData));</a:t>
            </a:r>
            <a:br/>
            <a:r>
              <a:t>    }</a:t>
            </a:r>
            <a:br/>
            <a:r>
              <a:t>}</a:t>
            </a:r>
            <a:br/>
            <a:br/>
            <a:r>
              <a:t>// Usage</a:t>
            </a:r>
            <a:br/>
            <a:r>
              <a:t>ModernPaymentProcessor processor = new BillingSystemAdapter(</a:t>
            </a:r>
            <a:br/>
            <a:r>
              <a:t>    new LegacyBillingSystem()</a:t>
            </a:r>
            <a:br/>
            <a:r>
              <a:t>);</a:t>
            </a:r>
            <a:br/>
            <a:br/>
            <a:r>
              <a:t>PaymentRequest request = new PaymentRequest("CUST123", </a:t>
            </a:r>
            <a:br/>
            <a:r>
              <a:t>    new BigDecimal("99.99"), "EUR");</a:t>
            </a:r>
            <a:br/>
            <a:r>
              <a:t>PaymentResult result = processor.processPayment(request);</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Adapter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Adapter Implementation</a:t>
            </a:r>
            <a:br/>
            <a:r>
              <a:t>public class BillingSystemAdapter implements ModernPaymentProcessor {</a:t>
            </a:r>
            <a:br/>
            <a:r>
              <a:t>    private LegacyBillingSystem legacySystem;</a:t>
            </a:r>
            <a:br/>
            <a:r>
              <a:t>    </a:t>
            </a:r>
            <a:br/>
            <a:r>
              <a:t>    public BillingSystemAdapter(LegacyBillingSystem legacySystem) {</a:t>
            </a:r>
            <a:br/>
            <a:r>
              <a:t>        this.legacySystem = legacySystem;</a:t>
            </a:r>
            <a:br/>
            <a:r>
              <a:t>    }</a:t>
            </a:r>
            <a:br/>
            <a:r>
              <a:t>    </a:t>
            </a:r>
            <a:br/>
            <a:r>
              <a:t>    @Override</a:t>
            </a:r>
            <a:br/>
            <a:r>
              <a:t>    public PaymentResult processPayment(PaymentRequest request) {</a:t>
            </a:r>
            <a:br/>
            <a:r>
              <a:t>        try {</a:t>
            </a:r>
            <a:br/>
            <a:r>
              <a:t>            // Adapt modern interface to legacy interface</a:t>
            </a:r>
            <a:br/>
            <a:r>
              <a:t>            legacySystem.processLegacyPayment(</a:t>
            </a:r>
            <a:br/>
            <a:r>
              <a:t>                request.getCustomerId(),</a:t>
            </a:r>
            <a:br/>
            <a:r>
              <a:t>                request.getAmount().doubleValue(),</a:t>
            </a:r>
            <a:br/>
            <a:r>
              <a:t>                request.getCurrency()</a:t>
            </a:r>
            <a:br/>
            <a:r>
              <a:t>            );</a:t>
            </a:r>
            <a:br/>
            <a:r>
              <a:t>            </a:t>
            </a:r>
            <a:br/>
            <a:r>
              <a:t>            return new PaymentResult(true, "Payment processed successfully");</a:t>
            </a:r>
            <a:br/>
            <a:r>
              <a:t>        } catch (Exception e) {</a:t>
            </a:r>
            <a:br/>
            <a:r>
              <a:t>            return new PaymentResult(false, "Payment failed: " + e.getMessage());</a:t>
            </a:r>
            <a:br/>
            <a:r>
              <a:t>        }</a:t>
            </a:r>
            <a:br/>
            <a:r>
              <a:t>    }</a:t>
            </a:r>
            <a:br/>
            <a:r>
              <a:t>    </a:t>
            </a:r>
            <a:br/>
            <a:r>
              <a:t>    @Override</a:t>
            </a:r>
            <a:br/>
            <a:r>
              <a:t>    public CustomerInfo getCustomer(String customerId) {</a:t>
            </a:r>
            <a:br/>
            <a:r>
              <a:t>        // Get legacy XML format</a:t>
            </a:r>
            <a:br/>
            <a:r>
              <a:t>        String xmlData = legacySystem.getLegacyCustomerInfo(customerId);</a:t>
            </a:r>
            <a:br/>
            <a:r>
              <a:t>        </a:t>
            </a:r>
            <a:br/>
            <a:r>
              <a:t>        // Convert XML to modern object format</a:t>
            </a:r>
            <a:br/>
            <a:r>
              <a:t>        return parseXMLToCustomerInfo(xmlData);</a:t>
            </a:r>
            <a:br/>
            <a:r>
              <a:t>    }</a:t>
            </a:r>
            <a:br/>
            <a:r>
              <a:t>    </a:t>
            </a:r>
            <a:br/>
            <a:r>
              <a:t>    private CustomerInfo parseXMLToCustomerInfo(String xmlData) {</a:t>
            </a:r>
            <a:br/>
            <a:r>
              <a:t>        // Parse XML and create CustomerInfo object</a:t>
            </a:r>
            <a:br/>
            <a:r>
              <a:t>        // Using XML parser to extract customer data</a:t>
            </a:r>
            <a:br/>
            <a:r>
              <a:t>        return new CustomerInfo(extractId(xmlData), extractStatus(xmlData));</a:t>
            </a:r>
            <a:br/>
            <a:r>
              <a:t>    }</a:t>
            </a:r>
            <a:br/>
            <a:r>
              <a:t>}</a:t>
            </a:r>
            <a:br/>
            <a:br/>
            <a:r>
              <a:t>// Usage</a:t>
            </a:r>
            <a:br/>
            <a:r>
              <a:t>ModernPaymentProcessor processor = new BillingSystemAdapter(</a:t>
            </a:r>
            <a:br/>
            <a:r>
              <a:t>    new LegacyBillingSystem()</a:t>
            </a:r>
            <a:br/>
            <a:r>
              <a:t>);</a:t>
            </a:r>
            <a:br/>
            <a:br/>
            <a:r>
              <a:t>PaymentRequest request = new PaymentRequest("CUST123", </a:t>
            </a:r>
            <a:br/>
            <a:r>
              <a:t>    new BigDecimal("99.99"), "EUR");</a:t>
            </a:r>
            <a:br/>
            <a:r>
              <a:t>PaymentResult result = processor.processPayment(request);</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Abstraktion und Implementierung gekoppelt</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Notification-System</a:t>
            </a:r>
          </a:p>
          <a:p>
            <a:pPr>
              <a:spcBef>
                <a:spcPts val="400"/>
              </a:spcBef>
              <a:spcAft>
                <a:spcPts val="1000"/>
              </a:spcAft>
              <a:defRPr sz="1800">
                <a:latin typeface="Open Sans Light"/>
              </a:defRPr>
            </a:pPr>
            <a:r>
              <a:t>• Verschiedene Nachrichtentypen (Email, SMS, Push)</a:t>
            </a:r>
          </a:p>
          <a:p>
            <a:pPr>
              <a:spcBef>
                <a:spcPts val="400"/>
              </a:spcBef>
              <a:spcAft>
                <a:spcPts val="1000"/>
              </a:spcAft>
              <a:defRPr sz="1800">
                <a:latin typeface="Open Sans Light"/>
              </a:defRPr>
            </a:pPr>
            <a:r>
              <a:t>• Verschiedene Implementierungen (Inhouse, Amazon SES, Twilio)</a:t>
            </a:r>
          </a:p>
          <a:p>
            <a:pPr>
              <a:spcBef>
                <a:spcPts val="400"/>
              </a:spcBef>
              <a:spcAft>
                <a:spcPts val="1000"/>
              </a:spcAft>
              <a:defRPr sz="1800">
                <a:latin typeface="Open Sans Light"/>
              </a:defRPr>
            </a:pPr>
            <a:r>
              <a:t>• Jede Kombination würde eigene Klasse benötigen</a:t>
            </a:r>
          </a:p>
          <a:p>
            <a:pPr>
              <a:spcBef>
                <a:spcPts val="400"/>
              </a:spcBef>
              <a:spcAft>
                <a:spcPts val="1000"/>
              </a:spcAft>
              <a:defRPr sz="1800">
                <a:latin typeface="Open Sans Light"/>
              </a:defRPr>
            </a:pPr>
            <a:r>
              <a:t>• EmailAmazonSES, EmailTwilio, SMSAmazonSNS, etc.</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Bridge:</a:t>
            </a:r>
          </a:p>
          <a:p>
            <a:pPr>
              <a:spcBef>
                <a:spcPts val="400"/>
              </a:spcBef>
              <a:spcAft>
                <a:spcPts val="1000"/>
              </a:spcAft>
              <a:defRPr sz="1800">
                <a:latin typeface="Open Sans Light"/>
              </a:defRPr>
            </a:pPr>
            <a:r>
              <a:t>• Klassen-Explosion bei n×m Kombinationen</a:t>
            </a:r>
          </a:p>
          <a:p>
            <a:pPr>
              <a:spcBef>
                <a:spcPts val="400"/>
              </a:spcBef>
              <a:spcAft>
                <a:spcPts val="1000"/>
              </a:spcAft>
              <a:defRPr sz="1800">
                <a:latin typeface="Open Sans Light"/>
              </a:defRPr>
            </a:pPr>
            <a:r>
              <a:t>• Änderungen in Abstraktion betreffen alle Implementierungen</a:t>
            </a:r>
          </a:p>
          <a:p>
            <a:pPr>
              <a:spcBef>
                <a:spcPts val="400"/>
              </a:spcBef>
              <a:spcAft>
                <a:spcPts val="1000"/>
              </a:spcAft>
              <a:defRPr sz="1800">
                <a:latin typeface="Open Sans Light"/>
              </a:defRPr>
            </a:pPr>
            <a:r>
              <a:t>• Schwierige Erweiterung um neue Typen/Anbieter</a:t>
            </a:r>
          </a:p>
          <a:p>
            <a:pPr>
              <a:spcBef>
                <a:spcPts val="400"/>
              </a:spcBef>
              <a:spcAft>
                <a:spcPts val="1000"/>
              </a:spcAft>
              <a:defRPr sz="1800">
                <a:latin typeface="Open Sans Light"/>
              </a:defRPr>
            </a:pPr>
            <a:r>
              <a:t>• Code-Duplikation in ähnlichen Klassen</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Abstraktion und Implementierung gekoppelt</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Notification-System</a:t>
            </a:r>
          </a:p>
          <a:p>
            <a:pPr>
              <a:spcBef>
                <a:spcPts val="400"/>
              </a:spcBef>
              <a:spcAft>
                <a:spcPts val="1000"/>
              </a:spcAft>
              <a:defRPr sz="1800">
                <a:latin typeface="Open Sans Light"/>
              </a:defRPr>
            </a:pPr>
            <a:r>
              <a:t>• Verschiedene Nachrichtentypen (Email, SMS, Push)</a:t>
            </a:r>
          </a:p>
          <a:p>
            <a:pPr>
              <a:spcBef>
                <a:spcPts val="400"/>
              </a:spcBef>
              <a:spcAft>
                <a:spcPts val="1000"/>
              </a:spcAft>
              <a:defRPr sz="1800">
                <a:latin typeface="Open Sans Light"/>
              </a:defRPr>
            </a:pPr>
            <a:r>
              <a:t>• Verschiedene Implementierungen (Inhouse, Amazon SES, Twilio)</a:t>
            </a:r>
          </a:p>
          <a:p>
            <a:pPr>
              <a:spcBef>
                <a:spcPts val="400"/>
              </a:spcBef>
              <a:spcAft>
                <a:spcPts val="1000"/>
              </a:spcAft>
              <a:defRPr sz="1800">
                <a:latin typeface="Open Sans Light"/>
              </a:defRPr>
            </a:pPr>
            <a:r>
              <a:t>• Jede Kombination würde eigene Klasse benötigen</a:t>
            </a:r>
          </a:p>
          <a:p>
            <a:pPr>
              <a:spcBef>
                <a:spcPts val="400"/>
              </a:spcBef>
              <a:spcAft>
                <a:spcPts val="1000"/>
              </a:spcAft>
              <a:defRPr sz="1800">
                <a:latin typeface="Open Sans Light"/>
              </a:defRPr>
            </a:pPr>
            <a:r>
              <a:t>• EmailAmazonSES, EmailTwilio, SMSAmazonSNS, etc.</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Bridge:</a:t>
            </a:r>
          </a:p>
          <a:p>
            <a:pPr>
              <a:spcBef>
                <a:spcPts val="400"/>
              </a:spcBef>
              <a:spcAft>
                <a:spcPts val="1000"/>
              </a:spcAft>
              <a:defRPr sz="1800">
                <a:latin typeface="Open Sans Light"/>
              </a:defRPr>
            </a:pPr>
            <a:r>
              <a:t>• Klassen-Explosion bei n×m Kombinationen</a:t>
            </a:r>
          </a:p>
          <a:p>
            <a:pPr>
              <a:spcBef>
                <a:spcPts val="400"/>
              </a:spcBef>
              <a:spcAft>
                <a:spcPts val="1000"/>
              </a:spcAft>
              <a:defRPr sz="1800">
                <a:latin typeface="Open Sans Light"/>
              </a:defRPr>
            </a:pPr>
            <a:r>
              <a:t>• Änderungen in Abstraktion betreffen alle Implementierungen</a:t>
            </a:r>
          </a:p>
          <a:p>
            <a:pPr>
              <a:spcBef>
                <a:spcPts val="400"/>
              </a:spcBef>
              <a:spcAft>
                <a:spcPts val="1000"/>
              </a:spcAft>
              <a:defRPr sz="1800">
                <a:latin typeface="Open Sans Light"/>
              </a:defRPr>
            </a:pPr>
            <a:r>
              <a:t>• Schwierige Erweiterung um neue Typen/Anbieter</a:t>
            </a:r>
          </a:p>
          <a:p>
            <a:pPr>
              <a:spcBef>
                <a:spcPts val="400"/>
              </a:spcBef>
              <a:spcAft>
                <a:spcPts val="1000"/>
              </a:spcAft>
              <a:defRPr sz="1800">
                <a:latin typeface="Open Sans Light"/>
              </a:defRPr>
            </a:pPr>
            <a:r>
              <a:t>• Code-Duplikation in ähnlichen Klassen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Bridge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Abstraction - Definiert Interface für Client</a:t>
            </a:r>
          </a:p>
          <a:p>
            <a:pPr>
              <a:spcBef>
                <a:spcPts val="400"/>
              </a:spcBef>
              <a:spcAft>
                <a:spcPts val="1000"/>
              </a:spcAft>
              <a:defRPr sz="1800">
                <a:latin typeface="Open Sans Light"/>
              </a:defRPr>
            </a:pPr>
            <a:r>
              <a:t>• Refined Abstraction - Erweiterte Abstraktion</a:t>
            </a:r>
          </a:p>
          <a:p>
            <a:pPr>
              <a:spcBef>
                <a:spcPts val="400"/>
              </a:spcBef>
              <a:spcAft>
                <a:spcPts val="1000"/>
              </a:spcAft>
              <a:defRPr sz="1800">
                <a:latin typeface="Open Sans Light"/>
              </a:defRPr>
            </a:pPr>
            <a:r>
              <a:t>• Implementor - Interface für Implementierung</a:t>
            </a:r>
          </a:p>
          <a:p>
            <a:pPr>
              <a:spcBef>
                <a:spcPts val="400"/>
              </a:spcBef>
              <a:spcAft>
                <a:spcPts val="1000"/>
              </a:spcAft>
              <a:defRPr sz="1800">
                <a:latin typeface="Open Sans Light"/>
              </a:defRPr>
            </a:pPr>
            <a:r>
              <a:t>• Concrete Implementor -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Kernidee:</a:t>
            </a:r>
          </a:p>
          <a:p>
            <a:pPr>
              <a:spcBef>
                <a:spcPts val="400"/>
              </a:spcBef>
              <a:spcAft>
                <a:spcPts val="1000"/>
              </a:spcAft>
              <a:defRPr sz="1800">
                <a:latin typeface="Open Sans Light"/>
              </a:defRPr>
            </a:pPr>
            <a:r>
              <a:t>• Trennung von 'Was' (Abstraktion) und 'Wie' (Implementierung)</a:t>
            </a:r>
          </a:p>
          <a:p>
            <a:pPr>
              <a:spcBef>
                <a:spcPts val="400"/>
              </a:spcBef>
              <a:spcAft>
                <a:spcPts val="1000"/>
              </a:spcAft>
              <a:defRPr sz="1800">
                <a:latin typeface="Open Sans Light"/>
              </a:defRPr>
            </a:pPr>
            <a:r>
              <a:t>• Komposition statt Vererbung</a:t>
            </a:r>
          </a:p>
          <a:p>
            <a:pPr>
              <a:spcBef>
                <a:spcPts val="400"/>
              </a:spcBef>
              <a:spcAft>
                <a:spcPts val="1000"/>
              </a:spcAft>
              <a:defRPr sz="1800">
                <a:latin typeface="Open Sans Light"/>
              </a:defRPr>
            </a:pPr>
            <a:r>
              <a:t>• Unabhängige Erweiterung beider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n + m Klassen statt n × m Kombinationen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Bridge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Abstraction - Definiert Interface für Client</a:t>
            </a:r>
          </a:p>
          <a:p>
            <a:pPr>
              <a:spcBef>
                <a:spcPts val="400"/>
              </a:spcBef>
              <a:spcAft>
                <a:spcPts val="1000"/>
              </a:spcAft>
              <a:defRPr sz="1800">
                <a:latin typeface="Open Sans Light"/>
              </a:defRPr>
            </a:pPr>
            <a:r>
              <a:t>• Refined Abstraction - Erweiterte Abstraktion</a:t>
            </a:r>
          </a:p>
          <a:p>
            <a:pPr>
              <a:spcBef>
                <a:spcPts val="400"/>
              </a:spcBef>
              <a:spcAft>
                <a:spcPts val="1000"/>
              </a:spcAft>
              <a:defRPr sz="1800">
                <a:latin typeface="Open Sans Light"/>
              </a:defRPr>
            </a:pPr>
            <a:r>
              <a:t>• Implementor - Interface für Implementierung</a:t>
            </a:r>
          </a:p>
          <a:p>
            <a:pPr>
              <a:spcBef>
                <a:spcPts val="400"/>
              </a:spcBef>
              <a:spcAft>
                <a:spcPts val="1000"/>
              </a:spcAft>
              <a:defRPr sz="1800">
                <a:latin typeface="Open Sans Light"/>
              </a:defRPr>
            </a:pPr>
            <a:r>
              <a:t>• Concrete Implementor - Spezifische Implementierung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Kernidee:</a:t>
            </a:r>
          </a:p>
          <a:p>
            <a:pPr>
              <a:spcBef>
                <a:spcPts val="400"/>
              </a:spcBef>
              <a:spcAft>
                <a:spcPts val="1000"/>
              </a:spcAft>
              <a:defRPr sz="1800">
                <a:latin typeface="Open Sans Light"/>
              </a:defRPr>
            </a:pPr>
            <a:r>
              <a:t>• Trennung von 'Was' (Abstraktion) und 'Wie' (Implementierung)</a:t>
            </a:r>
          </a:p>
          <a:p>
            <a:pPr>
              <a:spcBef>
                <a:spcPts val="400"/>
              </a:spcBef>
              <a:spcAft>
                <a:spcPts val="1000"/>
              </a:spcAft>
              <a:defRPr sz="1800">
                <a:latin typeface="Open Sans Light"/>
              </a:defRPr>
            </a:pPr>
            <a:r>
              <a:t>• Komposition statt Vererbung</a:t>
            </a:r>
          </a:p>
          <a:p>
            <a:pPr>
              <a:spcBef>
                <a:spcPts val="400"/>
              </a:spcBef>
              <a:spcAft>
                <a:spcPts val="1000"/>
              </a:spcAft>
              <a:defRPr sz="1800">
                <a:latin typeface="Open Sans Light"/>
              </a:defRPr>
            </a:pPr>
            <a:r>
              <a:t>• Unabhängige Erweiterung beider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n + m Klassen statt n × m Kombinationen</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Implementor Interface</a:t>
            </a:r>
            <a:br/>
            <a:r>
              <a:t>public interface NotificationSender {</a:t>
            </a:r>
            <a:br/>
            <a:r>
              <a:t>    void sendMessage(String recipient, String subject, String content);</a:t>
            </a:r>
            <a:br/>
            <a:r>
              <a:t>    boolean isAvailable();</a:t>
            </a:r>
            <a:br/>
            <a:r>
              <a:t>}</a:t>
            </a:r>
            <a:br/>
            <a:br/>
            <a:r>
              <a:t>// Concrete Implementors</a:t>
            </a:r>
            <a:br/>
            <a:r>
              <a:t>public class EmailSESImplementation implements NotificationSender {</a:t>
            </a:r>
            <a:br/>
            <a:r>
              <a:t>    @Override</a:t>
            </a:r>
            <a:br/>
            <a:r>
              <a:t>    public void sendMessage(String recipient, String subject, String content) {</a:t>
            </a:r>
            <a:br/>
            <a:r>
              <a:t>        System.out.println("Sending via Amazon SES:");</a:t>
            </a:r>
            <a:br/>
            <a:r>
              <a:t>        System.out.println("To: " + recipient);</a:t>
            </a:r>
            <a:br/>
            <a:r>
              <a:t>        System.out.println("Subject: " + subject);</a:t>
            </a:r>
            <a:br/>
            <a:r>
              <a:t>        // Amazon SES specific implementation</a:t>
            </a:r>
            <a:br/>
            <a:r>
              <a:t>        sendViaSES(recipient, subject, content);</a:t>
            </a:r>
            <a:br/>
            <a:r>
              <a:t>    }</a:t>
            </a:r>
            <a:br/>
            <a:r>
              <a:t>    </a:t>
            </a:r>
            <a:br/>
            <a:r>
              <a:t>    @Override</a:t>
            </a:r>
            <a:br/>
            <a:r>
              <a:t>    public boolean isAvailable() {</a:t>
            </a:r>
            <a:br/>
            <a:r>
              <a:t>        return checkSESConnection();</a:t>
            </a:r>
            <a:br/>
            <a:r>
              <a:t>    }</a:t>
            </a:r>
            <a:br/>
            <a:r>
              <a:t>}</a:t>
            </a:r>
            <a:br/>
            <a:br/>
            <a:r>
              <a:t>public class SMSTwilioImplementation implements NotificationSender {</a:t>
            </a:r>
            <a:br/>
            <a:r>
              <a:t>    @Override</a:t>
            </a:r>
            <a:br/>
            <a:r>
              <a:t>    public void sendMessage(String recipient, String subject, String content) {</a:t>
            </a:r>
            <a:br/>
            <a:r>
              <a:t>        System.out.println("Sending SMS via Twilio:");</a:t>
            </a:r>
            <a:br/>
            <a:r>
              <a:t>        System.out.println("To: " + recipient);</a:t>
            </a:r>
            <a:br/>
            <a:r>
              <a:t>        System.out.println("Message: " + content);</a:t>
            </a:r>
            <a:br/>
            <a:r>
              <a:t>        // Twilio SMS specific implementation</a:t>
            </a:r>
            <a:br/>
            <a:r>
              <a:t>        sendViaTwilio(recipient, content);</a:t>
            </a:r>
            <a:br/>
            <a:r>
              <a:t>    }</a:t>
            </a:r>
            <a:br/>
            <a:r>
              <a:t>    </a:t>
            </a:r>
            <a:br/>
            <a:r>
              <a:t>    @Override</a:t>
            </a:r>
            <a:br/>
            <a:r>
              <a:t>    public boolean isAvailable() {</a:t>
            </a:r>
            <a:br/>
            <a:r>
              <a:t>        return checkTwilioAPI();</a:t>
            </a:r>
            <a:br/>
            <a:r>
              <a:t>    }</a:t>
            </a:r>
            <a:br/>
            <a:r>
              <a:t>}</a:t>
            </a:r>
            <a:br/>
            <a:br/>
            <a:r>
              <a:t>// Abstraction</a:t>
            </a:r>
            <a:br/>
            <a:r>
              <a:t>public abstract class Notification {</a:t>
            </a:r>
            <a:br/>
            <a:r>
              <a:t>    protected NotificationSender sender;</a:t>
            </a:r>
            <a:br/>
            <a:r>
              <a:t>    </a:t>
            </a:r>
            <a:br/>
            <a:r>
              <a:t>    public Notification(NotificationSender sender) {</a:t>
            </a:r>
            <a:br/>
            <a:r>
              <a:t>        this.sender = sender;</a:t>
            </a:r>
            <a:br/>
            <a:r>
              <a:t>    }</a:t>
            </a:r>
            <a:br/>
            <a:r>
              <a:t>    </a:t>
            </a:r>
            <a:br/>
            <a:r>
              <a:t>    public abstract void send(String recipient, String content);</a:t>
            </a:r>
            <a:br/>
            <a:r>
              <a:t>}</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Implementor Interface</a:t>
            </a:r>
            <a:br/>
            <a:r>
              <a:t>public interface NotificationSender {</a:t>
            </a:r>
            <a:br/>
            <a:r>
              <a:t>    void sendMessage(String recipient, String subject, String content);</a:t>
            </a:r>
            <a:br/>
            <a:r>
              <a:t>    boolean isAvailable();</a:t>
            </a:r>
            <a:br/>
            <a:r>
              <a:t>}</a:t>
            </a:r>
            <a:br/>
            <a:br/>
            <a:r>
              <a:t>// Concrete Implementors</a:t>
            </a:r>
            <a:br/>
            <a:r>
              <a:t>public class EmailSESImplementation implements NotificationSender {</a:t>
            </a:r>
            <a:br/>
            <a:r>
              <a:t>    @Override</a:t>
            </a:r>
            <a:br/>
            <a:r>
              <a:t>    public void sendMessage(String recipient, String subject, String content) {</a:t>
            </a:r>
            <a:br/>
            <a:r>
              <a:t>        System.out.println("Sending via Amazon SES:");</a:t>
            </a:r>
            <a:br/>
            <a:r>
              <a:t>        System.out.println("To: " + recipient);</a:t>
            </a:r>
            <a:br/>
            <a:r>
              <a:t>        System.out.println("Subject: " + subject);</a:t>
            </a:r>
            <a:br/>
            <a:r>
              <a:t>        // Amazon SES specific implementation</a:t>
            </a:r>
            <a:br/>
            <a:r>
              <a:t>        sendViaSES(recipient, subject, content);</a:t>
            </a:r>
            <a:br/>
            <a:r>
              <a:t>    }</a:t>
            </a:r>
            <a:br/>
            <a:r>
              <a:t>    </a:t>
            </a:r>
            <a:br/>
            <a:r>
              <a:t>    @Override</a:t>
            </a:r>
            <a:br/>
            <a:r>
              <a:t>    public boolean isAvailable() {</a:t>
            </a:r>
            <a:br/>
            <a:r>
              <a:t>        return checkSESConnection();</a:t>
            </a:r>
            <a:br/>
            <a:r>
              <a:t>    }</a:t>
            </a:r>
            <a:br/>
            <a:r>
              <a:t>}</a:t>
            </a:r>
            <a:br/>
            <a:br/>
            <a:r>
              <a:t>public class SMSTwilioImplementation implements NotificationSender {</a:t>
            </a:r>
            <a:br/>
            <a:r>
              <a:t>    @Override</a:t>
            </a:r>
            <a:br/>
            <a:r>
              <a:t>    public void sendMessage(String recipient, String subject, String content) {</a:t>
            </a:r>
            <a:br/>
            <a:r>
              <a:t>        System.out.println("Sending SMS via Twilio:");</a:t>
            </a:r>
            <a:br/>
            <a:r>
              <a:t>        System.out.println("To: " + recipient);</a:t>
            </a:r>
            <a:br/>
            <a:r>
              <a:t>        System.out.println("Message: " + content);</a:t>
            </a:r>
            <a:br/>
            <a:r>
              <a:t>        // Twilio SMS specific implementation</a:t>
            </a:r>
            <a:br/>
            <a:r>
              <a:t>        sendViaTwilio(recipient, content);</a:t>
            </a:r>
            <a:br/>
            <a:r>
              <a:t>    }</a:t>
            </a:r>
            <a:br/>
            <a:r>
              <a:t>    </a:t>
            </a:r>
            <a:br/>
            <a:r>
              <a:t>    @Override</a:t>
            </a:r>
            <a:br/>
            <a:r>
              <a:t>    public boolean isAvailable() {</a:t>
            </a:r>
            <a:br/>
            <a:r>
              <a:t>        return checkTwilioAPI();</a:t>
            </a:r>
            <a:br/>
            <a:r>
              <a:t>    }</a:t>
            </a:r>
            <a:br/>
            <a:r>
              <a:t>}</a:t>
            </a:r>
            <a:br/>
            <a:br/>
            <a:r>
              <a:t>// Abstraction</a:t>
            </a:r>
            <a:br/>
            <a:r>
              <a:t>public abstract class Notification {</a:t>
            </a:r>
            <a:br/>
            <a:r>
              <a:t>    protected NotificationSender sender;</a:t>
            </a:r>
            <a:br/>
            <a:r>
              <a:t>    </a:t>
            </a:r>
            <a:br/>
            <a:r>
              <a:t>    public Notification(NotificationSender sender) {</a:t>
            </a:r>
            <a:br/>
            <a:r>
              <a:t>        this.sender = sender;</a:t>
            </a:r>
            <a:br/>
            <a:r>
              <a:t>    }</a:t>
            </a:r>
            <a:br/>
            <a:r>
              <a:t>    </a:t>
            </a:r>
            <a:br/>
            <a:r>
              <a:t>    public abstract void send(String recipient, String content);</a:t>
            </a:r>
            <a:br/>
            <a:r>
              <a:t>}</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Refined Abstractions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Refined Abstractions</a:t>
            </a:r>
            <a:br/>
            <a:r>
              <a:t>public class UrgentNotification extends Notification {</a:t>
            </a:r>
            <a:br/>
            <a:r>
              <a:t>    public UrgentNotification(NotificationSender sender) {</a:t>
            </a:r>
            <a:br/>
            <a:r>
              <a:t>        super(sender);</a:t>
            </a:r>
            <a:br/>
            <a:r>
              <a:t>    }</a:t>
            </a:r>
            <a:br/>
            <a:r>
              <a:t>    </a:t>
            </a:r>
            <a:br/>
            <a:r>
              <a:t>    @Override</a:t>
            </a:r>
            <a:br/>
            <a:r>
              <a:t>    public void send(String recipient, String content) {</a:t>
            </a:r>
            <a:br/>
            <a:r>
              <a:t>        if (!sender.isAvailable()) {</a:t>
            </a:r>
            <a:br/>
            <a:r>
              <a:t>            throw new RuntimeException("Urgent notification sender not available!");</a:t>
            </a:r>
            <a:br/>
            <a:r>
              <a:t>        }</a:t>
            </a:r>
            <a:br/>
            <a:r>
              <a:t>        </a:t>
            </a:r>
            <a:br/>
            <a:r>
              <a:t>        String urgentContent = "🚨 URGENT: " + content;</a:t>
            </a:r>
            <a:br/>
            <a:r>
              <a:t>        sender.sendMessage(recipient, "URGENT NOTIFICATION", urgentContent);</a:t>
            </a:r>
            <a:br/>
            <a:r>
              <a:t>        </a:t>
            </a:r>
            <a:br/>
            <a:r>
              <a:t>        // Retry logic for urgent notifications</a:t>
            </a:r>
            <a:br/>
            <a:r>
              <a:t>        if (!wasDelivered()) {</a:t>
            </a:r>
            <a:br/>
            <a:r>
              <a:t>            retryWithBackup(recipient, urgentContent);</a:t>
            </a:r>
            <a:br/>
            <a:r>
              <a:t>        }</a:t>
            </a:r>
            <a:br/>
            <a:r>
              <a:t>    }</a:t>
            </a:r>
            <a:br/>
            <a:r>
              <a:t>}</a:t>
            </a:r>
            <a:br/>
            <a:br/>
            <a:r>
              <a:t>public class MarketingNotification extends Notification {</a:t>
            </a:r>
            <a:br/>
            <a:r>
              <a:t>    private boolean respectOptOut = true;</a:t>
            </a:r>
            <a:br/>
            <a:r>
              <a:t>    </a:t>
            </a:r>
            <a:br/>
            <a:r>
              <a:t>    public MarketingNotification(NotificationSender sender) {</a:t>
            </a:r>
            <a:br/>
            <a:r>
              <a:t>        super(sender);</a:t>
            </a:r>
            <a:br/>
            <a:r>
              <a:t>    }</a:t>
            </a:r>
            <a:br/>
            <a:r>
              <a:t>    </a:t>
            </a:r>
            <a:br/>
            <a:r>
              <a:t>    @Override</a:t>
            </a:r>
            <a:br/>
            <a:r>
              <a:t>    public void send(String recipient, String content) {</a:t>
            </a:r>
            <a:br/>
            <a:r>
              <a:t>        if (respectOptOut &amp;&amp; hasOptedOut(recipient)) {</a:t>
            </a:r>
            <a:br/>
            <a:r>
              <a:t>            System.out.println("User has opted out, skipping marketing notification");</a:t>
            </a:r>
            <a:br/>
            <a:r>
              <a:t>            return;</a:t>
            </a:r>
            <a:br/>
            <a:r>
              <a:t>        }</a:t>
            </a:r>
            <a:br/>
            <a:r>
              <a:t>        </a:t>
            </a:r>
            <a:br/>
            <a:r>
              <a:t>        String marketingContent = content + "\n\n📧 Unsubscribe: link";</a:t>
            </a:r>
            <a:br/>
            <a:r>
              <a:t>        sender.sendMessage(recipient, "Telekom Marketing", marketingContent);</a:t>
            </a:r>
            <a:br/>
            <a:r>
              <a:t>    }</a:t>
            </a:r>
            <a:br/>
            <a:r>
              <a:t>}</a:t>
            </a:r>
            <a:br/>
            <a:br/>
            <a:r>
              <a:t>// Usage - Flexible Combinations</a:t>
            </a:r>
            <a:br/>
            <a:r>
              <a:t>Notification emailUrgent = new UrgentNotification(new EmailSESImplementation());</a:t>
            </a:r>
            <a:br/>
            <a:r>
              <a:t>Notification smsUrgent = new UrgentNotification(new SMSTwilioImplementation());</a:t>
            </a:r>
            <a:br/>
            <a:r>
              <a:t>Notification emailMarketing = new MarketingNotification(new EmailSESImplementation());</a:t>
            </a:r>
            <a:br/>
            <a:br/>
            <a:r>
              <a:t>emailUrgent.send("customer@example.com", "Service disruption detected");</a:t>
            </a:r>
            <a:br/>
            <a:r>
              <a:t>smsUrgent.send("+4917012345678", "Critical system alert");</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Bridge Pattern - Refined Abstractions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Refined Abstractions</a:t>
            </a:r>
            <a:br/>
            <a:r>
              <a:t>public class UrgentNotification extends Notification {</a:t>
            </a:r>
            <a:br/>
            <a:r>
              <a:t>    public UrgentNotification(NotificationSender sender) {</a:t>
            </a:r>
            <a:br/>
            <a:r>
              <a:t>        super(sender);</a:t>
            </a:r>
            <a:br/>
            <a:r>
              <a:t>    }</a:t>
            </a:r>
            <a:br/>
            <a:r>
              <a:t>    </a:t>
            </a:r>
            <a:br/>
            <a:r>
              <a:t>    @Override</a:t>
            </a:r>
            <a:br/>
            <a:r>
              <a:t>    public void send(String recipient, String content) {</a:t>
            </a:r>
            <a:br/>
            <a:r>
              <a:t>        if (!sender.isAvailable()) {</a:t>
            </a:r>
            <a:br/>
            <a:r>
              <a:t>            throw new RuntimeException("Urgent notification sender not available!");</a:t>
            </a:r>
            <a:br/>
            <a:r>
              <a:t>        }</a:t>
            </a:r>
            <a:br/>
            <a:r>
              <a:t>        </a:t>
            </a:r>
            <a:br/>
            <a:r>
              <a:t>        String urgentContent = "🚨 URGENT: " + content;</a:t>
            </a:r>
            <a:br/>
            <a:r>
              <a:t>        sender.sendMessage(recipient, "URGENT NOTIFICATION", urgentContent);</a:t>
            </a:r>
            <a:br/>
            <a:r>
              <a:t>        </a:t>
            </a:r>
            <a:br/>
            <a:r>
              <a:t>        // Retry logic for urgent notifications</a:t>
            </a:r>
            <a:br/>
            <a:r>
              <a:t>        if (!wasDelivered()) {</a:t>
            </a:r>
            <a:br/>
            <a:r>
              <a:t>            retryWithBackup(recipient, urgentContent);</a:t>
            </a:r>
            <a:br/>
            <a:r>
              <a:t>        }</a:t>
            </a:r>
            <a:br/>
            <a:r>
              <a:t>    }</a:t>
            </a:r>
            <a:br/>
            <a:r>
              <a:t>}</a:t>
            </a:r>
            <a:br/>
            <a:br/>
            <a:r>
              <a:t>public class MarketingNotification extends Notification {</a:t>
            </a:r>
            <a:br/>
            <a:r>
              <a:t>    private boolean respectOptOut = true;</a:t>
            </a:r>
            <a:br/>
            <a:r>
              <a:t>    </a:t>
            </a:r>
            <a:br/>
            <a:r>
              <a:t>    public MarketingNotification(NotificationSender sender) {</a:t>
            </a:r>
            <a:br/>
            <a:r>
              <a:t>        super(sender);</a:t>
            </a:r>
            <a:br/>
            <a:r>
              <a:t>    }</a:t>
            </a:r>
            <a:br/>
            <a:r>
              <a:t>    </a:t>
            </a:r>
            <a:br/>
            <a:r>
              <a:t>    @Override</a:t>
            </a:r>
            <a:br/>
            <a:r>
              <a:t>    public void send(String recipient, String content) {</a:t>
            </a:r>
            <a:br/>
            <a:r>
              <a:t>        if (respectOptOut &amp;&amp; hasOptedOut(recipient)) {</a:t>
            </a:r>
            <a:br/>
            <a:r>
              <a:t>            System.out.println("User has opted out, skipping marketing notification");</a:t>
            </a:r>
            <a:br/>
            <a:r>
              <a:t>            return;</a:t>
            </a:r>
            <a:br/>
            <a:r>
              <a:t>        }</a:t>
            </a:r>
            <a:br/>
            <a:r>
              <a:t>        </a:t>
            </a:r>
            <a:br/>
            <a:r>
              <a:t>        String marketingContent = content + "\n\n📧 Unsubscribe: link";</a:t>
            </a:r>
            <a:br/>
            <a:r>
              <a:t>        sender.sendMessage(recipient, "Telekom Marketing", marketingContent);</a:t>
            </a:r>
            <a:br/>
            <a:r>
              <a:t>    }</a:t>
            </a:r>
            <a:br/>
            <a:r>
              <a:t>}</a:t>
            </a:r>
            <a:br/>
            <a:br/>
            <a:r>
              <a:t>// Usage - Flexible Combinations</a:t>
            </a:r>
            <a:br/>
            <a:r>
              <a:t>Notification emailUrgent = new UrgentNotification(new EmailSESImplementation());</a:t>
            </a:r>
            <a:br/>
            <a:r>
              <a:t>Notification smsUrgent = new UrgentNotification(new SMSTwilioImplementation());</a:t>
            </a:r>
            <a:br/>
            <a:r>
              <a:t>Notification emailMarketing = new MarketingNotification(new EmailSESImplementation());</a:t>
            </a:r>
            <a:br/>
            <a:br/>
            <a:r>
              <a:t>emailUrgent.send("customer@example.com", "Service disruption detected");</a:t>
            </a:r>
            <a:br/>
            <a:r>
              <a:t>smsUrgent.send("+4917012345678", "Critical system alert");</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Hierarchische Strukturen einheitlich behandeln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Organisationsstruktur &amp; Services</a:t>
            </a:r>
          </a:p>
          <a:p>
            <a:pPr>
              <a:spcBef>
                <a:spcPts val="400"/>
              </a:spcBef>
              <a:spcAft>
                <a:spcPts val="1000"/>
              </a:spcAft>
              <a:defRPr sz="1800">
                <a:latin typeface="Open Sans Light"/>
              </a:defRPr>
            </a:pPr>
            <a:r>
              <a:t>• Kunden können Individual-Personen sein</a:t>
            </a:r>
          </a:p>
          <a:p>
            <a:pPr>
              <a:spcBef>
                <a:spcPts val="400"/>
              </a:spcBef>
              <a:spcAft>
                <a:spcPts val="1000"/>
              </a:spcAft>
              <a:defRPr sz="1800">
                <a:latin typeface="Open Sans Light"/>
              </a:defRPr>
            </a:pPr>
            <a:r>
              <a:t>• Kunden können Firmen mit Abteilungen sein</a:t>
            </a:r>
          </a:p>
          <a:p>
            <a:pPr>
              <a:spcBef>
                <a:spcPts val="400"/>
              </a:spcBef>
              <a:spcAft>
                <a:spcPts val="1000"/>
              </a:spcAft>
              <a:defRPr sz="1800">
                <a:latin typeface="Open Sans Light"/>
              </a:defRPr>
            </a:pPr>
            <a:r>
              <a:t>• Firmen können Tochter-Unternehmen haben</a:t>
            </a:r>
          </a:p>
          <a:p>
            <a:pPr>
              <a:spcBef>
                <a:spcPts val="400"/>
              </a:spcBef>
              <a:spcAft>
                <a:spcPts val="1000"/>
              </a:spcAft>
              <a:defRPr sz="1800">
                <a:latin typeface="Open Sans Light"/>
              </a:defRPr>
            </a:pPr>
            <a:r>
              <a:t>• Services können einzeln oder als Pakete angeboten werden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Unterschiedliche Behandlung von Einzelobjekten vs Gruppen</a:t>
            </a:r>
          </a:p>
          <a:p>
            <a:pPr>
              <a:spcBef>
                <a:spcPts val="400"/>
              </a:spcBef>
              <a:spcAft>
                <a:spcPts val="1000"/>
              </a:spcAft>
              <a:defRPr sz="1800">
                <a:latin typeface="Open Sans Light"/>
              </a:defRPr>
            </a:pPr>
            <a:r>
              <a:t>• Rekursive Operationen (Gesamtkosten berechnen)</a:t>
            </a:r>
          </a:p>
          <a:p>
            <a:pPr>
              <a:spcBef>
                <a:spcPts val="400"/>
              </a:spcBef>
              <a:spcAft>
                <a:spcPts val="1000"/>
              </a:spcAft>
              <a:defRPr sz="1800">
                <a:latin typeface="Open Sans Light"/>
              </a:defRPr>
            </a:pPr>
            <a:r>
              <a:t>• Code-Duplikation bei ähnlichen Operationen</a:t>
            </a:r>
          </a:p>
          <a:p>
            <a:pPr>
              <a:spcBef>
                <a:spcPts val="400"/>
              </a:spcBef>
              <a:spcAft>
                <a:spcPts val="1000"/>
              </a:spcAft>
              <a:defRPr sz="1800">
                <a:latin typeface="Open Sans Light"/>
              </a:defRPr>
            </a:pPr>
            <a:r>
              <a:t>• Schwierige Navigation in der Hierarchie</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Hierarchische Strukturen einheitlich behandeln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Organisationsstruktur &amp; Services</a:t>
            </a:r>
          </a:p>
          <a:p>
            <a:pPr>
              <a:spcBef>
                <a:spcPts val="400"/>
              </a:spcBef>
              <a:spcAft>
                <a:spcPts val="1000"/>
              </a:spcAft>
              <a:defRPr sz="1800">
                <a:latin typeface="Open Sans Light"/>
              </a:defRPr>
            </a:pPr>
            <a:r>
              <a:t>• Kunden können Individual-Personen sein</a:t>
            </a:r>
          </a:p>
          <a:p>
            <a:pPr>
              <a:spcBef>
                <a:spcPts val="400"/>
              </a:spcBef>
              <a:spcAft>
                <a:spcPts val="1000"/>
              </a:spcAft>
              <a:defRPr sz="1800">
                <a:latin typeface="Open Sans Light"/>
              </a:defRPr>
            </a:pPr>
            <a:r>
              <a:t>• Kunden können Firmen mit Abteilungen sein</a:t>
            </a:r>
          </a:p>
          <a:p>
            <a:pPr>
              <a:spcBef>
                <a:spcPts val="400"/>
              </a:spcBef>
              <a:spcAft>
                <a:spcPts val="1000"/>
              </a:spcAft>
              <a:defRPr sz="1800">
                <a:latin typeface="Open Sans Light"/>
              </a:defRPr>
            </a:pPr>
            <a:r>
              <a:t>• Firmen können Tochter-Unternehmen haben</a:t>
            </a:r>
          </a:p>
          <a:p>
            <a:pPr>
              <a:spcBef>
                <a:spcPts val="400"/>
              </a:spcBef>
              <a:spcAft>
                <a:spcPts val="1000"/>
              </a:spcAft>
              <a:defRPr sz="1800">
                <a:latin typeface="Open Sans Light"/>
              </a:defRPr>
            </a:pPr>
            <a:r>
              <a:t>• Services können einzeln oder als Pakete angeboten werden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a:t>
            </a:r>
          </a:p>
          <a:p>
            <a:pPr>
              <a:spcBef>
                <a:spcPts val="400"/>
              </a:spcBef>
              <a:spcAft>
                <a:spcPts val="1000"/>
              </a:spcAft>
              <a:defRPr sz="1800">
                <a:latin typeface="Open Sans Light"/>
              </a:defRPr>
            </a:pPr>
            <a:r>
              <a:t>• Unterschiedliche Behandlung von Einzelobjekten vs Gruppen</a:t>
            </a:r>
          </a:p>
          <a:p>
            <a:pPr>
              <a:spcBef>
                <a:spcPts val="400"/>
              </a:spcBef>
              <a:spcAft>
                <a:spcPts val="1000"/>
              </a:spcAft>
              <a:defRPr sz="1800">
                <a:latin typeface="Open Sans Light"/>
              </a:defRPr>
            </a:pPr>
            <a:r>
              <a:t>• Rekursive Operationen (Gesamtkosten berechnen)</a:t>
            </a:r>
          </a:p>
          <a:p>
            <a:pPr>
              <a:spcBef>
                <a:spcPts val="400"/>
              </a:spcBef>
              <a:spcAft>
                <a:spcPts val="1000"/>
              </a:spcAft>
              <a:defRPr sz="1800">
                <a:latin typeface="Open Sans Light"/>
              </a:defRPr>
            </a:pPr>
            <a:r>
              <a:t>• Code-Duplikation bei ähnlichen Operationen</a:t>
            </a:r>
          </a:p>
          <a:p>
            <a:pPr>
              <a:spcBef>
                <a:spcPts val="400"/>
              </a:spcBef>
              <a:spcAft>
                <a:spcPts val="1000"/>
              </a:spcAft>
              <a:defRPr sz="1800">
                <a:latin typeface="Open Sans Light"/>
              </a:defRPr>
            </a:pPr>
            <a:r>
              <a:t>• Schwierige Navigation in der Hierarchie</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Composite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Gemeinsames Interface für alle Objekte</a:t>
            </a:r>
          </a:p>
          <a:p>
            <a:pPr>
              <a:spcBef>
                <a:spcPts val="400"/>
              </a:spcBef>
              <a:spcAft>
                <a:spcPts val="1000"/>
              </a:spcAft>
              <a:defRPr sz="1800">
                <a:latin typeface="Open Sans Light"/>
              </a:defRPr>
            </a:pPr>
            <a:r>
              <a:t>• Leaf - Einzelne Objekte ohne Kinder</a:t>
            </a:r>
          </a:p>
          <a:p>
            <a:pPr>
              <a:spcBef>
                <a:spcPts val="400"/>
              </a:spcBef>
              <a:spcAft>
                <a:spcPts val="1000"/>
              </a:spcAft>
              <a:defRPr sz="1800">
                <a:latin typeface="Open Sans Light"/>
              </a:defRPr>
            </a:pPr>
            <a:r>
              <a:t>• Composite - Container-Objekte mit Kindern</a:t>
            </a:r>
          </a:p>
          <a:p>
            <a:pPr>
              <a:spcBef>
                <a:spcPts val="400"/>
              </a:spcBef>
              <a:spcAft>
                <a:spcPts val="1000"/>
              </a:spcAft>
              <a:defRPr sz="1800">
                <a:latin typeface="Open Sans Light"/>
              </a:defRPr>
            </a:pPr>
            <a:r>
              <a:t>• Client - Behandelt alle Objekte einheitlich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Einheitliches Interface für Einzelobjekte und Gruppen</a:t>
            </a:r>
          </a:p>
          <a:p>
            <a:pPr>
              <a:spcBef>
                <a:spcPts val="400"/>
              </a:spcBef>
              <a:spcAft>
                <a:spcPts val="1000"/>
              </a:spcAft>
              <a:defRPr sz="1800">
                <a:latin typeface="Open Sans Light"/>
              </a:defRPr>
            </a:pPr>
            <a:r>
              <a:t>• Rekursive Komposition möglich</a:t>
            </a:r>
          </a:p>
          <a:p>
            <a:pPr>
              <a:spcBef>
                <a:spcPts val="400"/>
              </a:spcBef>
              <a:spcAft>
                <a:spcPts val="1000"/>
              </a:spcAft>
              <a:defRPr sz="1800">
                <a:latin typeface="Open Sans Light"/>
              </a:defRPr>
            </a:pPr>
            <a:r>
              <a:t>• Teil-Ganzes-Hierarchien einfach darstellbar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Client muss nicht zwischen Typen unterscheiden</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Composite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Gemeinsames Interface für alle Objekte</a:t>
            </a:r>
          </a:p>
          <a:p>
            <a:pPr>
              <a:spcBef>
                <a:spcPts val="400"/>
              </a:spcBef>
              <a:spcAft>
                <a:spcPts val="1000"/>
              </a:spcAft>
              <a:defRPr sz="1800">
                <a:latin typeface="Open Sans Light"/>
              </a:defRPr>
            </a:pPr>
            <a:r>
              <a:t>• Leaf - Einzelne Objekte ohne Kinder</a:t>
            </a:r>
          </a:p>
          <a:p>
            <a:pPr>
              <a:spcBef>
                <a:spcPts val="400"/>
              </a:spcBef>
              <a:spcAft>
                <a:spcPts val="1000"/>
              </a:spcAft>
              <a:defRPr sz="1800">
                <a:latin typeface="Open Sans Light"/>
              </a:defRPr>
            </a:pPr>
            <a:r>
              <a:t>• Composite - Container-Objekte mit Kindern</a:t>
            </a:r>
          </a:p>
          <a:p>
            <a:pPr>
              <a:spcBef>
                <a:spcPts val="400"/>
              </a:spcBef>
              <a:spcAft>
                <a:spcPts val="1000"/>
              </a:spcAft>
              <a:defRPr sz="1800">
                <a:latin typeface="Open Sans Light"/>
              </a:defRPr>
            </a:pPr>
            <a:r>
              <a:t>• Client - Behandelt alle Objekte einheitlich</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Einheitliches Interface für Einzelobjekte und Gruppen</a:t>
            </a:r>
          </a:p>
          <a:p>
            <a:pPr>
              <a:spcBef>
                <a:spcPts val="400"/>
              </a:spcBef>
              <a:spcAft>
                <a:spcPts val="1000"/>
              </a:spcAft>
              <a:defRPr sz="1800">
                <a:latin typeface="Open Sans Light"/>
              </a:defRPr>
            </a:pPr>
            <a:r>
              <a:t>• Rekursive Komposition möglich</a:t>
            </a:r>
          </a:p>
          <a:p>
            <a:pPr>
              <a:spcBef>
                <a:spcPts val="400"/>
              </a:spcBef>
              <a:spcAft>
                <a:spcPts val="1000"/>
              </a:spcAft>
              <a:defRPr sz="1800">
                <a:latin typeface="Open Sans Light"/>
              </a:defRPr>
            </a:pPr>
            <a:r>
              <a:t>• Teil-Ganzes-Hierarchien einfach darstellbar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Client muss nicht zwischen Typen unterscheiden</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Component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abstract class TelecomEntity {</a:t>
            </a:r>
            <a:br/>
            <a:r>
              <a:t>    protected String name;</a:t>
            </a:r>
            <a:br/>
            <a:r>
              <a:t>    protected String entityId;</a:t>
            </a:r>
            <a:br/>
            <a:r>
              <a:t>    </a:t>
            </a:r>
            <a:br/>
            <a:r>
              <a:t>    public TelecomEntity(String name, String entityId) {</a:t>
            </a:r>
            <a:br/>
            <a:r>
              <a:t>        this.name = name;</a:t>
            </a:r>
            <a:br/>
            <a:r>
              <a:t>        this.entityId = entityId;</a:t>
            </a:r>
            <a:br/>
            <a:r>
              <a:t>    }</a:t>
            </a:r>
            <a:br/>
            <a:r>
              <a:t>    </a:t>
            </a:r>
            <a:br/>
            <a:r>
              <a:t>    // Operationen für alle Entities</a:t>
            </a:r>
            <a:br/>
            <a:r>
              <a:t>    public abstract BigDecimal calculateTotalCost();</a:t>
            </a:r>
            <a:br/>
            <a:r>
              <a:t>    public abstract int getServiceCount();</a:t>
            </a:r>
            <a:br/>
            <a:r>
              <a:t>    public abstract List&lt;String&gt; getAllServices();</a:t>
            </a:r>
            <a:br/>
            <a:r>
              <a:t>    public abstract void printStructure(int indent);</a:t>
            </a:r>
            <a:br/>
            <a:r>
              <a:t>    </a:t>
            </a:r>
            <a:br/>
            <a:r>
              <a:t>    // Composite-spezifische Operationen (default implementation)</a:t>
            </a:r>
            <a:br/>
            <a:r>
              <a:t>    public void addEntity(TelecomEntity entity) {</a:t>
            </a:r>
            <a:br/>
            <a:r>
              <a:t>        throw new UnsupportedOperationException("Cannot add to leaf entity");</a:t>
            </a:r>
            <a:br/>
            <a:r>
              <a:t>    }</a:t>
            </a:r>
            <a:br/>
            <a:r>
              <a:t>    </a:t>
            </a:r>
            <a:br/>
            <a:r>
              <a:t>    public void removeEntity(TelecomEntity entity) {</a:t>
            </a:r>
            <a:br/>
            <a:r>
              <a:t>        throw new UnsupportedOperationException("Cannot remove from leaf entity");</a:t>
            </a:r>
            <a:br/>
            <a:r>
              <a:t>    }</a:t>
            </a:r>
            <a:br/>
            <a:r>
              <a:t>    </a:t>
            </a:r>
            <a:br/>
            <a:r>
              <a:t>    public List&lt;TelecomEntity&gt; getChildren() {</a:t>
            </a:r>
            <a:br/>
            <a:r>
              <a:t>        return Collections.emptyList();</a:t>
            </a:r>
            <a:br/>
            <a:r>
              <a:t>    }</a:t>
            </a:r>
            <a:br/>
            <a:r>
              <a:t>    </a:t>
            </a:r>
            <a:br/>
            <a:r>
              <a:t>    // Getter</a:t>
            </a:r>
            <a:br/>
            <a:r>
              <a:t>    public String getName() { return name; }</a:t>
            </a:r>
            <a:br/>
            <a:r>
              <a:t>    public String getEntityId() { return entityId; }</a:t>
            </a:r>
            <a:br/>
            <a:r>
              <a:t>}</a:t>
            </a:r>
            <a:br/>
            <a:br/>
            <a:r>
              <a:t>// Leaf - Individual Customer/Service</a:t>
            </a:r>
            <a:br/>
            <a:r>
              <a:t>public class IndividualCustomer extends TelecomEntity {</a:t>
            </a:r>
            <a:br/>
            <a:r>
              <a:t>    private BigDecimal baseFee;</a:t>
            </a:r>
            <a:br/>
            <a:r>
              <a:t>    private List&lt;String&gt; subscribedServices;</a:t>
            </a:r>
            <a:br/>
            <a:r>
              <a:t>    </a:t>
            </a:r>
            <a:br/>
            <a:r>
              <a:t>    public IndividualCustomer(String name, String customerId, BigDecimal baseFee) {</a:t>
            </a:r>
            <a:br/>
            <a:r>
              <a:t>        super(name, customerId);</a:t>
            </a:r>
            <a:br/>
            <a:r>
              <a:t>        this.baseFee = baseFee;</a:t>
            </a:r>
            <a:br/>
            <a:r>
              <a:t>        this.subscribedServices = new ArrayList&lt;&gt;();</a:t>
            </a:r>
            <a:br/>
            <a:r>
              <a:t>    }</a:t>
            </a:r>
            <a:br/>
            <a:r>
              <a:t>    </a:t>
            </a:r>
            <a:br/>
            <a:r>
              <a:t>    @Override</a:t>
            </a:r>
            <a:br/>
            <a:r>
              <a:t>    public BigDecimal calculateTotalCost() {</a:t>
            </a:r>
            <a:br/>
            <a:r>
              <a:t>        return baseFee;</a:t>
            </a:r>
            <a:br/>
            <a:r>
              <a:t>    }</a:t>
            </a:r>
            <a:br/>
            <a:r>
              <a:t>    </a:t>
            </a:r>
            <a:br/>
            <a:r>
              <a:t>    @Override</a:t>
            </a:r>
            <a:br/>
            <a:r>
              <a:t>    public int getServiceCount() {</a:t>
            </a:r>
            <a:br/>
            <a:r>
              <a:t>        return subscribedServices.size();</a:t>
            </a:r>
            <a:br/>
            <a:r>
              <a:t>    }</a:t>
            </a:r>
            <a:br/>
            <a:r>
              <a:t>    </a:t>
            </a:r>
            <a:br/>
            <a:r>
              <a:t>    @Override</a:t>
            </a:r>
            <a:br/>
            <a:r>
              <a:t>    public List&lt;String&gt; getAllServices() {</a:t>
            </a:r>
            <a:br/>
            <a:r>
              <a:t>        return new ArrayList&lt;&gt;(subscribedServices);</a:t>
            </a:r>
            <a:br/>
            <a:r>
              <a:t>    }</a:t>
            </a:r>
            <a:br/>
            <a:r>
              <a:t>    </a:t>
            </a:r>
            <a:br/>
            <a:r>
              <a:t>    @Override</a:t>
            </a:r>
            <a:br/>
            <a:r>
              <a:t>    public void printStructure(int indent) {</a:t>
            </a:r>
            <a:br/>
            <a:r>
              <a:t>        String indentation = "  ".repeat(indent);</a:t>
            </a:r>
            <a:br/>
            <a:r>
              <a:t>        System.out.println(indentation + "👤 " + name + " (€" + baseFee + ")");</a:t>
            </a:r>
            <a:br/>
            <a:r>
              <a:t>    }</a:t>
            </a:r>
            <a:br/>
            <a:r>
              <a:t>}</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Component Interface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abstract class TelecomEntity {</a:t>
            </a:r>
            <a:br/>
            <a:r>
              <a:t>    protected String name;</a:t>
            </a:r>
            <a:br/>
            <a:r>
              <a:t>    protected String entityId;</a:t>
            </a:r>
            <a:br/>
            <a:r>
              <a:t>    </a:t>
            </a:r>
            <a:br/>
            <a:r>
              <a:t>    public TelecomEntity(String name, String entityId) {</a:t>
            </a:r>
            <a:br/>
            <a:r>
              <a:t>        this.name = name;</a:t>
            </a:r>
            <a:br/>
            <a:r>
              <a:t>        this.entityId = entityId;</a:t>
            </a:r>
            <a:br/>
            <a:r>
              <a:t>    }</a:t>
            </a:r>
            <a:br/>
            <a:r>
              <a:t>    </a:t>
            </a:r>
            <a:br/>
            <a:r>
              <a:t>    // Operationen für alle Entities</a:t>
            </a:r>
            <a:br/>
            <a:r>
              <a:t>    public abstract BigDecimal calculateTotalCost();</a:t>
            </a:r>
            <a:br/>
            <a:r>
              <a:t>    public abstract int getServiceCount();</a:t>
            </a:r>
            <a:br/>
            <a:r>
              <a:t>    public abstract List&lt;String&gt; getAllServices();</a:t>
            </a:r>
            <a:br/>
            <a:r>
              <a:t>    public abstract void printStructure(int indent);</a:t>
            </a:r>
            <a:br/>
            <a:r>
              <a:t>    </a:t>
            </a:r>
            <a:br/>
            <a:r>
              <a:t>    // Composite-spezifische Operationen (default implementation)</a:t>
            </a:r>
            <a:br/>
            <a:r>
              <a:t>    public void addEntity(TelecomEntity entity) {</a:t>
            </a:r>
            <a:br/>
            <a:r>
              <a:t>        throw new UnsupportedOperationException("Cannot add to leaf entity");</a:t>
            </a:r>
            <a:br/>
            <a:r>
              <a:t>    }</a:t>
            </a:r>
            <a:br/>
            <a:r>
              <a:t>    </a:t>
            </a:r>
            <a:br/>
            <a:r>
              <a:t>    public void removeEntity(TelecomEntity entity) {</a:t>
            </a:r>
            <a:br/>
            <a:r>
              <a:t>        throw new UnsupportedOperationException("Cannot remove from leaf entity");</a:t>
            </a:r>
            <a:br/>
            <a:r>
              <a:t>    }</a:t>
            </a:r>
            <a:br/>
            <a:r>
              <a:t>    </a:t>
            </a:r>
            <a:br/>
            <a:r>
              <a:t>    public List&lt;TelecomEntity&gt; getChildren() {</a:t>
            </a:r>
            <a:br/>
            <a:r>
              <a:t>        return Collections.emptyList();</a:t>
            </a:r>
            <a:br/>
            <a:r>
              <a:t>    }</a:t>
            </a:r>
            <a:br/>
            <a:r>
              <a:t>    </a:t>
            </a:r>
            <a:br/>
            <a:r>
              <a:t>    // Getter</a:t>
            </a:r>
            <a:br/>
            <a:r>
              <a:t>    public String getName() { return name; }</a:t>
            </a:r>
            <a:br/>
            <a:r>
              <a:t>    public String getEntityId() { return entityId; }</a:t>
            </a:r>
            <a:br/>
            <a:r>
              <a:t>}</a:t>
            </a:r>
            <a:br/>
            <a:br/>
            <a:r>
              <a:t>// Leaf - Individual Customer/Service</a:t>
            </a:r>
            <a:br/>
            <a:r>
              <a:t>public class IndividualCustomer extends TelecomEntity {</a:t>
            </a:r>
            <a:br/>
            <a:r>
              <a:t>    private BigDecimal baseFee;</a:t>
            </a:r>
            <a:br/>
            <a:r>
              <a:t>    private List&lt;String&gt; subscribedServices;</a:t>
            </a:r>
            <a:br/>
            <a:r>
              <a:t>    </a:t>
            </a:r>
            <a:br/>
            <a:r>
              <a:t>    public IndividualCustomer(String name, String customerId, BigDecimal baseFee) {</a:t>
            </a:r>
            <a:br/>
            <a:r>
              <a:t>        super(name, customerId);</a:t>
            </a:r>
            <a:br/>
            <a:r>
              <a:t>        this.baseFee = baseFee;</a:t>
            </a:r>
            <a:br/>
            <a:r>
              <a:t>        this.subscribedServices = new ArrayList&lt;&gt;();</a:t>
            </a:r>
            <a:br/>
            <a:r>
              <a:t>    }</a:t>
            </a:r>
            <a:br/>
            <a:r>
              <a:t>    </a:t>
            </a:r>
            <a:br/>
            <a:r>
              <a:t>    @Override</a:t>
            </a:r>
            <a:br/>
            <a:r>
              <a:t>    public BigDecimal calculateTotalCost() {</a:t>
            </a:r>
            <a:br/>
            <a:r>
              <a:t>        return baseFee;</a:t>
            </a:r>
            <a:br/>
            <a:r>
              <a:t>    }</a:t>
            </a:r>
            <a:br/>
            <a:r>
              <a:t>    </a:t>
            </a:r>
            <a:br/>
            <a:r>
              <a:t>    @Override</a:t>
            </a:r>
            <a:br/>
            <a:r>
              <a:t>    public int getServiceCount() {</a:t>
            </a:r>
            <a:br/>
            <a:r>
              <a:t>        return subscribedServices.size();</a:t>
            </a:r>
            <a:br/>
            <a:r>
              <a:t>    }</a:t>
            </a:r>
            <a:br/>
            <a:r>
              <a:t>    </a:t>
            </a:r>
            <a:br/>
            <a:r>
              <a:t>    @Override</a:t>
            </a:r>
            <a:br/>
            <a:r>
              <a:t>    public List&lt;String&gt; getAllServices() {</a:t>
            </a:r>
            <a:br/>
            <a:r>
              <a:t>        return new ArrayList&lt;&gt;(subscribedServices);</a:t>
            </a:r>
            <a:br/>
            <a:r>
              <a:t>    }</a:t>
            </a:r>
            <a:br/>
            <a:r>
              <a:t>    </a:t>
            </a:r>
            <a:br/>
            <a:r>
              <a:t>    @Override</a:t>
            </a:r>
            <a:br/>
            <a:r>
              <a:t>    public void printStructure(int indent) {</a:t>
            </a:r>
            <a:br/>
            <a:r>
              <a:t>        String indentation = "  ".repeat(indent);</a:t>
            </a:r>
            <a:br/>
            <a:r>
              <a:t>        System.out.println(indentation + "👤 " + name + " (€" + baseFee + ")");</a:t>
            </a:r>
            <a:br/>
            <a:r>
              <a:t>    }</a:t>
            </a:r>
            <a:br/>
            <a:r>
              <a:t>}</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Composite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Composite - Organization/Service Package</a:t>
            </a:r>
            <a:br/>
            <a:r>
              <a:t>public class CorporateCustomer extends TelecomEntity {</a:t>
            </a:r>
            <a:br/>
            <a:r>
              <a:t>    private List&lt;TelecomEntity&gt; children;</a:t>
            </a:r>
            <a:br/>
            <a:r>
              <a:t>    private BigDecimal managementFee;</a:t>
            </a:r>
            <a:br/>
            <a:r>
              <a:t>    </a:t>
            </a:r>
            <a:br/>
            <a:r>
              <a:t>    public CorporateCustomer(String name, String customerId, BigDecimal managementFee) {</a:t>
            </a:r>
            <a:br/>
            <a:r>
              <a:t>        super(name, customerId);</a:t>
            </a:r>
            <a:br/>
            <a:r>
              <a:t>        this.children = new ArrayList&lt;&gt;();</a:t>
            </a:r>
            <a:br/>
            <a:r>
              <a:t>        this.managementFee = managementFee;</a:t>
            </a:r>
            <a:br/>
            <a:r>
              <a:t>    }</a:t>
            </a:r>
            <a:br/>
            <a:r>
              <a:t>    </a:t>
            </a:r>
            <a:br/>
            <a:r>
              <a:t>    @Override</a:t>
            </a:r>
            <a:br/>
            <a:r>
              <a:t>    public void addEntity(TelecomEntity entity) {</a:t>
            </a:r>
            <a:br/>
            <a:r>
              <a:t>        children.add(entity);</a:t>
            </a:r>
            <a:br/>
            <a:r>
              <a:t>    }</a:t>
            </a:r>
            <a:br/>
            <a:r>
              <a:t>    </a:t>
            </a:r>
            <a:br/>
            <a:r>
              <a:t>    @Override</a:t>
            </a:r>
            <a:br/>
            <a:r>
              <a:t>    public void removeEntity(TelecomEntity entity) {</a:t>
            </a:r>
            <a:br/>
            <a:r>
              <a:t>        children.remove(entity);</a:t>
            </a:r>
            <a:br/>
            <a:r>
              <a:t>    }</a:t>
            </a:r>
            <a:br/>
            <a:r>
              <a:t>    </a:t>
            </a:r>
            <a:br/>
            <a:r>
              <a:t>    @Override</a:t>
            </a:r>
            <a:br/>
            <a:r>
              <a:t>    public List&lt;TelecomEntity&gt; getChildren() {</a:t>
            </a:r>
            <a:br/>
            <a:r>
              <a:t>        return new ArrayList&lt;&gt;(children);</a:t>
            </a:r>
            <a:br/>
            <a:r>
              <a:t>    }</a:t>
            </a:r>
            <a:br/>
            <a:r>
              <a:t>    </a:t>
            </a:r>
            <a:br/>
            <a:r>
              <a:t>    @Override</a:t>
            </a:r>
            <a:br/>
            <a:r>
              <a:t>    public BigDecimal calculateTotalCost() {</a:t>
            </a:r>
            <a:br/>
            <a:r>
              <a:t>        BigDecimal total = managementFee;</a:t>
            </a:r>
            <a:br/>
            <a:r>
              <a:t>        for (TelecomEntity child : children) {</a:t>
            </a:r>
            <a:br/>
            <a:r>
              <a:t>            total = total.add(child.calculateTotalCost());</a:t>
            </a:r>
            <a:br/>
            <a:r>
              <a:t>        }</a:t>
            </a:r>
            <a:br/>
            <a:r>
              <a:t>        return total;</a:t>
            </a:r>
            <a:br/>
            <a:r>
              <a:t>    }</a:t>
            </a:r>
            <a:br/>
            <a:r>
              <a:t>    </a:t>
            </a:r>
            <a:br/>
            <a:r>
              <a:t>    @Override</a:t>
            </a:r>
            <a:br/>
            <a:r>
              <a:t>    public int getServiceCount() {</a:t>
            </a:r>
            <a:br/>
            <a:r>
              <a:t>        int total = 0;</a:t>
            </a:r>
            <a:br/>
            <a:r>
              <a:t>        for (TelecomEntity child : children) {</a:t>
            </a:r>
            <a:br/>
            <a:r>
              <a:t>            total += child.getServiceCount();</a:t>
            </a:r>
            <a:br/>
            <a:r>
              <a:t>        }</a:t>
            </a:r>
            <a:br/>
            <a:r>
              <a:t>        return total;</a:t>
            </a:r>
            <a:br/>
            <a:r>
              <a:t>    }</a:t>
            </a:r>
            <a:br/>
            <a:r>
              <a:t>    </a:t>
            </a:r>
            <a:br/>
            <a:r>
              <a:t>    @Override</a:t>
            </a:r>
            <a:br/>
            <a:r>
              <a:t>    public List&lt;String&gt; getAllServices() {</a:t>
            </a:r>
            <a:br/>
            <a:r>
              <a:t>        List&lt;String&gt; allServices = new ArrayList&lt;&gt;();</a:t>
            </a:r>
            <a:br/>
            <a:r>
              <a:t>        for (TelecomEntity child : children) {</a:t>
            </a:r>
            <a:br/>
            <a:r>
              <a:t>            allServices.addAll(child.getAllServices());</a:t>
            </a:r>
            <a:br/>
            <a:r>
              <a:t>        }</a:t>
            </a:r>
            <a:br/>
            <a:r>
              <a:t>        return allServices;</a:t>
            </a:r>
            <a:br/>
            <a:r>
              <a:t>    }</a:t>
            </a:r>
            <a:br/>
            <a:r>
              <a:t>    </a:t>
            </a:r>
            <a:br/>
            <a:r>
              <a:t>    @Override</a:t>
            </a:r>
            <a:br/>
            <a:r>
              <a:t>    public void printStructure(int indent) {</a:t>
            </a:r>
            <a:br/>
            <a:r>
              <a:t>        String indentation = "  ".repeat(indent);</a:t>
            </a:r>
            <a:br/>
            <a:r>
              <a:t>        System.out.println(indentation + "🏢 " + name + " (Management: €" + managementFee + ")");</a:t>
            </a:r>
            <a:br/>
            <a:r>
              <a:t>        for (TelecomEntity child : children) {</a:t>
            </a:r>
            <a:br/>
            <a:r>
              <a:t>            child.printStructure(indent + 1);</a:t>
            </a:r>
            <a:br/>
            <a:r>
              <a:t>        }</a:t>
            </a:r>
            <a:br/>
            <a:r>
              <a:t>    }</a:t>
            </a:r>
            <a:br/>
            <a:r>
              <a:t>}</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Composite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Composite - Organization/Service Package</a:t>
            </a:r>
            <a:br/>
            <a:r>
              <a:t>public class CorporateCustomer extends TelecomEntity {</a:t>
            </a:r>
            <a:br/>
            <a:r>
              <a:t>    private List&lt;TelecomEntity&gt; children;</a:t>
            </a:r>
            <a:br/>
            <a:r>
              <a:t>    private BigDecimal managementFee;</a:t>
            </a:r>
            <a:br/>
            <a:r>
              <a:t>    </a:t>
            </a:r>
            <a:br/>
            <a:r>
              <a:t>    public CorporateCustomer(String name, String customerId, BigDecimal managementFee) {</a:t>
            </a:r>
            <a:br/>
            <a:r>
              <a:t>        super(name, customerId);</a:t>
            </a:r>
            <a:br/>
            <a:r>
              <a:t>        this.children = new ArrayList&lt;&gt;();</a:t>
            </a:r>
            <a:br/>
            <a:r>
              <a:t>        this.managementFee = managementFee;</a:t>
            </a:r>
            <a:br/>
            <a:r>
              <a:t>    }</a:t>
            </a:r>
            <a:br/>
            <a:r>
              <a:t>    </a:t>
            </a:r>
            <a:br/>
            <a:r>
              <a:t>    @Override</a:t>
            </a:r>
            <a:br/>
            <a:r>
              <a:t>    public void addEntity(TelecomEntity entity) {</a:t>
            </a:r>
            <a:br/>
            <a:r>
              <a:t>        children.add(entity);</a:t>
            </a:r>
            <a:br/>
            <a:r>
              <a:t>    }</a:t>
            </a:r>
            <a:br/>
            <a:r>
              <a:t>    </a:t>
            </a:r>
            <a:br/>
            <a:r>
              <a:t>    @Override</a:t>
            </a:r>
            <a:br/>
            <a:r>
              <a:t>    public void removeEntity(TelecomEntity entity) {</a:t>
            </a:r>
            <a:br/>
            <a:r>
              <a:t>        children.remove(entity);</a:t>
            </a:r>
            <a:br/>
            <a:r>
              <a:t>    }</a:t>
            </a:r>
            <a:br/>
            <a:r>
              <a:t>    </a:t>
            </a:r>
            <a:br/>
            <a:r>
              <a:t>    @Override</a:t>
            </a:r>
            <a:br/>
            <a:r>
              <a:t>    public List&lt;TelecomEntity&gt; getChildren() {</a:t>
            </a:r>
            <a:br/>
            <a:r>
              <a:t>        return new ArrayList&lt;&gt;(children);</a:t>
            </a:r>
            <a:br/>
            <a:r>
              <a:t>    }</a:t>
            </a:r>
            <a:br/>
            <a:r>
              <a:t>    </a:t>
            </a:r>
            <a:br/>
            <a:r>
              <a:t>    @Override</a:t>
            </a:r>
            <a:br/>
            <a:r>
              <a:t>    public BigDecimal calculateTotalCost() {</a:t>
            </a:r>
            <a:br/>
            <a:r>
              <a:t>        BigDecimal total = managementFee;</a:t>
            </a:r>
            <a:br/>
            <a:r>
              <a:t>        for (TelecomEntity child : children) {</a:t>
            </a:r>
            <a:br/>
            <a:r>
              <a:t>            total = total.add(child.calculateTotalCost());</a:t>
            </a:r>
            <a:br/>
            <a:r>
              <a:t>        }</a:t>
            </a:r>
            <a:br/>
            <a:r>
              <a:t>        return total;</a:t>
            </a:r>
            <a:br/>
            <a:r>
              <a:t>    }</a:t>
            </a:r>
            <a:br/>
            <a:r>
              <a:t>    </a:t>
            </a:r>
            <a:br/>
            <a:r>
              <a:t>    @Override</a:t>
            </a:r>
            <a:br/>
            <a:r>
              <a:t>    public int getServiceCount() {</a:t>
            </a:r>
            <a:br/>
            <a:r>
              <a:t>        int total = 0;</a:t>
            </a:r>
            <a:br/>
            <a:r>
              <a:t>        for (TelecomEntity child : children) {</a:t>
            </a:r>
            <a:br/>
            <a:r>
              <a:t>            total += child.getServiceCount();</a:t>
            </a:r>
            <a:br/>
            <a:r>
              <a:t>        }</a:t>
            </a:r>
            <a:br/>
            <a:r>
              <a:t>        return total;</a:t>
            </a:r>
            <a:br/>
            <a:r>
              <a:t>    }</a:t>
            </a:r>
            <a:br/>
            <a:r>
              <a:t>    </a:t>
            </a:r>
            <a:br/>
            <a:r>
              <a:t>    @Override</a:t>
            </a:r>
            <a:br/>
            <a:r>
              <a:t>    public List&lt;String&gt; getAllServices() {</a:t>
            </a:r>
            <a:br/>
            <a:r>
              <a:t>        List&lt;String&gt; allServices = new ArrayList&lt;&gt;();</a:t>
            </a:r>
            <a:br/>
            <a:r>
              <a:t>        for (TelecomEntity child : children) {</a:t>
            </a:r>
            <a:br/>
            <a:r>
              <a:t>            allServices.addAll(child.getAllServices());</a:t>
            </a:r>
            <a:br/>
            <a:r>
              <a:t>        }</a:t>
            </a:r>
            <a:br/>
            <a:r>
              <a:t>        return allServices;</a:t>
            </a:r>
            <a:br/>
            <a:r>
              <a:t>    }</a:t>
            </a:r>
            <a:br/>
            <a:r>
              <a:t>    </a:t>
            </a:r>
            <a:br/>
            <a:r>
              <a:t>    @Override</a:t>
            </a:r>
            <a:br/>
            <a:r>
              <a:t>    public void printStructure(int indent) {</a:t>
            </a:r>
            <a:br/>
            <a:r>
              <a:t>        String indentation = "  ".repeat(indent);</a:t>
            </a:r>
            <a:br/>
            <a:r>
              <a:t>        System.out.println(indentation + "🏢 " + name + " (Management: €" + managementFee + ")");</a:t>
            </a:r>
            <a:br/>
            <a:r>
              <a:t>        for (TelecomEntity child : children) {</a:t>
            </a:r>
            <a:br/>
            <a:r>
              <a:t>            child.printStructure(indent + 1);</a:t>
            </a:r>
            <a:br/>
            <a:r>
              <a:t>        }</a:t>
            </a:r>
            <a:br/>
            <a:r>
              <a:t>    }</a:t>
            </a:r>
            <a:br/>
            <a:r>
              <a:t>}</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Usage Example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Usage Example - Building Hierarchy</a:t>
            </a:r>
            <a:br/>
            <a:r>
              <a:t>public class CompositePatternDemo {</a:t>
            </a:r>
            <a:br/>
            <a:r>
              <a:t>    public static void main(String[] args) {</a:t>
            </a:r>
            <a:br/>
            <a:r>
              <a:t>        // Individual customers</a:t>
            </a:r>
            <a:br/>
            <a:r>
              <a:t>        TelecomEntity individual1 = new IndividualCustomer("Max Mustermann", "IND001", </a:t>
            </a:r>
            <a:br/>
            <a:r>
              <a:t>            new BigDecimal("29.99"));</a:t>
            </a:r>
            <a:br/>
            <a:r>
              <a:t>        TelecomEntity individual2 = new IndividualCustomer("Anna Schmidt", "IND002", </a:t>
            </a:r>
            <a:br/>
            <a:r>
              <a:t>            new BigDecimal("49.99"));</a:t>
            </a:r>
            <a:br/>
            <a:r>
              <a:t>        </a:t>
            </a:r>
            <a:br/>
            <a:r>
              <a:t>        // Small department</a:t>
            </a:r>
            <a:br/>
            <a:r>
              <a:t>        CorporateCustomer itDepartment = new CorporateCustomer("IT Department", "DEPT001", </a:t>
            </a:r>
            <a:br/>
            <a:r>
              <a:t>            new BigDecimal("100.00"));</a:t>
            </a:r>
            <a:br/>
            <a:r>
              <a:t>        itDepartment.addEntity(individual1);</a:t>
            </a:r>
            <a:br/>
            <a:r>
              <a:t>        itDepartment.addEntity(individual2);</a:t>
            </a:r>
            <a:br/>
            <a:r>
              <a:t>        </a:t>
            </a:r>
            <a:br/>
            <a:r>
              <a:t>        // Large corporation</a:t>
            </a:r>
            <a:br/>
            <a:r>
              <a:t>        CorporateCustomer telekomCorp = new CorporateCustomer("Telekom AG", "CORP001", </a:t>
            </a:r>
            <a:br/>
            <a:r>
              <a:t>            new BigDecimal("500.00"));</a:t>
            </a:r>
            <a:br/>
            <a:r>
              <a:t>        telekomCorp.addEntity(itDepartment);</a:t>
            </a:r>
            <a:br/>
            <a:r>
              <a:t>        </a:t>
            </a:r>
            <a:br/>
            <a:r>
              <a:t>        // Add more departments</a:t>
            </a:r>
            <a:br/>
            <a:r>
              <a:t>        CorporateCustomer hrDepartment = new CorporateCustomer("HR Department", "DEPT002", </a:t>
            </a:r>
            <a:br/>
            <a:r>
              <a:t>            new BigDecimal("80.00"));</a:t>
            </a:r>
            <a:br/>
            <a:r>
              <a:t>        hrDepartment.addEntity(new IndividualCustomer("HR Manager", "IND003", </a:t>
            </a:r>
            <a:br/>
            <a:r>
              <a:t>            new BigDecimal("39.99")));</a:t>
            </a:r>
            <a:br/>
            <a:r>
              <a:t>        telekomCorp.addEntity(hrDepartment);</a:t>
            </a:r>
            <a:br/>
            <a:r>
              <a:t>        </a:t>
            </a:r>
            <a:br/>
            <a:r>
              <a:t>        // Client treats all entities uniformly</a:t>
            </a:r>
            <a:br/>
            <a:r>
              <a:t>        System.out.println("Structure:");</a:t>
            </a:r>
            <a:br/>
            <a:r>
              <a:t>        telekomCorp.printStructure(0);</a:t>
            </a:r>
            <a:br/>
            <a:r>
              <a:t>        </a:t>
            </a:r>
            <a:br/>
            <a:r>
              <a:t>        System.out.println("\nTotal Cost: €" + telekomCorp.calculateTotalCost());</a:t>
            </a:r>
            <a:br/>
            <a:r>
              <a:t>        System.out.println("Total Services: " + telekomCorp.getServiceCount());</a:t>
            </a:r>
            <a:br/>
            <a:r>
              <a:t>        System.out.println("All Services: " + telekomCorp.getAllServices());</a:t>
            </a:r>
            <a:br/>
            <a:r>
              <a:t>    }</a:t>
            </a:r>
            <a:br/>
            <a:r>
              <a:t>}</a:t>
            </a:r>
            <a:br/>
            <a:br/>
            <a:r>
              <a:t>// Output:</a:t>
            </a:r>
            <a:br/>
            <a:r>
              <a:t>// 🏢 Telekom AG (Management: €500)</a:t>
            </a:r>
            <a:br/>
            <a:r>
              <a:t>//   🏢 IT Department (Management: €100)</a:t>
            </a:r>
            <a:br/>
            <a:r>
              <a:t>//     👤 Max Mustermann (€29.99)</a:t>
            </a:r>
            <a:br/>
            <a:r>
              <a:t>//     👤 Anna Schmidt (€49.99)</a:t>
            </a:r>
            <a:br/>
            <a:r>
              <a:t>//   🏢 HR Department (Management: €80)</a:t>
            </a:r>
            <a:br/>
            <a:r>
              <a:t>//     👤 HR Manager (€39.99)</a:t>
            </a:r>
            <a:br/>
            <a:r>
              <a:t>//</a:t>
            </a:r>
            <a:br/>
            <a:r>
              <a:t>// Total Cost: €799.97</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Composite Pattern - Usage Example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Usage Example - Building Hierarchy</a:t>
            </a:r>
            <a:br/>
            <a:r>
              <a:t>public class CompositePatternDemo {</a:t>
            </a:r>
            <a:br/>
            <a:r>
              <a:t>    public static void main(String[] args) {</a:t>
            </a:r>
            <a:br/>
            <a:r>
              <a:t>        // Individual customers</a:t>
            </a:r>
            <a:br/>
            <a:r>
              <a:t>        TelecomEntity individual1 = new IndividualCustomer("Max Mustermann", "IND001", </a:t>
            </a:r>
            <a:br/>
            <a:r>
              <a:t>            new BigDecimal("29.99"));</a:t>
            </a:r>
            <a:br/>
            <a:r>
              <a:t>        TelecomEntity individual2 = new IndividualCustomer("Anna Schmidt", "IND002", </a:t>
            </a:r>
            <a:br/>
            <a:r>
              <a:t>            new BigDecimal("49.99"));</a:t>
            </a:r>
            <a:br/>
            <a:r>
              <a:t>        </a:t>
            </a:r>
            <a:br/>
            <a:r>
              <a:t>        // Small department</a:t>
            </a:r>
            <a:br/>
            <a:r>
              <a:t>        CorporateCustomer itDepartment = new CorporateCustomer("IT Department", "DEPT001", </a:t>
            </a:r>
            <a:br/>
            <a:r>
              <a:t>            new BigDecimal("100.00"));</a:t>
            </a:r>
            <a:br/>
            <a:r>
              <a:t>        itDepartment.addEntity(individual1);</a:t>
            </a:r>
            <a:br/>
            <a:r>
              <a:t>        itDepartment.addEntity(individual2);</a:t>
            </a:r>
            <a:br/>
            <a:r>
              <a:t>        </a:t>
            </a:r>
            <a:br/>
            <a:r>
              <a:t>        // Large corporation</a:t>
            </a:r>
            <a:br/>
            <a:r>
              <a:t>        CorporateCustomer telekomCorp = new CorporateCustomer("Telekom AG", "CORP001", </a:t>
            </a:r>
            <a:br/>
            <a:r>
              <a:t>            new BigDecimal("500.00"));</a:t>
            </a:r>
            <a:br/>
            <a:r>
              <a:t>        telekomCorp.addEntity(itDepartment);</a:t>
            </a:r>
            <a:br/>
            <a:r>
              <a:t>        </a:t>
            </a:r>
            <a:br/>
            <a:r>
              <a:t>        // Add more departments</a:t>
            </a:r>
            <a:br/>
            <a:r>
              <a:t>        CorporateCustomer hrDepartment = new CorporateCustomer("HR Department", "DEPT002", </a:t>
            </a:r>
            <a:br/>
            <a:r>
              <a:t>            new BigDecimal("80.00"));</a:t>
            </a:r>
            <a:br/>
            <a:r>
              <a:t>        hrDepartment.addEntity(new IndividualCustomer("HR Manager", "IND003", </a:t>
            </a:r>
            <a:br/>
            <a:r>
              <a:t>            new BigDecimal("39.99")));</a:t>
            </a:r>
            <a:br/>
            <a:r>
              <a:t>        telekomCorp.addEntity(hrDepartment);</a:t>
            </a:r>
            <a:br/>
            <a:r>
              <a:t>        </a:t>
            </a:r>
            <a:br/>
            <a:r>
              <a:t>        // Client treats all entities uniformly</a:t>
            </a:r>
            <a:br/>
            <a:r>
              <a:t>        System.out.println("Structure:");</a:t>
            </a:r>
            <a:br/>
            <a:r>
              <a:t>        telekomCorp.printStructure(0);</a:t>
            </a:r>
            <a:br/>
            <a:r>
              <a:t>        </a:t>
            </a:r>
            <a:br/>
            <a:r>
              <a:t>        System.out.println("\nTotal Cost: €" + telekomCorp.calculateTotalCost());</a:t>
            </a:r>
            <a:br/>
            <a:r>
              <a:t>        System.out.println("Total Services: " + telekomCorp.getServiceCount());</a:t>
            </a:r>
            <a:br/>
            <a:r>
              <a:t>        System.out.println("All Services: " + telekomCorp.getAllServices());</a:t>
            </a:r>
            <a:br/>
            <a:r>
              <a:t>    }</a:t>
            </a:r>
            <a:br/>
            <a:r>
              <a:t>}</a:t>
            </a:r>
            <a:br/>
            <a:br/>
            <a:r>
              <a:t>// Output:</a:t>
            </a:r>
            <a:br/>
            <a:r>
              <a:t>// 🏢 Telekom AG (Management: €500)</a:t>
            </a:r>
            <a:br/>
            <a:r>
              <a:t>//   🏢 IT Department (Management: €100)</a:t>
            </a:r>
            <a:br/>
            <a:r>
              <a:t>//     👤 Max Mustermann (€29.99)</a:t>
            </a:r>
            <a:br/>
            <a:r>
              <a:t>//     👤 Anna Schmidt (€49.99)</a:t>
            </a:r>
            <a:br/>
            <a:r>
              <a:t>//   🏢 HR Department (Management: €80)</a:t>
            </a:r>
            <a:br/>
            <a:r>
              <a:t>//     👤 HR Manager (€39.99)</a:t>
            </a:r>
            <a:br/>
            <a:r>
              <a:t>//</a:t>
            </a:r>
            <a:br/>
            <a:r>
              <a:t>// Total Cost: €799.97</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Lernziele des Workshops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Software-Architektur Grundprinzipien verstehen und anwenden</a:t>
            </a:r>
          </a:p>
          <a:p>
            <a:pPr>
              <a:spcBef>
                <a:spcPts val="400"/>
              </a:spcBef>
              <a:spcAft>
                <a:spcPts val="1000"/>
              </a:spcAft>
              <a:defRPr sz="1800">
                <a:latin typeface="Open Sans Light"/>
              </a:defRPr>
            </a:pPr>
            <a:r>
              <a:t>Clean Architecture Konzepte für wartbare Systeme</a:t>
            </a:r>
          </a:p>
          <a:p>
            <a:pPr>
              <a:spcBef>
                <a:spcPts val="400"/>
              </a:spcBef>
              <a:spcAft>
                <a:spcPts val="1000"/>
              </a:spcAft>
              <a:defRPr sz="1800">
                <a:latin typeface="Open Sans Light"/>
              </a:defRPr>
            </a:pPr>
            <a:r>
              <a:t>SOLID Prinzipien als Fundament für guten Code</a:t>
            </a:r>
          </a:p>
          <a:p>
            <a:pPr>
              <a:spcBef>
                <a:spcPts val="400"/>
              </a:spcBef>
              <a:spcAft>
                <a:spcPts val="1000"/>
              </a:spcAft>
              <a:defRPr sz="1800">
                <a:latin typeface="Open Sans Light"/>
              </a:defRPr>
            </a:pPr>
            <a:r>
              <a:t>Design Patterns als bewährte Lösungsmuster</a:t>
            </a:r>
          </a:p>
          <a:p>
            <a:pPr>
              <a:spcBef>
                <a:spcPts val="400"/>
              </a:spcBef>
              <a:spcAft>
                <a:spcPts val="1000"/>
              </a:spcAft>
              <a:defRPr sz="1800">
                <a:latin typeface="Open Sans Light"/>
              </a:defRPr>
            </a:pPr>
            <a:r>
              <a:t>Code-Smells erkennen und vermeiden lernen</a:t>
            </a:r>
          </a:p>
          <a:p>
            <a:pPr>
              <a:spcBef>
                <a:spcPts val="400"/>
              </a:spcBef>
              <a:spcAft>
                <a:spcPts val="1000"/>
              </a:spcAft>
              <a:defRPr sz="1800">
                <a:latin typeface="Open Sans Light"/>
              </a:defRPr>
            </a:pPr>
            <a:r>
              <a:t>Telekom-spezifische Architektur-Herausforderungen lösen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Lernziele des Workshops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Software-Architektur Grundprinzipien verstehen und anwenden</a:t>
            </a:r>
          </a:p>
          <a:p>
            <a:pPr>
              <a:spcBef>
                <a:spcPts val="400"/>
              </a:spcBef>
              <a:spcAft>
                <a:spcPts val="1000"/>
              </a:spcAft>
              <a:defRPr sz="1800">
                <a:latin typeface="Open Sans Light"/>
              </a:defRPr>
            </a:pPr>
            <a:r>
              <a:t>Clean Architecture Konzepte für wartbare Systeme</a:t>
            </a:r>
          </a:p>
          <a:p>
            <a:pPr>
              <a:spcBef>
                <a:spcPts val="400"/>
              </a:spcBef>
              <a:spcAft>
                <a:spcPts val="1000"/>
              </a:spcAft>
              <a:defRPr sz="1800">
                <a:latin typeface="Open Sans Light"/>
              </a:defRPr>
            </a:pPr>
            <a:r>
              <a:t>SOLID Prinzipien als Fundament für guten Code</a:t>
            </a:r>
          </a:p>
          <a:p>
            <a:pPr>
              <a:spcBef>
                <a:spcPts val="400"/>
              </a:spcBef>
              <a:spcAft>
                <a:spcPts val="1000"/>
              </a:spcAft>
              <a:defRPr sz="1800">
                <a:latin typeface="Open Sans Light"/>
              </a:defRPr>
            </a:pPr>
            <a:r>
              <a:t>Design Patterns als bewährte Lösungsmuster</a:t>
            </a:r>
          </a:p>
          <a:p>
            <a:pPr>
              <a:spcBef>
                <a:spcPts val="400"/>
              </a:spcBef>
              <a:spcAft>
                <a:spcPts val="1000"/>
              </a:spcAft>
              <a:defRPr sz="1800">
                <a:latin typeface="Open Sans Light"/>
              </a:defRPr>
            </a:pPr>
            <a:r>
              <a:t>Code-Smells erkennen und vermeiden lernen</a:t>
            </a:r>
          </a:p>
          <a:p>
            <a:pPr>
              <a:spcBef>
                <a:spcPts val="400"/>
              </a:spcBef>
              <a:spcAft>
                <a:spcPts val="1000"/>
              </a:spcAft>
              <a:defRPr sz="1800">
                <a:latin typeface="Open Sans Light"/>
              </a:defRPr>
            </a:pPr>
            <a:r>
              <a:t>Telekom-spezifische Architektur-Herausforderungen lösen</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Verhalten dynamisch zur Laufzeit erweitern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Service-Erweiterungen</a:t>
            </a:r>
          </a:p>
          <a:p>
            <a:pPr>
              <a:spcBef>
                <a:spcPts val="400"/>
              </a:spcBef>
              <a:spcAft>
                <a:spcPts val="1000"/>
              </a:spcAft>
              <a:defRPr sz="1800">
                <a:latin typeface="Open Sans Light"/>
              </a:defRPr>
            </a:pPr>
            <a:r>
              <a:t>• Basis-DSL-Service (100 Mbit/s)</a:t>
            </a:r>
          </a:p>
          <a:p>
            <a:pPr>
              <a:spcBef>
                <a:spcPts val="400"/>
              </a:spcBef>
              <a:spcAft>
                <a:spcPts val="1000"/>
              </a:spcAft>
              <a:defRPr sz="1800">
                <a:latin typeface="Open Sans Light"/>
              </a:defRPr>
            </a:pPr>
            <a:r>
              <a:t>• Optionale Erweiterungen: IPv6, QoS, Monitoring, Backup</a:t>
            </a:r>
          </a:p>
          <a:p>
            <a:pPr>
              <a:spcBef>
                <a:spcPts val="400"/>
              </a:spcBef>
              <a:spcAft>
                <a:spcPts val="1000"/>
              </a:spcAft>
              <a:defRPr sz="1800">
                <a:latin typeface="Open Sans Light"/>
              </a:defRPr>
            </a:pPr>
            <a:r>
              <a:t>• Kunden können beliebige Kombinationen wählen</a:t>
            </a:r>
          </a:p>
          <a:p>
            <a:pPr>
              <a:spcBef>
                <a:spcPts val="400"/>
              </a:spcBef>
              <a:spcAft>
                <a:spcPts val="1000"/>
              </a:spcAft>
              <a:defRPr sz="1800">
                <a:latin typeface="Open Sans Light"/>
              </a:defRPr>
            </a:pPr>
            <a:r>
              <a:t>• Verhalten soll zur Laufzeit hinzufügbar sein</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Vererbung:</a:t>
            </a:r>
          </a:p>
          <a:p>
            <a:pPr>
              <a:spcBef>
                <a:spcPts val="400"/>
              </a:spcBef>
              <a:spcAft>
                <a:spcPts val="1000"/>
              </a:spcAft>
              <a:defRPr sz="1800">
                <a:latin typeface="Open Sans Light"/>
              </a:defRPr>
            </a:pPr>
            <a:r>
              <a:t>• 2^n Klassen für n Erweiterungen</a:t>
            </a:r>
          </a:p>
          <a:p>
            <a:pPr>
              <a:spcBef>
                <a:spcPts val="400"/>
              </a:spcBef>
              <a:spcAft>
                <a:spcPts val="1000"/>
              </a:spcAft>
              <a:defRPr sz="1800">
                <a:latin typeface="Open Sans Light"/>
              </a:defRPr>
            </a:pPr>
            <a:r>
              <a:t>• DSLServiceWithIPv6WithQoS, DSLServiceWithMonitoring...</a:t>
            </a:r>
          </a:p>
          <a:p>
            <a:pPr>
              <a:spcBef>
                <a:spcPts val="400"/>
              </a:spcBef>
              <a:spcAft>
                <a:spcPts val="1000"/>
              </a:spcAft>
              <a:defRPr sz="1800">
                <a:latin typeface="Open Sans Light"/>
              </a:defRPr>
            </a:pPr>
            <a:r>
              <a:t>• Statische Kombination zur Compile-Zeit</a:t>
            </a:r>
          </a:p>
          <a:p>
            <a:pPr>
              <a:spcBef>
                <a:spcPts val="400"/>
              </a:spcBef>
              <a:spcAft>
                <a:spcPts val="1000"/>
              </a:spcAft>
              <a:defRPr sz="1800">
                <a:latin typeface="Open Sans Light"/>
              </a:defRPr>
            </a:pPr>
            <a:r>
              <a:t>• Schwierige Wartung bei vielen Kombinationen</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Verhalten dynamisch zur Laufzeit erweitern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Service-Erweiterungen</a:t>
            </a:r>
          </a:p>
          <a:p>
            <a:pPr>
              <a:spcBef>
                <a:spcPts val="400"/>
              </a:spcBef>
              <a:spcAft>
                <a:spcPts val="1000"/>
              </a:spcAft>
              <a:defRPr sz="1800">
                <a:latin typeface="Open Sans Light"/>
              </a:defRPr>
            </a:pPr>
            <a:r>
              <a:t>• Basis-DSL-Service (100 Mbit/s)</a:t>
            </a:r>
          </a:p>
          <a:p>
            <a:pPr>
              <a:spcBef>
                <a:spcPts val="400"/>
              </a:spcBef>
              <a:spcAft>
                <a:spcPts val="1000"/>
              </a:spcAft>
              <a:defRPr sz="1800">
                <a:latin typeface="Open Sans Light"/>
              </a:defRPr>
            </a:pPr>
            <a:r>
              <a:t>• Optionale Erweiterungen: IPv6, QoS, Monitoring, Backup</a:t>
            </a:r>
          </a:p>
          <a:p>
            <a:pPr>
              <a:spcBef>
                <a:spcPts val="400"/>
              </a:spcBef>
              <a:spcAft>
                <a:spcPts val="1000"/>
              </a:spcAft>
              <a:defRPr sz="1800">
                <a:latin typeface="Open Sans Light"/>
              </a:defRPr>
            </a:pPr>
            <a:r>
              <a:t>• Kunden können beliebige Kombinationen wählen</a:t>
            </a:r>
          </a:p>
          <a:p>
            <a:pPr>
              <a:spcBef>
                <a:spcPts val="400"/>
              </a:spcBef>
              <a:spcAft>
                <a:spcPts val="1000"/>
              </a:spcAft>
              <a:defRPr sz="1800">
                <a:latin typeface="Open Sans Light"/>
              </a:defRPr>
            </a:pPr>
            <a:r>
              <a:t>• Verhalten soll zur Laufzeit hinzufügbar sein</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mit Vererbung:</a:t>
            </a:r>
          </a:p>
          <a:p>
            <a:pPr>
              <a:spcBef>
                <a:spcPts val="400"/>
              </a:spcBef>
              <a:spcAft>
                <a:spcPts val="1000"/>
              </a:spcAft>
              <a:defRPr sz="1800">
                <a:latin typeface="Open Sans Light"/>
              </a:defRPr>
            </a:pPr>
            <a:r>
              <a:t>• 2^n Klassen für n Erweiterungen</a:t>
            </a:r>
          </a:p>
          <a:p>
            <a:pPr>
              <a:spcBef>
                <a:spcPts val="400"/>
              </a:spcBef>
              <a:spcAft>
                <a:spcPts val="1000"/>
              </a:spcAft>
              <a:defRPr sz="1800">
                <a:latin typeface="Open Sans Light"/>
              </a:defRPr>
            </a:pPr>
            <a:r>
              <a:t>• DSLServiceWithIPv6WithQoS, DSLServiceWithMonitoring...</a:t>
            </a:r>
          </a:p>
          <a:p>
            <a:pPr>
              <a:spcBef>
                <a:spcPts val="400"/>
              </a:spcBef>
              <a:spcAft>
                <a:spcPts val="1000"/>
              </a:spcAft>
              <a:defRPr sz="1800">
                <a:latin typeface="Open Sans Light"/>
              </a:defRPr>
            </a:pPr>
            <a:r>
              <a:t>• Statische Kombination zur Compile-Zeit</a:t>
            </a:r>
          </a:p>
          <a:p>
            <a:pPr>
              <a:spcBef>
                <a:spcPts val="400"/>
              </a:spcBef>
              <a:spcAft>
                <a:spcPts val="1000"/>
              </a:spcAft>
              <a:defRPr sz="1800">
                <a:latin typeface="Open Sans Light"/>
              </a:defRPr>
            </a:pPr>
            <a:r>
              <a:t>• Schwierige Wartung bei vielen Kombinationen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Decorator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Interface für Basis-Objekt und Dekorierer</a:t>
            </a:r>
          </a:p>
          <a:p>
            <a:pPr>
              <a:spcBef>
                <a:spcPts val="400"/>
              </a:spcBef>
              <a:spcAft>
                <a:spcPts val="1000"/>
              </a:spcAft>
              <a:defRPr sz="1800">
                <a:latin typeface="Open Sans Light"/>
              </a:defRPr>
            </a:pPr>
            <a:r>
              <a:t>• Concrete Component - Basis-Implementierung</a:t>
            </a:r>
          </a:p>
          <a:p>
            <a:pPr>
              <a:spcBef>
                <a:spcPts val="400"/>
              </a:spcBef>
              <a:spcAft>
                <a:spcPts val="1000"/>
              </a:spcAft>
              <a:defRPr sz="1800">
                <a:latin typeface="Open Sans Light"/>
              </a:defRPr>
            </a:pPr>
            <a:r>
              <a:t>• Decorator - Abstrakte Basis für alle Dekorierer</a:t>
            </a:r>
          </a:p>
          <a:p>
            <a:pPr>
              <a:spcBef>
                <a:spcPts val="400"/>
              </a:spcBef>
              <a:spcAft>
                <a:spcPts val="1000"/>
              </a:spcAft>
              <a:defRPr sz="1800">
                <a:latin typeface="Open Sans Light"/>
              </a:defRPr>
            </a:pPr>
            <a:r>
              <a:t>• Concrete Decorator - Spezifische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Wrapper-Objekte erweitern andere Objekte</a:t>
            </a:r>
          </a:p>
          <a:p>
            <a:pPr>
              <a:spcBef>
                <a:spcPts val="400"/>
              </a:spcBef>
              <a:spcAft>
                <a:spcPts val="1000"/>
              </a:spcAft>
              <a:defRPr sz="1800">
                <a:latin typeface="Open Sans Light"/>
              </a:defRPr>
            </a:pPr>
            <a:r>
              <a:t>• Gleiche Schnittstelle wie das ursprüngliche Objekt</a:t>
            </a:r>
          </a:p>
          <a:p>
            <a:pPr>
              <a:spcBef>
                <a:spcPts val="400"/>
              </a:spcBef>
              <a:spcAft>
                <a:spcPts val="1000"/>
              </a:spcAft>
              <a:defRPr sz="1800">
                <a:latin typeface="Open Sans Light"/>
              </a:defRPr>
            </a:pPr>
            <a:r>
              <a:t>• Ketten von Dekorierern möglich</a:t>
            </a:r>
          </a:p>
          <a:p>
            <a:pPr>
              <a:spcBef>
                <a:spcPts val="400"/>
              </a:spcBef>
              <a:spcAft>
                <a:spcPts val="1000"/>
              </a:spcAft>
              <a:defRPr sz="1800">
                <a:latin typeface="Open Sans Light"/>
              </a:defRPr>
            </a:pPr>
            <a:r>
              <a:t>• Zur Laufzeit zusammenstellbar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Flexible Kombination von Verhalten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Decorator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Component - Interface für Basis-Objekt und Dekorierer</a:t>
            </a:r>
          </a:p>
          <a:p>
            <a:pPr>
              <a:spcBef>
                <a:spcPts val="400"/>
              </a:spcBef>
              <a:spcAft>
                <a:spcPts val="1000"/>
              </a:spcAft>
              <a:defRPr sz="1800">
                <a:latin typeface="Open Sans Light"/>
              </a:defRPr>
            </a:pPr>
            <a:r>
              <a:t>• Concrete Component - Basis-Implementierung</a:t>
            </a:r>
          </a:p>
          <a:p>
            <a:pPr>
              <a:spcBef>
                <a:spcPts val="400"/>
              </a:spcBef>
              <a:spcAft>
                <a:spcPts val="1000"/>
              </a:spcAft>
              <a:defRPr sz="1800">
                <a:latin typeface="Open Sans Light"/>
              </a:defRPr>
            </a:pPr>
            <a:r>
              <a:t>• Decorator - Abstrakte Basis für alle Dekorierer</a:t>
            </a:r>
          </a:p>
          <a:p>
            <a:pPr>
              <a:spcBef>
                <a:spcPts val="400"/>
              </a:spcBef>
              <a:spcAft>
                <a:spcPts val="1000"/>
              </a:spcAft>
              <a:defRPr sz="1800">
                <a:latin typeface="Open Sans Light"/>
              </a:defRPr>
            </a:pPr>
            <a:r>
              <a:t>• Concrete Decorator - Spezifische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Kernprinzip:</a:t>
            </a:r>
          </a:p>
          <a:p>
            <a:pPr>
              <a:spcBef>
                <a:spcPts val="400"/>
              </a:spcBef>
              <a:spcAft>
                <a:spcPts val="1000"/>
              </a:spcAft>
              <a:defRPr sz="1800">
                <a:latin typeface="Open Sans Light"/>
              </a:defRPr>
            </a:pPr>
            <a:r>
              <a:t>• Wrapper-Objekte erweitern andere Objekte</a:t>
            </a:r>
          </a:p>
          <a:p>
            <a:pPr>
              <a:spcBef>
                <a:spcPts val="400"/>
              </a:spcBef>
              <a:spcAft>
                <a:spcPts val="1000"/>
              </a:spcAft>
              <a:defRPr sz="1800">
                <a:latin typeface="Open Sans Light"/>
              </a:defRPr>
            </a:pPr>
            <a:r>
              <a:t>• Gleiche Schnittstelle wie das ursprüngliche Objekt</a:t>
            </a:r>
          </a:p>
          <a:p>
            <a:pPr>
              <a:spcBef>
                <a:spcPts val="400"/>
              </a:spcBef>
              <a:spcAft>
                <a:spcPts val="1000"/>
              </a:spcAft>
              <a:defRPr sz="1800">
                <a:latin typeface="Open Sans Light"/>
              </a:defRPr>
            </a:pPr>
            <a:r>
              <a:t>• Ketten von Dekorierern möglich</a:t>
            </a:r>
          </a:p>
          <a:p>
            <a:pPr>
              <a:spcBef>
                <a:spcPts val="400"/>
              </a:spcBef>
              <a:spcAft>
                <a:spcPts val="1000"/>
              </a:spcAft>
              <a:defRPr sz="1800">
                <a:latin typeface="Open Sans Light"/>
              </a:defRPr>
            </a:pPr>
            <a:r>
              <a:t>• Zur Laufzeit zusammenstellbar</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Flexible Kombination von Verhalten</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Component &amp; Base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interface TelecomService {</a:t>
            </a:r>
            <a:br/>
            <a:r>
              <a:t>    String getDescription();</a:t>
            </a:r>
            <a:br/>
            <a:r>
              <a:t>    BigDecimal getCost();</a:t>
            </a:r>
            <a:br/>
            <a:r>
              <a:t>    Map&lt;String, Object&gt; getConfiguration();</a:t>
            </a:r>
            <a:br/>
            <a:r>
              <a:t>    void activate();</a:t>
            </a:r>
            <a:br/>
            <a:r>
              <a:t>    void deactivate();</a:t>
            </a:r>
            <a:br/>
            <a:r>
              <a:t>}</a:t>
            </a:r>
            <a:br/>
            <a:br/>
            <a:r>
              <a:t>// Concrete Component - Base Service</a:t>
            </a:r>
            <a:br/>
            <a:r>
              <a:t>public class DSLBasicService implements TelecomService {</a:t>
            </a:r>
            <a:br/>
            <a:r>
              <a:t>    private String customerId;</a:t>
            </a:r>
            <a:br/>
            <a:r>
              <a:t>    private int bandwidth;</a:t>
            </a:r>
            <a:br/>
            <a:r>
              <a:t>    </a:t>
            </a:r>
            <a:br/>
            <a:r>
              <a:t>    public DSLBasicService(String customerId, int bandwidth) {</a:t>
            </a:r>
            <a:br/>
            <a:r>
              <a:t>        this.customerId = customerId;</a:t>
            </a:r>
            <a:br/>
            <a:r>
              <a:t>        this.bandwidth = bandwidth;</a:t>
            </a:r>
            <a:br/>
            <a:r>
              <a:t>    }</a:t>
            </a:r>
            <a:br/>
            <a:r>
              <a:t>    </a:t>
            </a:r>
            <a:br/>
            <a:r>
              <a:t>    @Override</a:t>
            </a:r>
            <a:br/>
            <a:r>
              <a:t>    public String getDescription() {</a:t>
            </a:r>
            <a:br/>
            <a:r>
              <a:t>        return "DSL Basic Service (" + bandwidth + " Mbit/s)";</a:t>
            </a:r>
            <a:br/>
            <a:r>
              <a:t>    }</a:t>
            </a:r>
            <a:br/>
            <a:r>
              <a:t>    </a:t>
            </a:r>
            <a:br/>
            <a:r>
              <a:t>    @Override</a:t>
            </a:r>
            <a:br/>
            <a:r>
              <a:t>    public BigDecimal getCost() {</a:t>
            </a:r>
            <a:br/>
            <a:r>
              <a:t>        return new BigDecimal("39.99");</a:t>
            </a:r>
            <a:br/>
            <a:r>
              <a:t>    }</a:t>
            </a:r>
            <a:br/>
            <a:r>
              <a:t>    </a:t>
            </a:r>
            <a:br/>
            <a:r>
              <a:t>    @Override</a:t>
            </a:r>
            <a:br/>
            <a:r>
              <a:t>    public Map&lt;String, Object&gt; getConfiguration() {</a:t>
            </a:r>
            <a:br/>
            <a:r>
              <a:t>        Map&lt;String, Object&gt; config = new HashMap&lt;&gt;();</a:t>
            </a:r>
            <a:br/>
            <a:r>
              <a:t>        config.put("customerId", customerId);</a:t>
            </a:r>
            <a:br/>
            <a:r>
              <a:t>        config.put("bandwidth", bandwidth);</a:t>
            </a:r>
            <a:br/>
            <a:r>
              <a:t>        config.put("type", "DSL_BASIC");</a:t>
            </a:r>
            <a:br/>
            <a:r>
              <a:t>        return config;</a:t>
            </a:r>
            <a:br/>
            <a:r>
              <a:t>    }</a:t>
            </a:r>
            <a:br/>
            <a:r>
              <a:t>    </a:t>
            </a:r>
            <a:br/>
            <a:r>
              <a:t>    @Override</a:t>
            </a:r>
            <a:br/>
            <a:r>
              <a:t>    public void activate() {</a:t>
            </a:r>
            <a:br/>
            <a:r>
              <a:t>        System.out.println("Activating DSL Basic Service for " + customerId);</a:t>
            </a:r>
            <a:br/>
            <a:r>
              <a:t>        // Service activation logic</a:t>
            </a:r>
            <a:br/>
            <a:r>
              <a:t>    }</a:t>
            </a:r>
            <a:br/>
            <a:r>
              <a:t>    </a:t>
            </a:r>
            <a:br/>
            <a:r>
              <a:t>    @Override</a:t>
            </a:r>
            <a:br/>
            <a:r>
              <a:t>    public void deactivate() {</a:t>
            </a:r>
            <a:br/>
            <a:r>
              <a:t>        System.out.println("Deactivating DSL Basic Service for " + customerId);</a:t>
            </a:r>
            <a:br/>
            <a:r>
              <a:t>        // Service deactivation logic</a:t>
            </a:r>
            <a:br/>
            <a:r>
              <a:t>    }</a:t>
            </a:r>
            <a:br/>
            <a:r>
              <a:t>}</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Component &amp; Base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Component Interface</a:t>
            </a:r>
            <a:br/>
            <a:r>
              <a:t>public interface TelecomService {</a:t>
            </a:r>
            <a:br/>
            <a:r>
              <a:t>    String getDescription();</a:t>
            </a:r>
            <a:br/>
            <a:r>
              <a:t>    BigDecimal getCost();</a:t>
            </a:r>
            <a:br/>
            <a:r>
              <a:t>    Map&lt;String, Object&gt; getConfiguration();</a:t>
            </a:r>
            <a:br/>
            <a:r>
              <a:t>    void activate();</a:t>
            </a:r>
            <a:br/>
            <a:r>
              <a:t>    void deactivate();</a:t>
            </a:r>
            <a:br/>
            <a:r>
              <a:t>}</a:t>
            </a:r>
            <a:br/>
            <a:br/>
            <a:r>
              <a:t>// Concrete Component - Base Service</a:t>
            </a:r>
            <a:br/>
            <a:r>
              <a:t>public class DSLBasicService implements TelecomService {</a:t>
            </a:r>
            <a:br/>
            <a:r>
              <a:t>    private String customerId;</a:t>
            </a:r>
            <a:br/>
            <a:r>
              <a:t>    private int bandwidth;</a:t>
            </a:r>
            <a:br/>
            <a:r>
              <a:t>    </a:t>
            </a:r>
            <a:br/>
            <a:r>
              <a:t>    public DSLBasicService(String customerId, int bandwidth) {</a:t>
            </a:r>
            <a:br/>
            <a:r>
              <a:t>        this.customerId = customerId;</a:t>
            </a:r>
            <a:br/>
            <a:r>
              <a:t>        this.bandwidth = bandwidth;</a:t>
            </a:r>
            <a:br/>
            <a:r>
              <a:t>    }</a:t>
            </a:r>
            <a:br/>
            <a:r>
              <a:t>    </a:t>
            </a:r>
            <a:br/>
            <a:r>
              <a:t>    @Override</a:t>
            </a:r>
            <a:br/>
            <a:r>
              <a:t>    public String getDescription() {</a:t>
            </a:r>
            <a:br/>
            <a:r>
              <a:t>        return "DSL Basic Service (" + bandwidth + " Mbit/s)";</a:t>
            </a:r>
            <a:br/>
            <a:r>
              <a:t>    }</a:t>
            </a:r>
            <a:br/>
            <a:r>
              <a:t>    </a:t>
            </a:r>
            <a:br/>
            <a:r>
              <a:t>    @Override</a:t>
            </a:r>
            <a:br/>
            <a:r>
              <a:t>    public BigDecimal getCost() {</a:t>
            </a:r>
            <a:br/>
            <a:r>
              <a:t>        return new BigDecimal("39.99");</a:t>
            </a:r>
            <a:br/>
            <a:r>
              <a:t>    }</a:t>
            </a:r>
            <a:br/>
            <a:r>
              <a:t>    </a:t>
            </a:r>
            <a:br/>
            <a:r>
              <a:t>    @Override</a:t>
            </a:r>
            <a:br/>
            <a:r>
              <a:t>    public Map&lt;String, Object&gt; getConfiguration() {</a:t>
            </a:r>
            <a:br/>
            <a:r>
              <a:t>        Map&lt;String, Object&gt; config = new HashMap&lt;&gt;();</a:t>
            </a:r>
            <a:br/>
            <a:r>
              <a:t>        config.put("customerId", customerId);</a:t>
            </a:r>
            <a:br/>
            <a:r>
              <a:t>        config.put("bandwidth", bandwidth);</a:t>
            </a:r>
            <a:br/>
            <a:r>
              <a:t>        config.put("type", "DSL_BASIC");</a:t>
            </a:r>
            <a:br/>
            <a:r>
              <a:t>        return config;</a:t>
            </a:r>
            <a:br/>
            <a:r>
              <a:t>    }</a:t>
            </a:r>
            <a:br/>
            <a:r>
              <a:t>    </a:t>
            </a:r>
            <a:br/>
            <a:r>
              <a:t>    @Override</a:t>
            </a:r>
            <a:br/>
            <a:r>
              <a:t>    public void activate() {</a:t>
            </a:r>
            <a:br/>
            <a:r>
              <a:t>        System.out.println("Activating DSL Basic Service for " + customerId);</a:t>
            </a:r>
            <a:br/>
            <a:r>
              <a:t>        // Service activation logic</a:t>
            </a:r>
            <a:br/>
            <a:r>
              <a:t>    }</a:t>
            </a:r>
            <a:br/>
            <a:r>
              <a:t>    </a:t>
            </a:r>
            <a:br/>
            <a:r>
              <a:t>    @Override</a:t>
            </a:r>
            <a:br/>
            <a:r>
              <a:t>    public void deactivate() {</a:t>
            </a:r>
            <a:br/>
            <a:r>
              <a:t>        System.out.println("Deactivating DSL Basic Service for " + customerId);</a:t>
            </a:r>
            <a:br/>
            <a:r>
              <a:t>        // Service deactivation logic</a:t>
            </a:r>
            <a:br/>
            <a:r>
              <a:t>    }</a:t>
            </a:r>
            <a:br/>
            <a:r>
              <a:t>}</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Base Decorator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Base Decorator</a:t>
            </a:r>
            <a:br/>
            <a:r>
              <a:t>public abstract class ServiceDecorator implements TelecomService {</a:t>
            </a:r>
            <a:br/>
            <a:r>
              <a:t>    protected TelecomService wrappedService;</a:t>
            </a:r>
            <a:br/>
            <a:r>
              <a:t>    </a:t>
            </a:r>
            <a:br/>
            <a:r>
              <a:t>    public ServiceDecorator(TelecomService service) {</a:t>
            </a:r>
            <a:br/>
            <a:r>
              <a:t>        this.wrappedService = service;</a:t>
            </a:r>
            <a:br/>
            <a:r>
              <a:t>    }</a:t>
            </a:r>
            <a:br/>
            <a:r>
              <a:t>    </a:t>
            </a:r>
            <a:br/>
            <a:r>
              <a:t>    @Override</a:t>
            </a:r>
            <a:br/>
            <a:r>
              <a:t>    public String getDescription() {</a:t>
            </a:r>
            <a:br/>
            <a:r>
              <a:t>        return wrappedService.getDescription();</a:t>
            </a:r>
            <a:br/>
            <a:r>
              <a:t>    }</a:t>
            </a:r>
            <a:br/>
            <a:r>
              <a:t>    </a:t>
            </a:r>
            <a:br/>
            <a:r>
              <a:t>    @Override</a:t>
            </a:r>
            <a:br/>
            <a:r>
              <a:t>    public BigDecimal getCost() {</a:t>
            </a:r>
            <a:br/>
            <a:r>
              <a:t>        return wrappedService.getCost();</a:t>
            </a:r>
            <a:br/>
            <a:r>
              <a:t>    }</a:t>
            </a:r>
            <a:br/>
            <a:r>
              <a:t>    </a:t>
            </a:r>
            <a:br/>
            <a:r>
              <a:t>    @Override</a:t>
            </a:r>
            <a:br/>
            <a:r>
              <a:t>    public Map&lt;String, Object&gt; getConfiguration() {</a:t>
            </a:r>
            <a:br/>
            <a:r>
              <a:t>        return new HashMap&lt;&gt;(wrappedService.getConfiguration());</a:t>
            </a:r>
            <a:br/>
            <a:r>
              <a:t>    }</a:t>
            </a:r>
            <a:br/>
            <a:r>
              <a:t>    </a:t>
            </a:r>
            <a:br/>
            <a:r>
              <a:t>    @Override</a:t>
            </a:r>
            <a:br/>
            <a:r>
              <a:t>    public void activate() {</a:t>
            </a:r>
            <a:br/>
            <a:r>
              <a:t>        wrappedService.activate();</a:t>
            </a:r>
            <a:br/>
            <a:r>
              <a:t>    }</a:t>
            </a:r>
            <a:br/>
            <a:r>
              <a:t>    </a:t>
            </a:r>
            <a:br/>
            <a:r>
              <a:t>    @Override</a:t>
            </a:r>
            <a:br/>
            <a:r>
              <a:t>    public void deactivate() {</a:t>
            </a:r>
            <a:br/>
            <a:r>
              <a:t>        wrappedService.deactivate();</a:t>
            </a:r>
            <a:br/>
            <a:r>
              <a:t>    }</a:t>
            </a:r>
            <a:br/>
            <a:r>
              <a:t>}</a:t>
            </a:r>
            <a:br/>
            <a:br/>
            <a:r>
              <a:t>// Concrete Decorator - IPv6 Support</a:t>
            </a:r>
            <a:br/>
            <a:r>
              <a:t>public class IPv6ServiceDecorator extends ServiceDecorator {</a:t>
            </a:r>
            <a:br/>
            <a:r>
              <a:t>    public IPv6ServiceDecorator(TelecomService service) {</a:t>
            </a:r>
            <a:br/>
            <a:r>
              <a:t>        super(service);</a:t>
            </a:r>
            <a:br/>
            <a:r>
              <a:t>    }</a:t>
            </a:r>
            <a:br/>
            <a:r>
              <a:t>    </a:t>
            </a:r>
            <a:br/>
            <a:r>
              <a:t>    @Override</a:t>
            </a:r>
            <a:br/>
            <a:r>
              <a:t>    public String getDescription() {</a:t>
            </a:r>
            <a:br/>
            <a:r>
              <a:t>        return wrappedService.getDescription() + " + IPv6 Support";</a:t>
            </a:r>
            <a:br/>
            <a:r>
              <a:t>    }</a:t>
            </a:r>
            <a:br/>
            <a:r>
              <a:t>    </a:t>
            </a:r>
            <a:br/>
            <a:r>
              <a:t>    @Override</a:t>
            </a:r>
            <a:br/>
            <a:r>
              <a:t>    public BigDecimal getCost() {</a:t>
            </a:r>
            <a:br/>
            <a:r>
              <a:t>        return wrappedService.getCost().add(new BigDecimal("9.99"));</a:t>
            </a:r>
            <a:br/>
            <a:r>
              <a:t>    }</a:t>
            </a:r>
            <a:br/>
            <a:r>
              <a:t>    </a:t>
            </a:r>
            <a:br/>
            <a:r>
              <a:t>    @Override</a:t>
            </a:r>
            <a:br/>
            <a:r>
              <a:t>    public Map&lt;String, Object&gt; getConfiguration() {</a:t>
            </a:r>
            <a:br/>
            <a:r>
              <a:t>        Map&lt;String, Object&gt; config = super.getConfiguration();</a:t>
            </a:r>
            <a:br/>
            <a:r>
              <a:t>        config.put("ipv6Enabled", true);</a:t>
            </a:r>
            <a:br/>
            <a:r>
              <a:t>        config.put("ipv6Prefix", "2001:db8::/64");</a:t>
            </a:r>
            <a:br/>
            <a:r>
              <a:t>        return config;</a:t>
            </a:r>
            <a:br/>
            <a:r>
              <a:t>    }</a:t>
            </a:r>
            <a:br/>
            <a:r>
              <a:t>    </a:t>
            </a:r>
            <a:br/>
            <a:r>
              <a:t>    @Override</a:t>
            </a:r>
            <a:br/>
            <a:r>
              <a:t>    public void activate() {</a:t>
            </a:r>
            <a:br/>
            <a:r>
              <a:t>        super.activate();</a:t>
            </a:r>
            <a:br/>
            <a:r>
              <a:t>        System.out.println("Configuring IPv6 support...");</a:t>
            </a:r>
            <a:br/>
            <a:r>
              <a:t>        // IPv6 specific activation</a:t>
            </a:r>
            <a:br/>
            <a:r>
              <a:t>    }</a:t>
            </a:r>
            <a:br/>
            <a:r>
              <a:t>}</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Base Decorator</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Base Decorator</a:t>
            </a:r>
            <a:br/>
            <a:r>
              <a:t>public abstract class ServiceDecorator implements TelecomService {</a:t>
            </a:r>
            <a:br/>
            <a:r>
              <a:t>    protected TelecomService wrappedService;</a:t>
            </a:r>
            <a:br/>
            <a:r>
              <a:t>    </a:t>
            </a:r>
            <a:br/>
            <a:r>
              <a:t>    public ServiceDecorator(TelecomService service) {</a:t>
            </a:r>
            <a:br/>
            <a:r>
              <a:t>        this.wrappedService = service;</a:t>
            </a:r>
            <a:br/>
            <a:r>
              <a:t>    }</a:t>
            </a:r>
            <a:br/>
            <a:r>
              <a:t>    </a:t>
            </a:r>
            <a:br/>
            <a:r>
              <a:t>    @Override</a:t>
            </a:r>
            <a:br/>
            <a:r>
              <a:t>    public String getDescription() {</a:t>
            </a:r>
            <a:br/>
            <a:r>
              <a:t>        return wrappedService.getDescription();</a:t>
            </a:r>
            <a:br/>
            <a:r>
              <a:t>    }</a:t>
            </a:r>
            <a:br/>
            <a:r>
              <a:t>    </a:t>
            </a:r>
            <a:br/>
            <a:r>
              <a:t>    @Override</a:t>
            </a:r>
            <a:br/>
            <a:r>
              <a:t>    public BigDecimal getCost() {</a:t>
            </a:r>
            <a:br/>
            <a:r>
              <a:t>        return wrappedService.getCost();</a:t>
            </a:r>
            <a:br/>
            <a:r>
              <a:t>    }</a:t>
            </a:r>
            <a:br/>
            <a:r>
              <a:t>    </a:t>
            </a:r>
            <a:br/>
            <a:r>
              <a:t>    @Override</a:t>
            </a:r>
            <a:br/>
            <a:r>
              <a:t>    public Map&lt;String, Object&gt; getConfiguration() {</a:t>
            </a:r>
            <a:br/>
            <a:r>
              <a:t>        return new HashMap&lt;&gt;(wrappedService.getConfiguration());</a:t>
            </a:r>
            <a:br/>
            <a:r>
              <a:t>    }</a:t>
            </a:r>
            <a:br/>
            <a:r>
              <a:t>    </a:t>
            </a:r>
            <a:br/>
            <a:r>
              <a:t>    @Override</a:t>
            </a:r>
            <a:br/>
            <a:r>
              <a:t>    public void activate() {</a:t>
            </a:r>
            <a:br/>
            <a:r>
              <a:t>        wrappedService.activate();</a:t>
            </a:r>
            <a:br/>
            <a:r>
              <a:t>    }</a:t>
            </a:r>
            <a:br/>
            <a:r>
              <a:t>    </a:t>
            </a:r>
            <a:br/>
            <a:r>
              <a:t>    @Override</a:t>
            </a:r>
            <a:br/>
            <a:r>
              <a:t>    public void deactivate() {</a:t>
            </a:r>
            <a:br/>
            <a:r>
              <a:t>        wrappedService.deactivate();</a:t>
            </a:r>
            <a:br/>
            <a:r>
              <a:t>    }</a:t>
            </a:r>
            <a:br/>
            <a:r>
              <a:t>}</a:t>
            </a:r>
            <a:br/>
            <a:br/>
            <a:r>
              <a:t>// Concrete Decorator - IPv6 Support</a:t>
            </a:r>
            <a:br/>
            <a:r>
              <a:t>public class IPv6ServiceDecorator extends ServiceDecorator {</a:t>
            </a:r>
            <a:br/>
            <a:r>
              <a:t>    public IPv6ServiceDecorator(TelecomService service) {</a:t>
            </a:r>
            <a:br/>
            <a:r>
              <a:t>        super(service);</a:t>
            </a:r>
            <a:br/>
            <a:r>
              <a:t>    }</a:t>
            </a:r>
            <a:br/>
            <a:r>
              <a:t>    </a:t>
            </a:r>
            <a:br/>
            <a:r>
              <a:t>    @Override</a:t>
            </a:r>
            <a:br/>
            <a:r>
              <a:t>    public String getDescription() {</a:t>
            </a:r>
            <a:br/>
            <a:r>
              <a:t>        return wrappedService.getDescription() + " + IPv6 Support";</a:t>
            </a:r>
            <a:br/>
            <a:r>
              <a:t>    }</a:t>
            </a:r>
            <a:br/>
            <a:r>
              <a:t>    </a:t>
            </a:r>
            <a:br/>
            <a:r>
              <a:t>    @Override</a:t>
            </a:r>
            <a:br/>
            <a:r>
              <a:t>    public BigDecimal getCost() {</a:t>
            </a:r>
            <a:br/>
            <a:r>
              <a:t>        return wrappedService.getCost().add(new BigDecimal("9.99"));</a:t>
            </a:r>
            <a:br/>
            <a:r>
              <a:t>    }</a:t>
            </a:r>
            <a:br/>
            <a:r>
              <a:t>    </a:t>
            </a:r>
            <a:br/>
            <a:r>
              <a:t>    @Override</a:t>
            </a:r>
            <a:br/>
            <a:r>
              <a:t>    public Map&lt;String, Object&gt; getConfiguration() {</a:t>
            </a:r>
            <a:br/>
            <a:r>
              <a:t>        Map&lt;String, Object&gt; config = super.getConfiguration();</a:t>
            </a:r>
            <a:br/>
            <a:r>
              <a:t>        config.put("ipv6Enabled", true);</a:t>
            </a:r>
            <a:br/>
            <a:r>
              <a:t>        config.put("ipv6Prefix", "2001:db8::/64");</a:t>
            </a:r>
            <a:br/>
            <a:r>
              <a:t>        return config;</a:t>
            </a:r>
            <a:br/>
            <a:r>
              <a:t>    }</a:t>
            </a:r>
            <a:br/>
            <a:r>
              <a:t>    </a:t>
            </a:r>
            <a:br/>
            <a:r>
              <a:t>    @Override</a:t>
            </a:r>
            <a:br/>
            <a:r>
              <a:t>    public void activate() {</a:t>
            </a:r>
            <a:br/>
            <a:r>
              <a:t>        super.activate();</a:t>
            </a:r>
            <a:br/>
            <a:r>
              <a:t>        System.out.println("Configuring IPv6 support...");</a:t>
            </a:r>
            <a:br/>
            <a:r>
              <a:t>        // IPv6 specific activation</a:t>
            </a:r>
            <a:br/>
            <a:r>
              <a:t>    }</a:t>
            </a:r>
            <a:br/>
            <a:r>
              <a:t>}</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Multiple Decorators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QoS Decorator</a:t>
            </a:r>
            <a:br/>
            <a:r>
              <a:t>public class QoSServiceDecorator extends ServiceDecorator {</a:t>
            </a:r>
            <a:br/>
            <a:r>
              <a:t>    private String qosLevel;</a:t>
            </a:r>
            <a:br/>
            <a:r>
              <a:t>    </a:t>
            </a:r>
            <a:br/>
            <a:r>
              <a:t>    public QoSServiceDecorator(TelecomService service, String qosLevel) {</a:t>
            </a:r>
            <a:br/>
            <a:r>
              <a:t>        super(service);</a:t>
            </a:r>
            <a:br/>
            <a:r>
              <a:t>        this.qosLevel = qosLevel;</a:t>
            </a:r>
            <a:br/>
            <a:r>
              <a:t>    }</a:t>
            </a:r>
            <a:br/>
            <a:r>
              <a:t>    </a:t>
            </a:r>
            <a:br/>
            <a:r>
              <a:t>    @Override</a:t>
            </a:r>
            <a:br/>
            <a:r>
              <a:t>    public String getDescription() {</a:t>
            </a:r>
            <a:br/>
            <a:r>
              <a:t>        return wrappedService.getDescription() + " + QoS (" + qosLevel + ")";</a:t>
            </a:r>
            <a:br/>
            <a:r>
              <a:t>    }</a:t>
            </a:r>
            <a:br/>
            <a:r>
              <a:t>    </a:t>
            </a:r>
            <a:br/>
            <a:r>
              <a:t>    @Override</a:t>
            </a:r>
            <a:br/>
            <a:r>
              <a:t>    public BigDecimal getCost() {</a:t>
            </a:r>
            <a:br/>
            <a:r>
              <a:t>        BigDecimal qosCost = "PREMIUM".equals(qosLevel) ? </a:t>
            </a:r>
            <a:br/>
            <a:r>
              <a:t>            new BigDecimal("19.99") : new BigDecimal("9.99");</a:t>
            </a:r>
            <a:br/>
            <a:r>
              <a:t>        return wrappedService.getCost().add(qosCost);</a:t>
            </a:r>
            <a:br/>
            <a:r>
              <a:t>    }</a:t>
            </a:r>
            <a:br/>
            <a:r>
              <a:t>    </a:t>
            </a:r>
            <a:br/>
            <a:r>
              <a:t>    @Override</a:t>
            </a:r>
            <a:br/>
            <a:r>
              <a:t>    public void activate() {</a:t>
            </a:r>
            <a:br/>
            <a:r>
              <a:t>        super.activate();</a:t>
            </a:r>
            <a:br/>
            <a:r>
              <a:t>        System.out.println("Setting up QoS level: " + qosLevel);</a:t>
            </a:r>
            <a:br/>
            <a:r>
              <a:t>    }</a:t>
            </a:r>
            <a:br/>
            <a:r>
              <a:t>}</a:t>
            </a:r>
            <a:br/>
            <a:br/>
            <a:r>
              <a:t>// Monitoring Decorator</a:t>
            </a:r>
            <a:br/>
            <a:r>
              <a:t>public class MonitoringServiceDecorator extends ServiceDecorator {</a:t>
            </a:r>
            <a:br/>
            <a:r>
              <a:t>    public MonitoringServiceDecorator(TelecomService service) {</a:t>
            </a:r>
            <a:br/>
            <a:r>
              <a:t>        super(service);</a:t>
            </a:r>
            <a:br/>
            <a:r>
              <a:t>    }</a:t>
            </a:r>
            <a:br/>
            <a:r>
              <a:t>    </a:t>
            </a:r>
            <a:br/>
            <a:r>
              <a:t>    @Override</a:t>
            </a:r>
            <a:br/>
            <a:r>
              <a:t>    public String getDescription() {</a:t>
            </a:r>
            <a:br/>
            <a:r>
              <a:t>        return wrappedService.getDescription() + " + 24/7 Monitoring";</a:t>
            </a:r>
            <a:br/>
            <a:r>
              <a:t>    }</a:t>
            </a:r>
            <a:br/>
            <a:r>
              <a:t>    </a:t>
            </a:r>
            <a:br/>
            <a:r>
              <a:t>    @Override</a:t>
            </a:r>
            <a:br/>
            <a:r>
              <a:t>    public BigDecimal getCost() {</a:t>
            </a:r>
            <a:br/>
            <a:r>
              <a:t>        return wrappedService.getCost().add(new BigDecimal("14.99"));</a:t>
            </a:r>
            <a:br/>
            <a:r>
              <a:t>    }</a:t>
            </a:r>
            <a:br/>
            <a:r>
              <a:t>    </a:t>
            </a:r>
            <a:br/>
            <a:r>
              <a:t>    @Override</a:t>
            </a:r>
            <a:br/>
            <a:r>
              <a:t>    public void activate() {</a:t>
            </a:r>
            <a:br/>
            <a:r>
              <a:t>        super.activate();</a:t>
            </a:r>
            <a:br/>
            <a:r>
              <a:t>        System.out.println("Starting monitoring services...");</a:t>
            </a:r>
            <a:br/>
            <a:r>
              <a:t>        setupMonitoringAgent();</a:t>
            </a:r>
            <a:br/>
            <a:r>
              <a:t>        configureAlerts();</a:t>
            </a:r>
            <a:br/>
            <a:r>
              <a:t>    }</a:t>
            </a:r>
            <a:br/>
            <a:r>
              <a:t>    </a:t>
            </a:r>
            <a:br/>
            <a:r>
              <a:t>    private void setupMonitoringAgent() { /* monitoring setup */ }</a:t>
            </a:r>
            <a:br/>
            <a:r>
              <a:t>    private void configureAlerts() { /* alert configuration */ }</a:t>
            </a:r>
            <a:br/>
            <a:r>
              <a:t>}</a:t>
            </a:r>
            <a:br/>
            <a:br/>
            <a:r>
              <a:t>// Usage - Flexible Decoration</a:t>
            </a:r>
            <a:br/>
            <a:r>
              <a:t>TelecomService service = new DSLBasicService("CUST123", 100);</a:t>
            </a:r>
            <a:br/>
            <a:br/>
            <a:r>
              <a:t>// Add decorations dynamically</a:t>
            </a:r>
            <a:br/>
            <a:r>
              <a:t>service = new IPv6ServiceDecorator(service);</a:t>
            </a:r>
            <a:br/>
            <a:r>
              <a:t>service = new QoSServiceDecorator(service, "PREMIUM");</a:t>
            </a:r>
            <a:br/>
            <a:r>
              <a:t>service = new MonitoringServiceDecorator(service);</a:t>
            </a:r>
            <a:br/>
            <a:br/>
            <a:r>
              <a:t>System.out.println(service.getDescription());</a:t>
            </a:r>
            <a:br/>
            <a:r>
              <a:t>System.out.println("Total cost: €" + service.getCost());</a:t>
            </a:r>
            <a:br/>
            <a:r>
              <a:t>service.activate();</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Decorator Pattern - Multiple Decorators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QoS Decorator</a:t>
            </a:r>
            <a:br/>
            <a:r>
              <a:t>public class QoSServiceDecorator extends ServiceDecorator {</a:t>
            </a:r>
            <a:br/>
            <a:r>
              <a:t>    private String qosLevel;</a:t>
            </a:r>
            <a:br/>
            <a:r>
              <a:t>    </a:t>
            </a:r>
            <a:br/>
            <a:r>
              <a:t>    public QoSServiceDecorator(TelecomService service, String qosLevel) {</a:t>
            </a:r>
            <a:br/>
            <a:r>
              <a:t>        super(service);</a:t>
            </a:r>
            <a:br/>
            <a:r>
              <a:t>        this.qosLevel = qosLevel;</a:t>
            </a:r>
            <a:br/>
            <a:r>
              <a:t>    }</a:t>
            </a:r>
            <a:br/>
            <a:r>
              <a:t>    </a:t>
            </a:r>
            <a:br/>
            <a:r>
              <a:t>    @Override</a:t>
            </a:r>
            <a:br/>
            <a:r>
              <a:t>    public String getDescription() {</a:t>
            </a:r>
            <a:br/>
            <a:r>
              <a:t>        return wrappedService.getDescription() + " + QoS (" + qosLevel + ")";</a:t>
            </a:r>
            <a:br/>
            <a:r>
              <a:t>    }</a:t>
            </a:r>
            <a:br/>
            <a:r>
              <a:t>    </a:t>
            </a:r>
            <a:br/>
            <a:r>
              <a:t>    @Override</a:t>
            </a:r>
            <a:br/>
            <a:r>
              <a:t>    public BigDecimal getCost() {</a:t>
            </a:r>
            <a:br/>
            <a:r>
              <a:t>        BigDecimal qosCost = "PREMIUM".equals(qosLevel) ? </a:t>
            </a:r>
            <a:br/>
            <a:r>
              <a:t>            new BigDecimal("19.99") : new BigDecimal("9.99");</a:t>
            </a:r>
            <a:br/>
            <a:r>
              <a:t>        return wrappedService.getCost().add(qosCost);</a:t>
            </a:r>
            <a:br/>
            <a:r>
              <a:t>    }</a:t>
            </a:r>
            <a:br/>
            <a:r>
              <a:t>    </a:t>
            </a:r>
            <a:br/>
            <a:r>
              <a:t>    @Override</a:t>
            </a:r>
            <a:br/>
            <a:r>
              <a:t>    public void activate() {</a:t>
            </a:r>
            <a:br/>
            <a:r>
              <a:t>        super.activate();</a:t>
            </a:r>
            <a:br/>
            <a:r>
              <a:t>        System.out.println("Setting up QoS level: " + qosLevel);</a:t>
            </a:r>
            <a:br/>
            <a:r>
              <a:t>    }</a:t>
            </a:r>
            <a:br/>
            <a:r>
              <a:t>}</a:t>
            </a:r>
            <a:br/>
            <a:br/>
            <a:r>
              <a:t>// Monitoring Decorator</a:t>
            </a:r>
            <a:br/>
            <a:r>
              <a:t>public class MonitoringServiceDecorator extends ServiceDecorator {</a:t>
            </a:r>
            <a:br/>
            <a:r>
              <a:t>    public MonitoringServiceDecorator(TelecomService service) {</a:t>
            </a:r>
            <a:br/>
            <a:r>
              <a:t>        super(service);</a:t>
            </a:r>
            <a:br/>
            <a:r>
              <a:t>    }</a:t>
            </a:r>
            <a:br/>
            <a:r>
              <a:t>    </a:t>
            </a:r>
            <a:br/>
            <a:r>
              <a:t>    @Override</a:t>
            </a:r>
            <a:br/>
            <a:r>
              <a:t>    public String getDescription() {</a:t>
            </a:r>
            <a:br/>
            <a:r>
              <a:t>        return wrappedService.getDescription() + " + 24/7 Monitoring";</a:t>
            </a:r>
            <a:br/>
            <a:r>
              <a:t>    }</a:t>
            </a:r>
            <a:br/>
            <a:r>
              <a:t>    </a:t>
            </a:r>
            <a:br/>
            <a:r>
              <a:t>    @Override</a:t>
            </a:r>
            <a:br/>
            <a:r>
              <a:t>    public BigDecimal getCost() {</a:t>
            </a:r>
            <a:br/>
            <a:r>
              <a:t>        return wrappedService.getCost().add(new BigDecimal("14.99"));</a:t>
            </a:r>
            <a:br/>
            <a:r>
              <a:t>    }</a:t>
            </a:r>
            <a:br/>
            <a:r>
              <a:t>    </a:t>
            </a:r>
            <a:br/>
            <a:r>
              <a:t>    @Override</a:t>
            </a:r>
            <a:br/>
            <a:r>
              <a:t>    public void activate() {</a:t>
            </a:r>
            <a:br/>
            <a:r>
              <a:t>        super.activate();</a:t>
            </a:r>
            <a:br/>
            <a:r>
              <a:t>        System.out.println("Starting monitoring services...");</a:t>
            </a:r>
            <a:br/>
            <a:r>
              <a:t>        setupMonitoringAgent();</a:t>
            </a:r>
            <a:br/>
            <a:r>
              <a:t>        configureAlerts();</a:t>
            </a:r>
            <a:br/>
            <a:r>
              <a:t>    }</a:t>
            </a:r>
            <a:br/>
            <a:r>
              <a:t>    </a:t>
            </a:r>
            <a:br/>
            <a:r>
              <a:t>    private void setupMonitoringAgent() { /* monitoring setup */ }</a:t>
            </a:r>
            <a:br/>
            <a:r>
              <a:t>    private void configureAlerts() { /* alert configuration */ }</a:t>
            </a:r>
            <a:br/>
            <a:r>
              <a:t>}</a:t>
            </a:r>
            <a:br/>
            <a:br/>
            <a:r>
              <a:t>// Usage - Flexible Decoration</a:t>
            </a:r>
            <a:br/>
            <a:r>
              <a:t>TelecomService service = new DSLBasicService("CUST123", 100);</a:t>
            </a:r>
            <a:br/>
            <a:br/>
            <a:r>
              <a:t>// Add decorations dynamically</a:t>
            </a:r>
            <a:br/>
            <a:r>
              <a:t>service = new IPv6ServiceDecorator(service);</a:t>
            </a:r>
            <a:br/>
            <a:r>
              <a:t>service = new QoSServiceDecorator(service, "PREMIUM");</a:t>
            </a:r>
            <a:br/>
            <a:r>
              <a:t>service = new MonitoringServiceDecorator(service);</a:t>
            </a:r>
            <a:br/>
            <a:br/>
            <a:r>
              <a:t>System.out.println(service.getDescription());</a:t>
            </a:r>
            <a:br/>
            <a:r>
              <a:t>System.out.println("Total cost: €" + service.getCost());</a:t>
            </a:r>
            <a:br/>
            <a:r>
              <a:t>service.activate();</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Subsysteme schwer zu verwenden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Kunden-Onboarding</a:t>
            </a:r>
          </a:p>
          <a:p>
            <a:pPr>
              <a:spcBef>
                <a:spcPts val="400"/>
              </a:spcBef>
              <a:spcAft>
                <a:spcPts val="1000"/>
              </a:spcAft>
              <a:defRPr sz="1800">
                <a:latin typeface="Open Sans Light"/>
              </a:defRPr>
            </a:pPr>
            <a:r>
              <a:t>• Kundendaten-Validierung (CRM-System)</a:t>
            </a:r>
          </a:p>
          <a:p>
            <a:pPr>
              <a:spcBef>
                <a:spcPts val="400"/>
              </a:spcBef>
              <a:spcAft>
                <a:spcPts val="1000"/>
              </a:spcAft>
              <a:defRPr sz="1800">
                <a:latin typeface="Open Sans Light"/>
              </a:defRPr>
            </a:pPr>
            <a:r>
              <a:t>• Kreditprüfung (Scoring-Service)</a:t>
            </a:r>
          </a:p>
          <a:p>
            <a:pPr>
              <a:spcBef>
                <a:spcPts val="400"/>
              </a:spcBef>
              <a:spcAft>
                <a:spcPts val="1000"/>
              </a:spcAft>
              <a:defRPr sz="1800">
                <a:latin typeface="Open Sans Light"/>
              </a:defRPr>
            </a:pPr>
            <a:r>
              <a:t>• Vertragsabwicklung (Contract-Management)</a:t>
            </a:r>
          </a:p>
          <a:p>
            <a:pPr>
              <a:spcBef>
                <a:spcPts val="400"/>
              </a:spcBef>
              <a:spcAft>
                <a:spcPts val="1000"/>
              </a:spcAft>
              <a:defRPr sz="1800">
                <a:latin typeface="Open Sans Light"/>
              </a:defRPr>
            </a:pPr>
            <a:r>
              <a:t>• Service-Aktivierung (Provisioning-System)</a:t>
            </a:r>
          </a:p>
          <a:p>
            <a:pPr>
              <a:spcBef>
                <a:spcPts val="400"/>
              </a:spcBef>
              <a:spcAft>
                <a:spcPts val="1000"/>
              </a:spcAft>
              <a:defRPr sz="1800">
                <a:latin typeface="Open Sans Light"/>
              </a:defRPr>
            </a:pPr>
            <a:r>
              <a:t>• Billing-Setup (Billing-Engine)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Facade:</a:t>
            </a:r>
          </a:p>
          <a:p>
            <a:pPr>
              <a:spcBef>
                <a:spcPts val="400"/>
              </a:spcBef>
              <a:spcAft>
                <a:spcPts val="1000"/>
              </a:spcAft>
              <a:defRPr sz="1800">
                <a:latin typeface="Open Sans Light"/>
              </a:defRPr>
            </a:pPr>
            <a:r>
              <a:t>• Client muss alle Subsysteme kennen</a:t>
            </a:r>
          </a:p>
          <a:p>
            <a:pPr>
              <a:spcBef>
                <a:spcPts val="400"/>
              </a:spcBef>
              <a:spcAft>
                <a:spcPts val="1000"/>
              </a:spcAft>
              <a:defRPr sz="1800">
                <a:latin typeface="Open Sans Light"/>
              </a:defRPr>
            </a:pPr>
            <a:r>
              <a:t>• Komplexe Abhängigkeiten zwischen Systemen</a:t>
            </a:r>
          </a:p>
          <a:p>
            <a:pPr>
              <a:spcBef>
                <a:spcPts val="400"/>
              </a:spcBef>
              <a:spcAft>
                <a:spcPts val="1000"/>
              </a:spcAft>
              <a:defRPr sz="1800">
                <a:latin typeface="Open Sans Light"/>
              </a:defRPr>
            </a:pPr>
            <a:r>
              <a:t>• Fehleranfällige Orchestrierung</a:t>
            </a:r>
          </a:p>
          <a:p>
            <a:pPr>
              <a:spcBef>
                <a:spcPts val="400"/>
              </a:spcBef>
              <a:spcAft>
                <a:spcPts val="1000"/>
              </a:spcAft>
              <a:defRPr sz="1800">
                <a:latin typeface="Open Sans Light"/>
              </a:defRPr>
            </a:pPr>
            <a:r>
              <a:t>• Code-Duplikation bei ähnlichen Workflows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Komplexe Subsysteme schwer zu verwenden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Kunden-Onboarding</a:t>
            </a:r>
          </a:p>
          <a:p>
            <a:pPr>
              <a:spcBef>
                <a:spcPts val="400"/>
              </a:spcBef>
              <a:spcAft>
                <a:spcPts val="1000"/>
              </a:spcAft>
              <a:defRPr sz="1800">
                <a:latin typeface="Open Sans Light"/>
              </a:defRPr>
            </a:pPr>
            <a:r>
              <a:t>• Kundendaten-Validierung (CRM-System)</a:t>
            </a:r>
          </a:p>
          <a:p>
            <a:pPr>
              <a:spcBef>
                <a:spcPts val="400"/>
              </a:spcBef>
              <a:spcAft>
                <a:spcPts val="1000"/>
              </a:spcAft>
              <a:defRPr sz="1800">
                <a:latin typeface="Open Sans Light"/>
              </a:defRPr>
            </a:pPr>
            <a:r>
              <a:t>• Kreditprüfung (Scoring-Service)</a:t>
            </a:r>
          </a:p>
          <a:p>
            <a:pPr>
              <a:spcBef>
                <a:spcPts val="400"/>
              </a:spcBef>
              <a:spcAft>
                <a:spcPts val="1000"/>
              </a:spcAft>
              <a:defRPr sz="1800">
                <a:latin typeface="Open Sans Light"/>
              </a:defRPr>
            </a:pPr>
            <a:r>
              <a:t>• Vertragsabwicklung (Contract-Management)</a:t>
            </a:r>
          </a:p>
          <a:p>
            <a:pPr>
              <a:spcBef>
                <a:spcPts val="400"/>
              </a:spcBef>
              <a:spcAft>
                <a:spcPts val="1000"/>
              </a:spcAft>
              <a:defRPr sz="1800">
                <a:latin typeface="Open Sans Light"/>
              </a:defRPr>
            </a:pPr>
            <a:r>
              <a:t>• Service-Aktivierung (Provisioning-System)</a:t>
            </a:r>
          </a:p>
          <a:p>
            <a:pPr>
              <a:spcBef>
                <a:spcPts val="400"/>
              </a:spcBef>
              <a:spcAft>
                <a:spcPts val="1000"/>
              </a:spcAft>
              <a:defRPr sz="1800">
                <a:latin typeface="Open Sans Light"/>
              </a:defRPr>
            </a:pPr>
            <a:r>
              <a:t>• Billing-Setup (Billing-Engine)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Probleme ohne Facade:</a:t>
            </a:r>
          </a:p>
          <a:p>
            <a:pPr>
              <a:spcBef>
                <a:spcPts val="400"/>
              </a:spcBef>
              <a:spcAft>
                <a:spcPts val="1000"/>
              </a:spcAft>
              <a:defRPr sz="1800">
                <a:latin typeface="Open Sans Light"/>
              </a:defRPr>
            </a:pPr>
            <a:r>
              <a:t>• Client muss alle Subsysteme kennen</a:t>
            </a:r>
          </a:p>
          <a:p>
            <a:pPr>
              <a:spcBef>
                <a:spcPts val="400"/>
              </a:spcBef>
              <a:spcAft>
                <a:spcPts val="1000"/>
              </a:spcAft>
              <a:defRPr sz="1800">
                <a:latin typeface="Open Sans Light"/>
              </a:defRPr>
            </a:pPr>
            <a:r>
              <a:t>• Komplexe Abhängigkeiten zwischen Systemen</a:t>
            </a:r>
          </a:p>
          <a:p>
            <a:pPr>
              <a:spcBef>
                <a:spcPts val="400"/>
              </a:spcBef>
              <a:spcAft>
                <a:spcPts val="1000"/>
              </a:spcAft>
              <a:defRPr sz="1800">
                <a:latin typeface="Open Sans Light"/>
              </a:defRPr>
            </a:pPr>
            <a:r>
              <a:t>• Fehleranfällige Orchestrierung</a:t>
            </a:r>
          </a:p>
          <a:p>
            <a:pPr>
              <a:spcBef>
                <a:spcPts val="400"/>
              </a:spcBef>
              <a:spcAft>
                <a:spcPts val="1000"/>
              </a:spcAft>
              <a:defRPr sz="1800">
                <a:latin typeface="Open Sans Light"/>
              </a:defRPr>
            </a:pPr>
            <a:r>
              <a:t>• Code-Duplikation bei ähnlichen Workflows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Complex Subsystems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Complex Subsystems</a:t>
            </a:r>
            <a:br/>
            <a:r>
              <a:t>public class CustomerValidationService {</a:t>
            </a:r>
            <a:br/>
            <a:r>
              <a:t>    public boolean validatePersonalData(String name, String address, String id) {</a:t>
            </a:r>
            <a:br/>
            <a:r>
              <a:t>        System.out.println("Validating personal data for: " + name);</a:t>
            </a:r>
            <a:br/>
            <a:r>
              <a:t>        // Complex validation logic</a:t>
            </a:r>
            <a:br/>
            <a:r>
              <a:t>        return performDataValidation(name, address, id);</a:t>
            </a:r>
            <a:br/>
            <a:r>
              <a:t>    }</a:t>
            </a:r>
            <a:br/>
            <a:r>
              <a:t>    </a:t>
            </a:r>
            <a:br/>
            <a:r>
              <a:t>    public boolean checkDuplicateCustomer(String email, String phone) {</a:t>
            </a:r>
            <a:br/>
            <a:r>
              <a:t>        System.out.println("Checking for duplicate customer...");</a:t>
            </a:r>
            <a:br/>
            <a:r>
              <a:t>        return !customerExists(email, phone);</a:t>
            </a:r>
            <a:br/>
            <a:r>
              <a:t>    }</a:t>
            </a:r>
            <a:br/>
            <a:r>
              <a:t>}</a:t>
            </a:r>
            <a:br/>
            <a:br/>
            <a:r>
              <a:t>public class CreditScoringService {</a:t>
            </a:r>
            <a:br/>
            <a:r>
              <a:t>    public CreditScore performCreditCheck(String customerId, String socialSecurityNumber) {</a:t>
            </a:r>
            <a:br/>
            <a:r>
              <a:t>        System.out.println("Performing credit check for: " + customerId);</a:t>
            </a:r>
            <a:br/>
            <a:r>
              <a:t>        // External credit scoring API call</a:t>
            </a:r>
            <a:br/>
            <a:r>
              <a:t>        return callCreditScoringAPI(socialSecurityNumber);</a:t>
            </a:r>
            <a:br/>
            <a:r>
              <a:t>    }</a:t>
            </a:r>
            <a:br/>
            <a:r>
              <a:t>    </a:t>
            </a:r>
            <a:br/>
            <a:r>
              <a:t>    public boolean isEligibleForPremiumServices(CreditScore score) {</a:t>
            </a:r>
            <a:br/>
            <a:r>
              <a:t>        return score.getScore() &gt;= 700;</a:t>
            </a:r>
            <a:br/>
            <a:r>
              <a:t>    }</a:t>
            </a:r>
            <a:br/>
            <a:r>
              <a:t>}</a:t>
            </a:r>
            <a:br/>
            <a:br/>
            <a:r>
              <a:t>public class ContractManagementService {</a:t>
            </a:r>
            <a:br/>
            <a:r>
              <a:t>    public Contract createContract(String customerId, String serviceType, BigDecimal amount) {</a:t>
            </a:r>
            <a:br/>
            <a:r>
              <a:t>        System.out.println("Creating contract for: " + customerId);</a:t>
            </a:r>
            <a:br/>
            <a:r>
              <a:t>        // Complex contract generation</a:t>
            </a:r>
            <a:br/>
            <a:r>
              <a:t>        return generateContractDocument(customerId, serviceType, amount);</a:t>
            </a:r>
            <a:br/>
            <a:r>
              <a:t>    }</a:t>
            </a:r>
            <a:br/>
            <a:r>
              <a:t>    </a:t>
            </a:r>
            <a:br/>
            <a:r>
              <a:t>    public void sendContractForSignature(Contract contract) {</a:t>
            </a:r>
            <a:br/>
            <a:r>
              <a:t>        System.out.println("Sending contract for digital signature...");</a:t>
            </a:r>
            <a:br/>
            <a:r>
              <a:t>        // Electronic signature workflow</a:t>
            </a:r>
            <a:br/>
            <a:r>
              <a:t>    }</a:t>
            </a:r>
            <a:br/>
            <a:r>
              <a:t>}</a:t>
            </a:r>
            <a:br/>
            <a:br/>
            <a:r>
              <a:t>public class ServiceProvisioningSystem {</a:t>
            </a:r>
            <a:br/>
            <a:r>
              <a:t>    public void activateService(String customerId, String serviceType, Map&lt;String, Object&gt; config) {</a:t>
            </a:r>
            <a:br/>
            <a:r>
              <a:t>        System.out.println("Activating " + serviceType + " for: " + customerId);</a:t>
            </a:r>
            <a:br/>
            <a:r>
              <a:t>        // Service activation logic</a:t>
            </a:r>
            <a:br/>
            <a:r>
              <a:t>        configureNetworkElements(customerId, config);</a:t>
            </a:r>
            <a:br/>
            <a:r>
              <a:t>        updateInventorySystem(customerId, serviceType);</a:t>
            </a:r>
            <a:br/>
            <a:r>
              <a:t>    }</a:t>
            </a:r>
            <a:br/>
            <a:r>
              <a:t>}</a:t>
            </a:r>
            <a:br/>
            <a:br/>
            <a:r>
              <a:t>public class BillingEngine {</a:t>
            </a:r>
            <a:br/>
            <a:r>
              <a:t>    public void setupBillingAccount(String customerId, Contract contract) {</a:t>
            </a:r>
            <a:br/>
            <a:r>
              <a:t>        System.out.println("Setting up billing for: " + customerId);</a:t>
            </a:r>
            <a:br/>
            <a:r>
              <a:t>        // Billing account creation</a:t>
            </a:r>
            <a:br/>
            <a:r>
              <a:t>        createBillingProfile(customerId, contract);</a:t>
            </a:r>
            <a:br/>
            <a:r>
              <a:t>        scheduleBillingCycle(customerId);</a:t>
            </a:r>
            <a:br/>
            <a:r>
              <a:t>    }</a:t>
            </a:r>
            <a:br/>
            <a:r>
              <a:t>}</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Complex Subsystems</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Complex Subsystems</a:t>
            </a:r>
            <a:br/>
            <a:r>
              <a:t>public class CustomerValidationService {</a:t>
            </a:r>
            <a:br/>
            <a:r>
              <a:t>    public boolean validatePersonalData(String name, String address, String id) {</a:t>
            </a:r>
            <a:br/>
            <a:r>
              <a:t>        System.out.println("Validating personal data for: " + name);</a:t>
            </a:r>
            <a:br/>
            <a:r>
              <a:t>        // Complex validation logic</a:t>
            </a:r>
            <a:br/>
            <a:r>
              <a:t>        return performDataValidation(name, address, id);</a:t>
            </a:r>
            <a:br/>
            <a:r>
              <a:t>    }</a:t>
            </a:r>
            <a:br/>
            <a:r>
              <a:t>    </a:t>
            </a:r>
            <a:br/>
            <a:r>
              <a:t>    public boolean checkDuplicateCustomer(String email, String phone) {</a:t>
            </a:r>
            <a:br/>
            <a:r>
              <a:t>        System.out.println("Checking for duplicate customer...");</a:t>
            </a:r>
            <a:br/>
            <a:r>
              <a:t>        return !customerExists(email, phone);</a:t>
            </a:r>
            <a:br/>
            <a:r>
              <a:t>    }</a:t>
            </a:r>
            <a:br/>
            <a:r>
              <a:t>}</a:t>
            </a:r>
            <a:br/>
            <a:br/>
            <a:r>
              <a:t>public class CreditScoringService {</a:t>
            </a:r>
            <a:br/>
            <a:r>
              <a:t>    public CreditScore performCreditCheck(String customerId, String socialSecurityNumber) {</a:t>
            </a:r>
            <a:br/>
            <a:r>
              <a:t>        System.out.println("Performing credit check for: " + customerId);</a:t>
            </a:r>
            <a:br/>
            <a:r>
              <a:t>        // External credit scoring API call</a:t>
            </a:r>
            <a:br/>
            <a:r>
              <a:t>        return callCreditScoringAPI(socialSecurityNumber);</a:t>
            </a:r>
            <a:br/>
            <a:r>
              <a:t>    }</a:t>
            </a:r>
            <a:br/>
            <a:r>
              <a:t>    </a:t>
            </a:r>
            <a:br/>
            <a:r>
              <a:t>    public boolean isEligibleForPremiumServices(CreditScore score) {</a:t>
            </a:r>
            <a:br/>
            <a:r>
              <a:t>        return score.getScore() &gt;= 700;</a:t>
            </a:r>
            <a:br/>
            <a:r>
              <a:t>    }</a:t>
            </a:r>
            <a:br/>
            <a:r>
              <a:t>}</a:t>
            </a:r>
            <a:br/>
            <a:br/>
            <a:r>
              <a:t>public class ContractManagementService {</a:t>
            </a:r>
            <a:br/>
            <a:r>
              <a:t>    public Contract createContract(String customerId, String serviceType, BigDecimal amount) {</a:t>
            </a:r>
            <a:br/>
            <a:r>
              <a:t>        System.out.println("Creating contract for: " + customerId);</a:t>
            </a:r>
            <a:br/>
            <a:r>
              <a:t>        // Complex contract generation</a:t>
            </a:r>
            <a:br/>
            <a:r>
              <a:t>        return generateContractDocument(customerId, serviceType, amount);</a:t>
            </a:r>
            <a:br/>
            <a:r>
              <a:t>    }</a:t>
            </a:r>
            <a:br/>
            <a:r>
              <a:t>    </a:t>
            </a:r>
            <a:br/>
            <a:r>
              <a:t>    public void sendContractForSignature(Contract contract) {</a:t>
            </a:r>
            <a:br/>
            <a:r>
              <a:t>        System.out.println("Sending contract for digital signature...");</a:t>
            </a:r>
            <a:br/>
            <a:r>
              <a:t>        // Electronic signature workflow</a:t>
            </a:r>
            <a:br/>
            <a:r>
              <a:t>    }</a:t>
            </a:r>
            <a:br/>
            <a:r>
              <a:t>}</a:t>
            </a:r>
            <a:br/>
            <a:br/>
            <a:r>
              <a:t>public class ServiceProvisioningSystem {</a:t>
            </a:r>
            <a:br/>
            <a:r>
              <a:t>    public void activateService(String customerId, String serviceType, Map&lt;String, Object&gt; config) {</a:t>
            </a:r>
            <a:br/>
            <a:r>
              <a:t>        System.out.println("Activating " + serviceType + " for: " + customerId);</a:t>
            </a:r>
            <a:br/>
            <a:r>
              <a:t>        // Service activation logic</a:t>
            </a:r>
            <a:br/>
            <a:r>
              <a:t>        configureNetworkElements(customerId, config);</a:t>
            </a:r>
            <a:br/>
            <a:r>
              <a:t>        updateInventorySystem(customerId, serviceType);</a:t>
            </a:r>
            <a:br/>
            <a:r>
              <a:t>    }</a:t>
            </a:r>
            <a:br/>
            <a:r>
              <a:t>}</a:t>
            </a:r>
            <a:br/>
            <a:br/>
            <a:r>
              <a:t>public class BillingEngine {</a:t>
            </a:r>
            <a:br/>
            <a:r>
              <a:t>    public void setupBillingAccount(String customerId, Contract contract) {</a:t>
            </a:r>
            <a:br/>
            <a:r>
              <a:t>        System.out.println("Setting up billing for: " + customerId);</a:t>
            </a:r>
            <a:br/>
            <a:r>
              <a:t>        // Billing account creation</a:t>
            </a:r>
            <a:br/>
            <a:r>
              <a:t>        createBillingProfile(customerId, contract);</a:t>
            </a:r>
            <a:br/>
            <a:r>
              <a:t>        scheduleBillingCycle(customerId);</a:t>
            </a:r>
            <a:br/>
            <a:r>
              <a:t>    }</a:t>
            </a:r>
            <a:br/>
            <a:r>
              <a:t>}</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Facade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Facade - Simplified Interface</a:t>
            </a:r>
            <a:br/>
            <a:r>
              <a:t>public class CustomerOnboardingFacade {</a:t>
            </a:r>
            <a:br/>
            <a:r>
              <a:t>    // Subsystem references</a:t>
            </a:r>
            <a:br/>
            <a:r>
              <a:t>    private CustomerValidationService validationService;</a:t>
            </a:r>
            <a:br/>
            <a:r>
              <a:t>    private CreditScoringService scoringService;</a:t>
            </a:r>
            <a:br/>
            <a:r>
              <a:t>    private ContractManagementService contractService;</a:t>
            </a:r>
            <a:br/>
            <a:r>
              <a:t>    private ServiceProvisioningSystem provisioningSystem;</a:t>
            </a:r>
            <a:br/>
            <a:r>
              <a:t>    private BillingEngine billingEngine;</a:t>
            </a:r>
            <a:br/>
            <a:r>
              <a:t>    </a:t>
            </a:r>
            <a:br/>
            <a:r>
              <a:t>    public CustomerOnboardingFacade() {</a:t>
            </a:r>
            <a:br/>
            <a:r>
              <a:t>        this.validationService = new CustomerValidationService();</a:t>
            </a:r>
            <a:br/>
            <a:r>
              <a:t>        this.scoringService = new CreditScoringService();</a:t>
            </a:r>
            <a:br/>
            <a:r>
              <a:t>        this.contractService = new ContractManagementService();</a:t>
            </a:r>
            <a:br/>
            <a:r>
              <a:t>        this.provisioningSystem = new ServiceProvisioningSystem();</a:t>
            </a:r>
            <a:br/>
            <a:r>
              <a:t>        this.billingEngine = new BillingEngine();</a:t>
            </a:r>
            <a:br/>
            <a:r>
              <a:t>    }</a:t>
            </a:r>
            <a:br/>
            <a:r>
              <a:t>    </a:t>
            </a:r>
            <a:br/>
            <a:r>
              <a:t>    // Simplified high-level operation</a:t>
            </a:r>
            <a:br/>
            <a:r>
              <a:t>    public OnboardingResult onboardNewCustomer(CustomerData customerData, </a:t>
            </a:r>
            <a:br/>
            <a:r>
              <a:t>                                               String serviceType, </a:t>
            </a:r>
            <a:br/>
            <a:r>
              <a:t>                                               BigDecimal monthlyFee) {</a:t>
            </a:r>
            <a:br/>
            <a:r>
              <a:t>        try {</a:t>
            </a:r>
            <a:br/>
            <a:r>
              <a:t>            // Step 1: Validate customer data</a:t>
            </a:r>
            <a:br/>
            <a:r>
              <a:t>            boolean dataValid = validationService.validatePersonalData(</a:t>
            </a:r>
            <a:br/>
            <a:r>
              <a:t>                customerData.getName(), </a:t>
            </a:r>
            <a:br/>
            <a:r>
              <a:t>                customerData.getAddress(), </a:t>
            </a:r>
            <a:br/>
            <a:r>
              <a:t>                customerData.getId()</a:t>
            </a:r>
            <a:br/>
            <a:r>
              <a:t>            );</a:t>
            </a:r>
            <a:br/>
            <a:r>
              <a:t>            </a:t>
            </a:r>
            <a:br/>
            <a:r>
              <a:t>            if (!dataValid) {</a:t>
            </a:r>
            <a:br/>
            <a:r>
              <a:t>                return new OnboardingResult(false, "Invalid customer data");</a:t>
            </a:r>
            <a:br/>
            <a:r>
              <a:t>            }</a:t>
            </a:r>
            <a:br/>
            <a:r>
              <a:t>            </a:t>
            </a:r>
            <a:br/>
            <a:r>
              <a:t>            // Step 2: Check for duplicates</a:t>
            </a:r>
            <a:br/>
            <a:r>
              <a:t>            boolean noDuplicates = validationService.checkDuplicateCustomer(</a:t>
            </a:r>
            <a:br/>
            <a:r>
              <a:t>                customerData.getEmail(), </a:t>
            </a:r>
            <a:br/>
            <a:r>
              <a:t>                customerData.getPhone()</a:t>
            </a:r>
            <a:br/>
            <a:r>
              <a:t>            );</a:t>
            </a:r>
            <a:br/>
            <a:r>
              <a:t>            </a:t>
            </a:r>
            <a:br/>
            <a:r>
              <a:t>            if (!noDuplicates) {</a:t>
            </a:r>
            <a:br/>
            <a:r>
              <a:t>                return new OnboardingResult(false, "Customer already exists");</a:t>
            </a:r>
            <a:br/>
            <a:r>
              <a:t>            }</a:t>
            </a:r>
            <a:br/>
            <a:r>
              <a:t>            </a:t>
            </a:r>
            <a:br/>
            <a:r>
              <a:t>            // Step 3: Credit check</a:t>
            </a:r>
            <a:br/>
            <a:r>
              <a:t>            CreditScore score = scoringService.performCreditCheck(</a:t>
            </a:r>
            <a:br/>
            <a:r>
              <a:t>                customerData.getId(), </a:t>
            </a:r>
            <a:br/>
            <a:r>
              <a:t>                customerData.getSocialSecurityNumber()</a:t>
            </a:r>
            <a:br/>
            <a:r>
              <a:t>            );</a:t>
            </a:r>
            <a:br/>
            <a:r>
              <a:t>            </a:t>
            </a:r>
            <a:br/>
            <a:r>
              <a:t>            if (score.getScore() &lt; 500) {</a:t>
            </a:r>
            <a:br/>
            <a:r>
              <a:t>                return new OnboardingResult(false, "Credit check failed");</a:t>
            </a:r>
            <a:br/>
            <a:r>
              <a:t>            }</a:t>
            </a:r>
            <a:br/>
            <a:r>
              <a:t>            </a:t>
            </a:r>
            <a:br/>
            <a:r>
              <a:t>            // Step 4: Create contract</a:t>
            </a:r>
            <a:br/>
            <a:r>
              <a:t>            Contract contract = contractService.createContract(</a:t>
            </a:r>
            <a:br/>
            <a:r>
              <a:t>                customerData.getId(), serviceType, monthlyFee</a:t>
            </a:r>
            <a:br/>
            <a:r>
              <a:t>            );</a:t>
            </a:r>
            <a:br/>
            <a:r>
              <a:t>            contractService.sendContractForSignature(contract);</a:t>
            </a:r>
            <a:br/>
            <a:r>
              <a:t>            </a:t>
            </a:r>
            <a:br/>
            <a:r>
              <a:t>            // Step 5: Setup billing</a:t>
            </a:r>
            <a:br/>
            <a:r>
              <a:t>            billingEngine.setupBillingAccount(customerData.getId(), contract);</a:t>
            </a:r>
            <a:br/>
            <a:r>
              <a:t>            </a:t>
            </a:r>
            <a:br/>
            <a:r>
              <a:t>            // Step 6: Activate service (if premium eligible)</a:t>
            </a:r>
            <a:br/>
            <a:r>
              <a:t>            if (scoringService.isEligibleForPremiumServices(score)) {</a:t>
            </a:r>
            <a:br/>
            <a:r>
              <a:t>                Map&lt;String, Object&gt; config = createPremiumConfig();</a:t>
            </a:r>
            <a:br/>
            <a:r>
              <a:t>                provisioningSystem.activateService(customerData.getId(), </a:t>
            </a:r>
            <a:br/>
            <a:r>
              <a:t>                    serviceType + "_PREMIUM", config);</a:t>
            </a:r>
            <a:br/>
            <a:r>
              <a:t>            } else {</a:t>
            </a:r>
            <a:br/>
            <a:r>
              <a:t>                provisioningSystem.activateService(customerData.getId(), </a:t>
            </a:r>
            <a:br/>
            <a:r>
              <a:t>                    serviceType, Collections.emptyMap());</a:t>
            </a:r>
            <a:br/>
            <a:r>
              <a:t>            }</a:t>
            </a:r>
            <a:br/>
            <a:r>
              <a:t>            </a:t>
            </a:r>
            <a:br/>
            <a:r>
              <a:t>            return new OnboardingResult(true, "Customer onboarded successfully");</a:t>
            </a:r>
            <a:br/>
            <a:r>
              <a:t>            </a:t>
            </a:r>
            <a:br/>
            <a:r>
              <a:t>        } catch (Exception e) {</a:t>
            </a:r>
            <a:br/>
            <a:r>
              <a:t>            return new OnboardingResult(false, "Onboarding failed: " + e.getMessage());</a:t>
            </a:r>
            <a:br/>
            <a:r>
              <a:t>        }</a:t>
            </a:r>
            <a:br/>
            <a:r>
              <a:t>    }</a:t>
            </a:r>
            <a:br/>
            <a:r>
              <a:t>}</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Facade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Facade - Simplified Interface</a:t>
            </a:r>
            <a:br/>
            <a:r>
              <a:t>public class CustomerOnboardingFacade {</a:t>
            </a:r>
            <a:br/>
            <a:r>
              <a:t>    // Subsystem references</a:t>
            </a:r>
            <a:br/>
            <a:r>
              <a:t>    private CustomerValidationService validationService;</a:t>
            </a:r>
            <a:br/>
            <a:r>
              <a:t>    private CreditScoringService scoringService;</a:t>
            </a:r>
            <a:br/>
            <a:r>
              <a:t>    private ContractManagementService contractService;</a:t>
            </a:r>
            <a:br/>
            <a:r>
              <a:t>    private ServiceProvisioningSystem provisioningSystem;</a:t>
            </a:r>
            <a:br/>
            <a:r>
              <a:t>    private BillingEngine billingEngine;</a:t>
            </a:r>
            <a:br/>
            <a:r>
              <a:t>    </a:t>
            </a:r>
            <a:br/>
            <a:r>
              <a:t>    public CustomerOnboardingFacade() {</a:t>
            </a:r>
            <a:br/>
            <a:r>
              <a:t>        this.validationService = new CustomerValidationService();</a:t>
            </a:r>
            <a:br/>
            <a:r>
              <a:t>        this.scoringService = new CreditScoringService();</a:t>
            </a:r>
            <a:br/>
            <a:r>
              <a:t>        this.contractService = new ContractManagementService();</a:t>
            </a:r>
            <a:br/>
            <a:r>
              <a:t>        this.provisioningSystem = new ServiceProvisioningSystem();</a:t>
            </a:r>
            <a:br/>
            <a:r>
              <a:t>        this.billingEngine = new BillingEngine();</a:t>
            </a:r>
            <a:br/>
            <a:r>
              <a:t>    }</a:t>
            </a:r>
            <a:br/>
            <a:r>
              <a:t>    </a:t>
            </a:r>
            <a:br/>
            <a:r>
              <a:t>    // Simplified high-level operation</a:t>
            </a:r>
            <a:br/>
            <a:r>
              <a:t>    public OnboardingResult onboardNewCustomer(CustomerData customerData, </a:t>
            </a:r>
            <a:br/>
            <a:r>
              <a:t>                                               String serviceType, </a:t>
            </a:r>
            <a:br/>
            <a:r>
              <a:t>                                               BigDecimal monthlyFee) {</a:t>
            </a:r>
            <a:br/>
            <a:r>
              <a:t>        try {</a:t>
            </a:r>
            <a:br/>
            <a:r>
              <a:t>            // Step 1: Validate customer data</a:t>
            </a:r>
            <a:br/>
            <a:r>
              <a:t>            boolean dataValid = validationService.validatePersonalData(</a:t>
            </a:r>
            <a:br/>
            <a:r>
              <a:t>                customerData.getName(), </a:t>
            </a:r>
            <a:br/>
            <a:r>
              <a:t>                customerData.getAddress(), </a:t>
            </a:r>
            <a:br/>
            <a:r>
              <a:t>                customerData.getId()</a:t>
            </a:r>
            <a:br/>
            <a:r>
              <a:t>            );</a:t>
            </a:r>
            <a:br/>
            <a:r>
              <a:t>            </a:t>
            </a:r>
            <a:br/>
            <a:r>
              <a:t>            if (!dataValid) {</a:t>
            </a:r>
            <a:br/>
            <a:r>
              <a:t>                return new OnboardingResult(false, "Invalid customer data");</a:t>
            </a:r>
            <a:br/>
            <a:r>
              <a:t>            }</a:t>
            </a:r>
            <a:br/>
            <a:r>
              <a:t>            </a:t>
            </a:r>
            <a:br/>
            <a:r>
              <a:t>            // Step 2: Check for duplicates</a:t>
            </a:r>
            <a:br/>
            <a:r>
              <a:t>            boolean noDuplicates = validationService.checkDuplicateCustomer(</a:t>
            </a:r>
            <a:br/>
            <a:r>
              <a:t>                customerData.getEmail(), </a:t>
            </a:r>
            <a:br/>
            <a:r>
              <a:t>                customerData.getPhone()</a:t>
            </a:r>
            <a:br/>
            <a:r>
              <a:t>            );</a:t>
            </a:r>
            <a:br/>
            <a:r>
              <a:t>            </a:t>
            </a:r>
            <a:br/>
            <a:r>
              <a:t>            if (!noDuplicates) {</a:t>
            </a:r>
            <a:br/>
            <a:r>
              <a:t>                return new OnboardingResult(false, "Customer already exists");</a:t>
            </a:r>
            <a:br/>
            <a:r>
              <a:t>            }</a:t>
            </a:r>
            <a:br/>
            <a:r>
              <a:t>            </a:t>
            </a:r>
            <a:br/>
            <a:r>
              <a:t>            // Step 3: Credit check</a:t>
            </a:r>
            <a:br/>
            <a:r>
              <a:t>            CreditScore score = scoringService.performCreditCheck(</a:t>
            </a:r>
            <a:br/>
            <a:r>
              <a:t>                customerData.getId(), </a:t>
            </a:r>
            <a:br/>
            <a:r>
              <a:t>                customerData.getSocialSecurityNumber()</a:t>
            </a:r>
            <a:br/>
            <a:r>
              <a:t>            );</a:t>
            </a:r>
            <a:br/>
            <a:r>
              <a:t>            </a:t>
            </a:r>
            <a:br/>
            <a:r>
              <a:t>            if (score.getScore() &lt; 500) {</a:t>
            </a:r>
            <a:br/>
            <a:r>
              <a:t>                return new OnboardingResult(false, "Credit check failed");</a:t>
            </a:r>
            <a:br/>
            <a:r>
              <a:t>            }</a:t>
            </a:r>
            <a:br/>
            <a:r>
              <a:t>            </a:t>
            </a:r>
            <a:br/>
            <a:r>
              <a:t>            // Step 4: Create contract</a:t>
            </a:r>
            <a:br/>
            <a:r>
              <a:t>            Contract contract = contractService.createContract(</a:t>
            </a:r>
            <a:br/>
            <a:r>
              <a:t>                customerData.getId(), serviceType, monthlyFee</a:t>
            </a:r>
            <a:br/>
            <a:r>
              <a:t>            );</a:t>
            </a:r>
            <a:br/>
            <a:r>
              <a:t>            contractService.sendContractForSignature(contract);</a:t>
            </a:r>
            <a:br/>
            <a:r>
              <a:t>            </a:t>
            </a:r>
            <a:br/>
            <a:r>
              <a:t>            // Step 5: Setup billing</a:t>
            </a:r>
            <a:br/>
            <a:r>
              <a:t>            billingEngine.setupBillingAccount(customerData.getId(), contract);</a:t>
            </a:r>
            <a:br/>
            <a:r>
              <a:t>            </a:t>
            </a:r>
            <a:br/>
            <a:r>
              <a:t>            // Step 6: Activate service (if premium eligible)</a:t>
            </a:r>
            <a:br/>
            <a:r>
              <a:t>            if (scoringService.isEligibleForPremiumServices(score)) {</a:t>
            </a:r>
            <a:br/>
            <a:r>
              <a:t>                Map&lt;String, Object&gt; config = createPremiumConfig();</a:t>
            </a:r>
            <a:br/>
            <a:r>
              <a:t>                provisioningSystem.activateService(customerData.getId(), </a:t>
            </a:r>
            <a:br/>
            <a:r>
              <a:t>                    serviceType + "_PREMIUM", config);</a:t>
            </a:r>
            <a:br/>
            <a:r>
              <a:t>            } else {</a:t>
            </a:r>
            <a:br/>
            <a:r>
              <a:t>                provisioningSystem.activateService(customerData.getId(), </a:t>
            </a:r>
            <a:br/>
            <a:r>
              <a:t>                    serviceType, Collections.emptyMap());</a:t>
            </a:r>
            <a:br/>
            <a:r>
              <a:t>            }</a:t>
            </a:r>
            <a:br/>
            <a:r>
              <a:t>            </a:t>
            </a:r>
            <a:br/>
            <a:r>
              <a:t>            return new OnboardingResult(true, "Customer onboarded successfully");</a:t>
            </a:r>
            <a:br/>
            <a:r>
              <a:t>            </a:t>
            </a:r>
            <a:br/>
            <a:r>
              <a:t>        } catch (Exception e) {</a:t>
            </a:r>
            <a:br/>
            <a:r>
              <a:t>            return new OnboardingResult(false, "Onboarding failed: " + e.getMessage());</a:t>
            </a:r>
            <a:br/>
            <a:r>
              <a:t>        }</a:t>
            </a:r>
            <a:br/>
            <a:r>
              <a:t>    }</a:t>
            </a:r>
            <a:br/>
            <a:r>
              <a:t>}</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Facade Pattern - Verwendung und Vorteile:</a:t>
            </a:r>
          </a:p>
          <a:p>
            <a:pPr>
              <a:spcBef>
                <a:spcPts val="400"/>
              </a:spcBef>
              <a:spcAft>
                <a:spcPts val="1000"/>
              </a:spcAft>
              <a:defRPr sz="1800">
                <a:latin typeface="Open Sans Light"/>
              </a:defRPr>
            </a:pPr>
          </a:p>
          <a:p>
            <a:pPr>
              <a:spcBef>
                <a:spcPts val="400"/>
              </a:spcBef>
              <a:spcAft>
                <a:spcPts val="1000"/>
              </a:spcAft>
              <a:defRPr sz="1800">
                <a:latin typeface="Open Sans Light"/>
              </a:defRPr>
            </a:pPr>
            <a:r>
              <a:t>Einfache Verwendung:</a:t>
            </a:r>
          </a:p>
          <a:p>
            <a:pPr>
              <a:spcBef>
                <a:spcPts val="400"/>
              </a:spcBef>
              <a:spcAft>
                <a:spcPts val="1000"/>
              </a:spcAft>
              <a:defRPr sz="1800">
                <a:latin typeface="Open Sans Light"/>
              </a:defRPr>
            </a:pPr>
            <a:r>
              <a:t>```java</a:t>
            </a:r>
          </a:p>
          <a:p>
            <a:pPr>
              <a:spcBef>
                <a:spcPts val="400"/>
              </a:spcBef>
              <a:spcAft>
                <a:spcPts val="1000"/>
              </a:spcAft>
              <a:defRPr sz="1800">
                <a:latin typeface="Open Sans Light"/>
              </a:defRPr>
            </a:pPr>
            <a:r>
              <a:t>CustomerOnboardingFacade facade = new CustomerOnboardingFacade();</a:t>
            </a:r>
          </a:p>
          <a:p>
            <a:pPr>
              <a:spcBef>
                <a:spcPts val="400"/>
              </a:spcBef>
              <a:spcAft>
                <a:spcPts val="1000"/>
              </a:spcAft>
              <a:defRPr sz="1800">
                <a:latin typeface="Open Sans Light"/>
              </a:defRPr>
            </a:pPr>
            <a:r>
              <a:t>CustomerData data = new CustomerData(/*...*/);</a:t>
            </a:r>
          </a:p>
          <a:p>
            <a:pPr>
              <a:spcBef>
                <a:spcPts val="400"/>
              </a:spcBef>
              <a:spcAft>
                <a:spcPts val="1000"/>
              </a:spcAft>
              <a:defRPr sz="1800">
                <a:latin typeface="Open Sans Light"/>
              </a:defRPr>
            </a:pPr>
            <a:r>
              <a:t>OnboardingResult result = facade.onboardNewCustomer(data, "DSL", €39.99);</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Vereinfachte Schnittstelle für komplexe Operationen</a:t>
            </a:r>
          </a:p>
          <a:p>
            <a:pPr>
              <a:spcBef>
                <a:spcPts val="400"/>
              </a:spcBef>
              <a:spcAft>
                <a:spcPts val="1000"/>
              </a:spcAft>
              <a:defRPr sz="1800">
                <a:latin typeface="Open Sans Light"/>
              </a:defRPr>
            </a:pPr>
            <a:r>
              <a:t>• Entkopplung zwischen Client und Subsystemen</a:t>
            </a:r>
          </a:p>
          <a:p>
            <a:pPr>
              <a:spcBef>
                <a:spcPts val="400"/>
              </a:spcBef>
              <a:spcAft>
                <a:spcPts val="1000"/>
              </a:spcAft>
              <a:defRPr sz="1800">
                <a:latin typeface="Open Sans Light"/>
              </a:defRPr>
            </a:pPr>
            <a:r>
              <a:t>• Zentrale Orchestrierung der Geschäftslogik</a:t>
            </a:r>
          </a:p>
          <a:p>
            <a:pPr>
              <a:spcBef>
                <a:spcPts val="400"/>
              </a:spcBef>
              <a:spcAft>
                <a:spcPts val="1000"/>
              </a:spcAft>
              <a:defRPr sz="1800">
                <a:latin typeface="Open Sans Light"/>
              </a:defRPr>
            </a:pPr>
            <a:r>
              <a:t>• Fehlerbehandlung an einer Stelle</a:t>
            </a:r>
          </a:p>
          <a:p>
            <a:pPr>
              <a:spcBef>
                <a:spcPts val="400"/>
              </a:spcBef>
              <a:spcAft>
                <a:spcPts val="1000"/>
              </a:spcAft>
              <a:defRPr sz="1800">
                <a:latin typeface="Open Sans Light"/>
              </a:defRPr>
            </a:pPr>
            <a:r>
              <a:t>• Einfachere Wartung und Tests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Telekom-Nutzen: One-Click Kunden-Onboarding</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Facade Pattern - Usage &amp; Benefits</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Facade Pattern - Verwendung und Vorteile:</a:t>
            </a:r>
          </a:p>
          <a:p>
            <a:pPr>
              <a:spcBef>
                <a:spcPts val="400"/>
              </a:spcBef>
              <a:spcAft>
                <a:spcPts val="1000"/>
              </a:spcAft>
              <a:defRPr sz="1800">
                <a:latin typeface="Open Sans Light"/>
              </a:defRPr>
            </a:pPr>
          </a:p>
          <a:p>
            <a:pPr>
              <a:spcBef>
                <a:spcPts val="400"/>
              </a:spcBef>
              <a:spcAft>
                <a:spcPts val="1000"/>
              </a:spcAft>
              <a:defRPr sz="1800">
                <a:latin typeface="Open Sans Light"/>
              </a:defRPr>
            </a:pPr>
            <a:r>
              <a:t>Einfache Verwendung:</a:t>
            </a:r>
          </a:p>
          <a:p>
            <a:pPr>
              <a:spcBef>
                <a:spcPts val="400"/>
              </a:spcBef>
              <a:spcAft>
                <a:spcPts val="1000"/>
              </a:spcAft>
              <a:defRPr sz="1800">
                <a:latin typeface="Open Sans Light"/>
              </a:defRPr>
            </a:pPr>
            <a:r>
              <a:t>```java</a:t>
            </a:r>
          </a:p>
          <a:p>
            <a:pPr>
              <a:spcBef>
                <a:spcPts val="400"/>
              </a:spcBef>
              <a:spcAft>
                <a:spcPts val="1000"/>
              </a:spcAft>
              <a:defRPr sz="1800">
                <a:latin typeface="Open Sans Light"/>
              </a:defRPr>
            </a:pPr>
            <a:r>
              <a:t>CustomerOnboardingFacade facade = new CustomerOnboardingFacade();</a:t>
            </a:r>
          </a:p>
          <a:p>
            <a:pPr>
              <a:spcBef>
                <a:spcPts val="400"/>
              </a:spcBef>
              <a:spcAft>
                <a:spcPts val="1000"/>
              </a:spcAft>
              <a:defRPr sz="1800">
                <a:latin typeface="Open Sans Light"/>
              </a:defRPr>
            </a:pPr>
            <a:r>
              <a:t>CustomerData data = new CustomerData(/*...*/);</a:t>
            </a:r>
          </a:p>
          <a:p>
            <a:pPr>
              <a:spcBef>
                <a:spcPts val="400"/>
              </a:spcBef>
              <a:spcAft>
                <a:spcPts val="1000"/>
              </a:spcAft>
              <a:defRPr sz="1800">
                <a:latin typeface="Open Sans Light"/>
              </a:defRPr>
            </a:pPr>
            <a:r>
              <a:t>OnboardingResult result = facade.onboardNewCustomer(data, "DSL", €39.99);</a:t>
            </a:r>
          </a:p>
          <a:p>
            <a:pPr>
              <a:spcBef>
                <a:spcPts val="400"/>
              </a:spcBef>
              <a:spcAft>
                <a:spcPts val="1000"/>
              </a:spcAft>
              <a:defRPr sz="1800">
                <a:latin typeface="Open Sans Light"/>
              </a:defRPr>
            </a:pPr>
            <a:r>
              <a:t>```</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Vorteile:</a:t>
            </a:r>
          </a:p>
          <a:p>
            <a:pPr>
              <a:spcBef>
                <a:spcPts val="400"/>
              </a:spcBef>
              <a:spcAft>
                <a:spcPts val="1000"/>
              </a:spcAft>
              <a:defRPr sz="1800">
                <a:latin typeface="Open Sans Light"/>
              </a:defRPr>
            </a:pPr>
            <a:r>
              <a:t>• Vereinfachte Schnittstelle für komplexe Operationen</a:t>
            </a:r>
          </a:p>
          <a:p>
            <a:pPr>
              <a:spcBef>
                <a:spcPts val="400"/>
              </a:spcBef>
              <a:spcAft>
                <a:spcPts val="1000"/>
              </a:spcAft>
              <a:defRPr sz="1800">
                <a:latin typeface="Open Sans Light"/>
              </a:defRPr>
            </a:pPr>
            <a:r>
              <a:t>• Entkopplung zwischen Client und Subsystemen</a:t>
            </a:r>
          </a:p>
          <a:p>
            <a:pPr>
              <a:spcBef>
                <a:spcPts val="400"/>
              </a:spcBef>
              <a:spcAft>
                <a:spcPts val="1000"/>
              </a:spcAft>
              <a:defRPr sz="1800">
                <a:latin typeface="Open Sans Light"/>
              </a:defRPr>
            </a:pPr>
            <a:r>
              <a:t>• Zentrale Orchestrierung der Geschäftslogik</a:t>
            </a:r>
          </a:p>
          <a:p>
            <a:pPr>
              <a:spcBef>
                <a:spcPts val="400"/>
              </a:spcBef>
              <a:spcAft>
                <a:spcPts val="1000"/>
              </a:spcAft>
              <a:defRPr sz="1800">
                <a:latin typeface="Open Sans Light"/>
              </a:defRPr>
            </a:pPr>
            <a:r>
              <a:t>• Fehlerbehandlung an einer Stelle</a:t>
            </a:r>
          </a:p>
          <a:p>
            <a:pPr>
              <a:spcBef>
                <a:spcPts val="400"/>
              </a:spcBef>
              <a:spcAft>
                <a:spcPts val="1000"/>
              </a:spcAft>
              <a:defRPr sz="1800">
                <a:latin typeface="Open Sans Light"/>
              </a:defRPr>
            </a:pPr>
            <a:r>
              <a:t>• Einfachere Wartung und Tests</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Telekom-Nutzen: One-Click Kunden-Onboarding</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Speicherverbrauch bei vielen ähnlichen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Netzwerk-Topologie Darstellung</a:t>
            </a:r>
          </a:p>
          <a:p>
            <a:pPr>
              <a:spcBef>
                <a:spcPts val="400"/>
              </a:spcBef>
              <a:spcAft>
                <a:spcPts val="1000"/>
              </a:spcAft>
              <a:defRPr sz="1800">
                <a:latin typeface="Open Sans Light"/>
              </a:defRPr>
            </a:pPr>
            <a:r>
              <a:t>• 50.000+ Router in der Netzwerk-Karte</a:t>
            </a:r>
          </a:p>
          <a:p>
            <a:pPr>
              <a:spcBef>
                <a:spcPts val="400"/>
              </a:spcBef>
              <a:spcAft>
                <a:spcPts val="1000"/>
              </a:spcAft>
              <a:defRPr sz="1800">
                <a:latin typeface="Open Sans Light"/>
              </a:defRPr>
            </a:pPr>
            <a:r>
              <a:t>• Jeder Router hat Position, Status, Verbindungen</a:t>
            </a:r>
          </a:p>
          <a:p>
            <a:pPr>
              <a:spcBef>
                <a:spcPts val="400"/>
              </a:spcBef>
              <a:spcAft>
                <a:spcPts val="1000"/>
              </a:spcAft>
              <a:defRPr sz="1800">
                <a:latin typeface="Open Sans Light"/>
              </a:defRPr>
            </a:pPr>
            <a:r>
              <a:t>• Viele Router des gleichen Typs (Cisco 2900, Huawei AR)</a:t>
            </a:r>
          </a:p>
          <a:p>
            <a:pPr>
              <a:spcBef>
                <a:spcPts val="400"/>
              </a:spcBef>
              <a:spcAft>
                <a:spcPts val="1000"/>
              </a:spcAft>
              <a:defRPr sz="1800">
                <a:latin typeface="Open Sans Light"/>
              </a:defRPr>
            </a:pPr>
            <a:r>
              <a:t>• Gemeinsame Eigenschaften: Icon, Spezifikationen, Rendering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 ohne Flyweight:</a:t>
            </a:r>
          </a:p>
          <a:p>
            <a:pPr>
              <a:spcBef>
                <a:spcPts val="400"/>
              </a:spcBef>
              <a:spcAft>
                <a:spcPts val="1000"/>
              </a:spcAft>
              <a:defRPr sz="1800">
                <a:latin typeface="Open Sans Light"/>
              </a:defRPr>
            </a:pPr>
            <a:r>
              <a:t>• Jeder Router-Objekt speichert redundante Daten</a:t>
            </a:r>
          </a:p>
          <a:p>
            <a:pPr>
              <a:spcBef>
                <a:spcPts val="400"/>
              </a:spcBef>
              <a:spcAft>
                <a:spcPts val="1000"/>
              </a:spcAft>
              <a:defRPr sz="1800">
                <a:latin typeface="Open Sans Light"/>
              </a:defRPr>
            </a:pPr>
            <a:r>
              <a:t>• Icon-Daten millionenfach im Speicher</a:t>
            </a:r>
          </a:p>
          <a:p>
            <a:pPr>
              <a:spcBef>
                <a:spcPts val="400"/>
              </a:spcBef>
              <a:spcAft>
                <a:spcPts val="1000"/>
              </a:spcAft>
              <a:defRPr sz="1800">
                <a:latin typeface="Open Sans Light"/>
              </a:defRPr>
            </a:pPr>
            <a:r>
              <a:t>• Hoher Memory-Footprint</a:t>
            </a:r>
          </a:p>
          <a:p>
            <a:pPr>
              <a:spcBef>
                <a:spcPts val="400"/>
              </a:spcBef>
              <a:spcAft>
                <a:spcPts val="1000"/>
              </a:spcAft>
              <a:defRPr sz="1800">
                <a:latin typeface="Open Sans Light"/>
              </a:defRPr>
            </a:pPr>
            <a:r>
              <a:t>• Schlechte Performance bei Darstellung</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Speicherverbrauch bei vielen ähnlichen Objekten</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Telekom-Szenario: Netzwerk-Topologie Darstellung</a:t>
            </a:r>
          </a:p>
          <a:p>
            <a:pPr>
              <a:spcBef>
                <a:spcPts val="400"/>
              </a:spcBef>
              <a:spcAft>
                <a:spcPts val="1000"/>
              </a:spcAft>
              <a:defRPr sz="1800">
                <a:latin typeface="Open Sans Light"/>
              </a:defRPr>
            </a:pPr>
            <a:r>
              <a:t>• 50.000+ Router in der Netzwerk-Karte</a:t>
            </a:r>
          </a:p>
          <a:p>
            <a:pPr>
              <a:spcBef>
                <a:spcPts val="400"/>
              </a:spcBef>
              <a:spcAft>
                <a:spcPts val="1000"/>
              </a:spcAft>
              <a:defRPr sz="1800">
                <a:latin typeface="Open Sans Light"/>
              </a:defRPr>
            </a:pPr>
            <a:r>
              <a:t>• Jeder Router hat Position, Status, Verbindungen</a:t>
            </a:r>
          </a:p>
          <a:p>
            <a:pPr>
              <a:spcBef>
                <a:spcPts val="400"/>
              </a:spcBef>
              <a:spcAft>
                <a:spcPts val="1000"/>
              </a:spcAft>
              <a:defRPr sz="1800">
                <a:latin typeface="Open Sans Light"/>
              </a:defRPr>
            </a:pPr>
            <a:r>
              <a:t>• Viele Router des gleichen Typs (Cisco 2900, Huawei AR)</a:t>
            </a:r>
          </a:p>
          <a:p>
            <a:pPr>
              <a:spcBef>
                <a:spcPts val="400"/>
              </a:spcBef>
              <a:spcAft>
                <a:spcPts val="1000"/>
              </a:spcAft>
              <a:defRPr sz="1800">
                <a:latin typeface="Open Sans Light"/>
              </a:defRPr>
            </a:pPr>
            <a:r>
              <a:t>• Gemeinsame Eigenschaften: Icon, Spezifikationen, Rendering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Problem ohne Flyweight:</a:t>
            </a:r>
          </a:p>
          <a:p>
            <a:pPr>
              <a:spcBef>
                <a:spcPts val="400"/>
              </a:spcBef>
              <a:spcAft>
                <a:spcPts val="1000"/>
              </a:spcAft>
              <a:defRPr sz="1800">
                <a:latin typeface="Open Sans Light"/>
              </a:defRPr>
            </a:pPr>
            <a:r>
              <a:t>• Jeder Router-Objekt speichert redundante Daten</a:t>
            </a:r>
          </a:p>
          <a:p>
            <a:pPr>
              <a:spcBef>
                <a:spcPts val="400"/>
              </a:spcBef>
              <a:spcAft>
                <a:spcPts val="1000"/>
              </a:spcAft>
              <a:defRPr sz="1800">
                <a:latin typeface="Open Sans Light"/>
              </a:defRPr>
            </a:pPr>
            <a:r>
              <a:t>• Icon-Daten millionenfach im Speicher</a:t>
            </a:r>
          </a:p>
          <a:p>
            <a:pPr>
              <a:spcBef>
                <a:spcPts val="400"/>
              </a:spcBef>
              <a:spcAft>
                <a:spcPts val="1000"/>
              </a:spcAft>
              <a:defRPr sz="1800">
                <a:latin typeface="Open Sans Light"/>
              </a:defRPr>
            </a:pPr>
            <a:r>
              <a:t>• Hoher Memory-Footprint</a:t>
            </a:r>
          </a:p>
          <a:p>
            <a:pPr>
              <a:spcBef>
                <a:spcPts val="400"/>
              </a:spcBef>
              <a:spcAft>
                <a:spcPts val="1000"/>
              </a:spcAft>
              <a:defRPr sz="1800">
                <a:latin typeface="Open Sans Light"/>
              </a:defRPr>
            </a:pPr>
            <a:r>
              <a:t>• Schlechte Performance bei Darstellung</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Methodik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Theoretische Einführung mit praxisnahen Beispielen</a:t>
            </a:r>
          </a:p>
          <a:p>
            <a:pPr>
              <a:spcBef>
                <a:spcPts val="400"/>
              </a:spcBef>
              <a:spcAft>
                <a:spcPts val="1000"/>
              </a:spcAft>
              <a:defRPr sz="1800">
                <a:latin typeface="Open Sans Light"/>
              </a:defRPr>
            </a:pPr>
            <a:r>
              <a:t>Live-Coding Sessions für direkte Anwendung</a:t>
            </a:r>
          </a:p>
          <a:p>
            <a:pPr>
              <a:spcBef>
                <a:spcPts val="400"/>
              </a:spcBef>
              <a:spcAft>
                <a:spcPts val="1000"/>
              </a:spcAft>
              <a:defRPr sz="1800">
                <a:latin typeface="Open Sans Light"/>
              </a:defRPr>
            </a:pPr>
            <a:r>
              <a:t>Telekom-spezifische Use Cases und Herausforderungen</a:t>
            </a:r>
          </a:p>
          <a:p>
            <a:pPr>
              <a:spcBef>
                <a:spcPts val="400"/>
              </a:spcBef>
              <a:spcAft>
                <a:spcPts val="1000"/>
              </a:spcAft>
              <a:defRPr sz="1800">
                <a:latin typeface="Open Sans Light"/>
              </a:defRPr>
            </a:pPr>
            <a:r>
              <a:t>Hands-on Übungen in kleinen Gruppen</a:t>
            </a:r>
          </a:p>
          <a:p>
            <a:pPr>
              <a:spcBef>
                <a:spcPts val="400"/>
              </a:spcBef>
              <a:spcAft>
                <a:spcPts val="1000"/>
              </a:spcAft>
              <a:defRPr sz="1800">
                <a:latin typeface="Open Sans Light"/>
              </a:defRPr>
            </a:pPr>
            <a:r>
              <a:t>Code Reviews und Best-Practice Diskussionen</a:t>
            </a:r>
          </a:p>
          <a:p>
            <a:pPr>
              <a:spcBef>
                <a:spcPts val="400"/>
              </a:spcBef>
              <a:spcAft>
                <a:spcPts val="1000"/>
              </a:spcAft>
              <a:defRPr sz="1800">
                <a:latin typeface="Open Sans Light"/>
              </a:defRPr>
            </a:pPr>
            <a:r>
              <a:t>Q&amp;A Sessions für individuelle Fragen</a:t>
            </a:r>
          </a:p>
          <a:p>
            <a:pPr>
              <a:spcBef>
                <a:spcPts val="400"/>
              </a:spcBef>
              <a:spcAft>
                <a:spcPts val="1000"/>
              </a:spcAft>
              <a:defRPr sz="1800">
                <a:latin typeface="Open Sans Light"/>
              </a:defRPr>
            </a:pPr>
            <a:r>
              <a:t>Praktische Refactoring-Workshops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Methodik</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Theoretische Einführung mit praxisnahen Beispielen</a:t>
            </a:r>
          </a:p>
          <a:p>
            <a:pPr>
              <a:spcBef>
                <a:spcPts val="400"/>
              </a:spcBef>
              <a:spcAft>
                <a:spcPts val="1000"/>
              </a:spcAft>
              <a:defRPr sz="1800">
                <a:latin typeface="Open Sans Light"/>
              </a:defRPr>
            </a:pPr>
            <a:r>
              <a:t>Live-Coding Sessions für direkte Anwendung</a:t>
            </a:r>
          </a:p>
          <a:p>
            <a:pPr>
              <a:spcBef>
                <a:spcPts val="400"/>
              </a:spcBef>
              <a:spcAft>
                <a:spcPts val="1000"/>
              </a:spcAft>
              <a:defRPr sz="1800">
                <a:latin typeface="Open Sans Light"/>
              </a:defRPr>
            </a:pPr>
            <a:r>
              <a:t>Telekom-spezifische Use Cases und Herausforderungen</a:t>
            </a:r>
          </a:p>
          <a:p>
            <a:pPr>
              <a:spcBef>
                <a:spcPts val="400"/>
              </a:spcBef>
              <a:spcAft>
                <a:spcPts val="1000"/>
              </a:spcAft>
              <a:defRPr sz="1800">
                <a:latin typeface="Open Sans Light"/>
              </a:defRPr>
            </a:pPr>
            <a:r>
              <a:t>Hands-on Übungen in kleinen Gruppen</a:t>
            </a:r>
          </a:p>
          <a:p>
            <a:pPr>
              <a:spcBef>
                <a:spcPts val="400"/>
              </a:spcBef>
              <a:spcAft>
                <a:spcPts val="1000"/>
              </a:spcAft>
              <a:defRPr sz="1800">
                <a:latin typeface="Open Sans Light"/>
              </a:defRPr>
            </a:pPr>
            <a:r>
              <a:t>Code Reviews und Best-Practice Diskussionen</a:t>
            </a:r>
          </a:p>
          <a:p>
            <a:pPr>
              <a:spcBef>
                <a:spcPts val="400"/>
              </a:spcBef>
              <a:spcAft>
                <a:spcPts val="1000"/>
              </a:spcAft>
              <a:defRPr sz="1800">
                <a:latin typeface="Open Sans Light"/>
              </a:defRPr>
            </a:pPr>
            <a:r>
              <a:t>Q&amp;A Sessions für individuelle Fragen</a:t>
            </a:r>
          </a:p>
          <a:p>
            <a:pPr>
              <a:spcBef>
                <a:spcPts val="400"/>
              </a:spcBef>
              <a:spcAft>
                <a:spcPts val="1000"/>
              </a:spcAft>
              <a:defRPr sz="1800">
                <a:latin typeface="Open Sans Light"/>
              </a:defRPr>
            </a:pPr>
            <a:r>
              <a:t>Praktische Refactoring-Workshops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Flyweight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Flyweight - Interface für intrinsische Daten</a:t>
            </a:r>
          </a:p>
          <a:p>
            <a:pPr>
              <a:spcBef>
                <a:spcPts val="400"/>
              </a:spcBef>
              <a:spcAft>
                <a:spcPts val="1000"/>
              </a:spcAft>
              <a:defRPr sz="1800">
                <a:latin typeface="Open Sans Light"/>
              </a:defRPr>
            </a:pPr>
            <a:r>
              <a:t>• Concrete Flyweight - Implementierung mit geteilten Daten</a:t>
            </a:r>
          </a:p>
          <a:p>
            <a:pPr>
              <a:spcBef>
                <a:spcPts val="400"/>
              </a:spcBef>
              <a:spcAft>
                <a:spcPts val="1000"/>
              </a:spcAft>
              <a:defRPr sz="1800">
                <a:latin typeface="Open Sans Light"/>
              </a:defRPr>
            </a:pPr>
            <a:r>
              <a:t>• Context - Externe (extrinsische) Daten</a:t>
            </a:r>
          </a:p>
          <a:p>
            <a:pPr>
              <a:spcBef>
                <a:spcPts val="400"/>
              </a:spcBef>
              <a:spcAft>
                <a:spcPts val="1000"/>
              </a:spcAft>
              <a:defRPr sz="1800">
                <a:latin typeface="Open Sans Light"/>
              </a:defRPr>
            </a:pPr>
            <a:r>
              <a:t>• Flyweight Factory - Verwaltet und teilt Flyweights</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Kernkonzept:</a:t>
            </a:r>
          </a:p>
          <a:p>
            <a:pPr>
              <a:spcBef>
                <a:spcPts val="400"/>
              </a:spcBef>
              <a:spcAft>
                <a:spcPts val="1000"/>
              </a:spcAft>
              <a:defRPr sz="1800">
                <a:latin typeface="Open Sans Light"/>
              </a:defRPr>
            </a:pPr>
            <a:r>
              <a:t>• Intrinsische Daten: Unveränderlich, geteilt</a:t>
            </a:r>
          </a:p>
          <a:p>
            <a:pPr>
              <a:spcBef>
                <a:spcPts val="400"/>
              </a:spcBef>
              <a:spcAft>
                <a:spcPts val="1000"/>
              </a:spcAft>
              <a:defRPr sz="1800">
                <a:latin typeface="Open Sans Light"/>
              </a:defRPr>
            </a:pPr>
            <a:r>
              <a:t>• Extrinsische Daten: Veränderlich, als Parameter übergeben</a:t>
            </a:r>
          </a:p>
          <a:p>
            <a:pPr>
              <a:spcBef>
                <a:spcPts val="400"/>
              </a:spcBef>
              <a:spcAft>
                <a:spcPts val="1000"/>
              </a:spcAft>
              <a:defRPr sz="1800">
                <a:latin typeface="Open Sans Light"/>
              </a:defRPr>
            </a:pPr>
            <a:r>
              <a:t>• Factory Pattern für Flyweight-Verwaltung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Drastische Speicher-Reduzierung bei vielen Objekten</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Struktur</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Flyweight Pattern - Struktur: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 Flyweight - Interface für intrinsische Daten</a:t>
            </a:r>
          </a:p>
          <a:p>
            <a:pPr>
              <a:spcBef>
                <a:spcPts val="400"/>
              </a:spcBef>
              <a:spcAft>
                <a:spcPts val="1000"/>
              </a:spcAft>
              <a:defRPr sz="1800">
                <a:latin typeface="Open Sans Light"/>
              </a:defRPr>
            </a:pPr>
            <a:r>
              <a:t>• Concrete Flyweight - Implementierung mit geteilten Daten</a:t>
            </a:r>
          </a:p>
          <a:p>
            <a:pPr>
              <a:spcBef>
                <a:spcPts val="400"/>
              </a:spcBef>
              <a:spcAft>
                <a:spcPts val="1000"/>
              </a:spcAft>
              <a:defRPr sz="1800">
                <a:latin typeface="Open Sans Light"/>
              </a:defRPr>
            </a:pPr>
            <a:r>
              <a:t>• Context - Externe (extrinsische) Daten</a:t>
            </a:r>
          </a:p>
          <a:p>
            <a:pPr>
              <a:spcBef>
                <a:spcPts val="400"/>
              </a:spcBef>
              <a:spcAft>
                <a:spcPts val="1000"/>
              </a:spcAft>
              <a:defRPr sz="1800">
                <a:latin typeface="Open Sans Light"/>
              </a:defRPr>
            </a:pPr>
            <a:r>
              <a:t>• Flyweight Factory - Verwaltet und teilt Flyweights</a:t>
            </a:r>
          </a:p>
          <a:p>
            <a:pPr>
              <a:spcBef>
                <a:spcPts val="400"/>
              </a:spcBef>
              <a:spcAft>
                <a:spcPts val="1000"/>
              </a:spcAft>
              <a:defRPr sz="1800">
                <a:latin typeface="Open Sans Light"/>
              </a:defRPr>
            </a:pPr>
          </a:p>
          <a:p>
            <a:pPr>
              <a:spcBef>
                <a:spcPts val="400"/>
              </a:spcBef>
              <a:spcAft>
                <a:spcPts val="1000"/>
              </a:spcAft>
              <a:defRPr sz="1800">
                <a:latin typeface="Open Sans Light"/>
              </a:defRPr>
            </a:pPr>
            <a:r>
              <a:t>Kernkonzept:</a:t>
            </a:r>
          </a:p>
          <a:p>
            <a:pPr>
              <a:spcBef>
                <a:spcPts val="400"/>
              </a:spcBef>
              <a:spcAft>
                <a:spcPts val="1000"/>
              </a:spcAft>
              <a:defRPr sz="1800">
                <a:latin typeface="Open Sans Light"/>
              </a:defRPr>
            </a:pPr>
            <a:r>
              <a:t>• Intrinsische Daten: Unveränderlich, geteilt</a:t>
            </a:r>
          </a:p>
          <a:p>
            <a:pPr>
              <a:spcBef>
                <a:spcPts val="400"/>
              </a:spcBef>
              <a:spcAft>
                <a:spcPts val="1000"/>
              </a:spcAft>
              <a:defRPr sz="1800">
                <a:latin typeface="Open Sans Light"/>
              </a:defRPr>
            </a:pPr>
            <a:r>
              <a:t>• Extrinsische Daten: Veränderlich, als Parameter übergeben</a:t>
            </a:r>
          </a:p>
          <a:p>
            <a:pPr>
              <a:spcBef>
                <a:spcPts val="400"/>
              </a:spcBef>
              <a:spcAft>
                <a:spcPts val="1000"/>
              </a:spcAft>
              <a:defRPr sz="1800">
                <a:latin typeface="Open Sans Light"/>
              </a:defRPr>
            </a:pPr>
            <a:r>
              <a:t>• Factory Pattern für Flyweight-Verwaltung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Vorteil: Drastische Speicher-Reduzierung bei vielen Objekten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Interface</a:t>
            </a:r>
            <a:br/>
            <a:r>
              <a:t>public interface NetworkDeviceFlyweight {</a:t>
            </a:r>
            <a:br/>
            <a:r>
              <a:t>    void render(NetworkDeviceContext context, Graphics2D g2d);</a:t>
            </a:r>
            <a:br/>
            <a:r>
              <a:t>    String getDeviceType();</a:t>
            </a:r>
            <a:br/>
            <a:r>
              <a:t>    Map&lt;String, Object&gt; getSpecifications();</a:t>
            </a:r>
            <a:br/>
            <a:r>
              <a:t>}</a:t>
            </a:r>
            <a:br/>
            <a:br/>
            <a:r>
              <a:t>// Concrete Flyweight - Shared intrinsic data</a:t>
            </a:r>
            <a:br/>
            <a:r>
              <a:t>public class RouterFlyweight implements NetworkDeviceFlyweight {</a:t>
            </a:r>
            <a:br/>
            <a:r>
              <a:t>    private final String deviceType;</a:t>
            </a:r>
            <a:br/>
            <a:r>
              <a:t>    private final String manufacturer;</a:t>
            </a:r>
            <a:br/>
            <a:r>
              <a:t>    private final BufferedImage icon;</a:t>
            </a:r>
            <a:br/>
            <a:r>
              <a:t>    private final Map&lt;String, Object&gt; specifications;</a:t>
            </a:r>
            <a:br/>
            <a:r>
              <a:t>    </a:t>
            </a:r>
            <a:br/>
            <a:r>
              <a:t>    public RouterFlyweight(String deviceType, String manufacturer) {</a:t>
            </a:r>
            <a:br/>
            <a:r>
              <a:t>        this.deviceType = deviceType;</a:t>
            </a:r>
            <a:br/>
            <a:r>
              <a:t>        this.manufacturer = manufacturer;</a:t>
            </a:r>
            <a:br/>
            <a:r>
              <a:t>        this.icon = loadDeviceIcon(deviceType); // Expensive operation</a:t>
            </a:r>
            <a:br/>
            <a:r>
              <a:t>        this.specifications = loadSpecifications(deviceType);</a:t>
            </a:r>
            <a:br/>
            <a:r>
              <a:t>        </a:t>
            </a:r>
            <a:br/>
            <a:r>
              <a:t>        System.out.println("Created flyweight for: " + deviceType);</a:t>
            </a:r>
            <a:br/>
            <a:r>
              <a:t>    }</a:t>
            </a:r>
            <a:br/>
            <a:r>
              <a:t>    </a:t>
            </a:r>
            <a:br/>
            <a:r>
              <a:t>    @Override</a:t>
            </a:r>
            <a:br/>
            <a:r>
              <a:t>    public void render(NetworkDeviceContext context, Graphics2D g2d) {</a:t>
            </a:r>
            <a:br/>
            <a:r>
              <a:t>        // Use extrinsic data from context</a:t>
            </a:r>
            <a:br/>
            <a:r>
              <a:t>        int x = context.getX();</a:t>
            </a:r>
            <a:br/>
            <a:r>
              <a:t>        int y = context.getY();</a:t>
            </a:r>
            <a:br/>
            <a:r>
              <a:t>        String status = context.getStatus();</a:t>
            </a:r>
            <a:br/>
            <a:r>
              <a:t>        </a:t>
            </a:r>
            <a:br/>
            <a:r>
              <a:t>        // Render using intrinsic data</a:t>
            </a:r>
            <a:br/>
            <a:r>
              <a:t>        g2d.drawImage(icon, x, y, null);</a:t>
            </a:r>
            <a:br/>
            <a:r>
              <a:t>        </a:t>
            </a:r>
            <a:br/>
            <a:r>
              <a:t>        // Status-dependent rendering</a:t>
            </a:r>
            <a:br/>
            <a:r>
              <a:t>        if ("OFFLINE".equals(status)) {</a:t>
            </a:r>
            <a:br/>
            <a:r>
              <a:t>            g2d.setColor(Color.RED);</a:t>
            </a:r>
            <a:br/>
            <a:r>
              <a:t>            g2d.fillOval(x + 20, y + 20, 10, 10);</a:t>
            </a:r>
            <a:br/>
            <a:r>
              <a:t>        } else if ("WARNING".equals(status)) {</a:t>
            </a:r>
            <a:br/>
            <a:r>
              <a:t>            g2d.setColor(Color.YELLOW);</a:t>
            </a:r>
            <a:br/>
            <a:r>
              <a:t>            g2d.fillOval(x + 20, y + 20, 10, 10);</a:t>
            </a:r>
            <a:br/>
            <a:r>
              <a:t>        }</a:t>
            </a:r>
            <a:br/>
            <a:r>
              <a:t>        </a:t>
            </a:r>
            <a:br/>
            <a:r>
              <a:t>        // Draw device label</a:t>
            </a:r>
            <a:br/>
            <a:r>
              <a:t>        g2d.setColor(Color.BLACK);</a:t>
            </a:r>
            <a:br/>
            <a:r>
              <a:t>        g2d.drawString(context.getDeviceName(), x, y - 5);</a:t>
            </a:r>
            <a:br/>
            <a:r>
              <a:t>    }</a:t>
            </a:r>
            <a:br/>
            <a:r>
              <a:t>    </a:t>
            </a:r>
            <a:br/>
            <a:r>
              <a:t>    @Override</a:t>
            </a:r>
            <a:br/>
            <a:r>
              <a:t>    public String getDeviceType() { return deviceType; }</a:t>
            </a:r>
            <a:br/>
            <a:r>
              <a:t>    </a:t>
            </a:r>
            <a:br/>
            <a:r>
              <a:t>    @Override</a:t>
            </a:r>
            <a:br/>
            <a:r>
              <a:t>    public Map&lt;String, Object&gt; getSpecifications() { return specifications; }</a:t>
            </a:r>
            <a:br/>
            <a:r>
              <a:t>}</a:t>
            </a:r>
            <a:br/>
            <a:br/>
            <a:r>
              <a:t>// Context - Extrinsic data</a:t>
            </a:r>
            <a:br/>
            <a:r>
              <a:t>public class NetworkDeviceContext {</a:t>
            </a:r>
            <a:br/>
            <a:r>
              <a:t>    private String deviceName;</a:t>
            </a:r>
            <a:br/>
            <a:r>
              <a:t>    private int x, y;</a:t>
            </a:r>
            <a:br/>
            <a:r>
              <a:t>    private String status;</a:t>
            </a:r>
            <a:br/>
            <a:r>
              <a:t>    private String ipAddress;</a:t>
            </a:r>
            <a:br/>
            <a:r>
              <a:t>    private List&lt;String&gt; connections;</a:t>
            </a:r>
            <a:br/>
            <a:r>
              <a:t>    </a:t>
            </a:r>
            <a:br/>
            <a:r>
              <a:t>    public NetworkDeviceContext(String deviceName, int x, int y, String status) {</a:t>
            </a:r>
            <a:br/>
            <a:r>
              <a:t>        this.deviceName = deviceName;</a:t>
            </a:r>
            <a:br/>
            <a:r>
              <a:t>        this.x = x;</a:t>
            </a:r>
            <a:br/>
            <a:r>
              <a:t>        this.y = y;</a:t>
            </a:r>
            <a:br/>
            <a:r>
              <a:t>        this.status = status;</a:t>
            </a:r>
            <a:br/>
            <a:r>
              <a:t>        this.connections = new ArrayList&lt;&gt;();</a:t>
            </a:r>
            <a:br/>
            <a:r>
              <a:t>    }</a:t>
            </a:r>
            <a:br/>
            <a:r>
              <a:t>    </a:t>
            </a:r>
            <a:br/>
            <a:r>
              <a:t>    // Getters and setters for extrinsic data</a:t>
            </a:r>
            <a:br/>
            <a:r>
              <a:t>    public String getDeviceName() { return deviceName; }</a:t>
            </a:r>
            <a:br/>
            <a:r>
              <a:t>    public int getX() { return x; }</a:t>
            </a:r>
            <a:br/>
            <a:r>
              <a:t>    public int getY() { return y; }</a:t>
            </a:r>
            <a:br/>
            <a:r>
              <a:t>    public String getStatus() { return status; }</a:t>
            </a:r>
            <a:br/>
            <a:r>
              <a:t>}</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Interface</a:t>
            </a:r>
            <a:br/>
            <a:r>
              <a:t>public interface NetworkDeviceFlyweight {</a:t>
            </a:r>
            <a:br/>
            <a:r>
              <a:t>    void render(NetworkDeviceContext context, Graphics2D g2d);</a:t>
            </a:r>
            <a:br/>
            <a:r>
              <a:t>    String getDeviceType();</a:t>
            </a:r>
            <a:br/>
            <a:r>
              <a:t>    Map&lt;String, Object&gt; getSpecifications();</a:t>
            </a:r>
            <a:br/>
            <a:r>
              <a:t>}</a:t>
            </a:r>
            <a:br/>
            <a:br/>
            <a:r>
              <a:t>// Concrete Flyweight - Shared intrinsic data</a:t>
            </a:r>
            <a:br/>
            <a:r>
              <a:t>public class RouterFlyweight implements NetworkDeviceFlyweight {</a:t>
            </a:r>
            <a:br/>
            <a:r>
              <a:t>    private final String deviceType;</a:t>
            </a:r>
            <a:br/>
            <a:r>
              <a:t>    private final String manufacturer;</a:t>
            </a:r>
            <a:br/>
            <a:r>
              <a:t>    private final BufferedImage icon;</a:t>
            </a:r>
            <a:br/>
            <a:r>
              <a:t>    private final Map&lt;String, Object&gt; specifications;</a:t>
            </a:r>
            <a:br/>
            <a:r>
              <a:t>    </a:t>
            </a:r>
            <a:br/>
            <a:r>
              <a:t>    public RouterFlyweight(String deviceType, String manufacturer) {</a:t>
            </a:r>
            <a:br/>
            <a:r>
              <a:t>        this.deviceType = deviceType;</a:t>
            </a:r>
            <a:br/>
            <a:r>
              <a:t>        this.manufacturer = manufacturer;</a:t>
            </a:r>
            <a:br/>
            <a:r>
              <a:t>        this.icon = loadDeviceIcon(deviceType); // Expensive operation</a:t>
            </a:r>
            <a:br/>
            <a:r>
              <a:t>        this.specifications = loadSpecifications(deviceType);</a:t>
            </a:r>
            <a:br/>
            <a:r>
              <a:t>        </a:t>
            </a:r>
            <a:br/>
            <a:r>
              <a:t>        System.out.println("Created flyweight for: " + deviceType);</a:t>
            </a:r>
            <a:br/>
            <a:r>
              <a:t>    }</a:t>
            </a:r>
            <a:br/>
            <a:r>
              <a:t>    </a:t>
            </a:r>
            <a:br/>
            <a:r>
              <a:t>    @Override</a:t>
            </a:r>
            <a:br/>
            <a:r>
              <a:t>    public void render(NetworkDeviceContext context, Graphics2D g2d) {</a:t>
            </a:r>
            <a:br/>
            <a:r>
              <a:t>        // Use extrinsic data from context</a:t>
            </a:r>
            <a:br/>
            <a:r>
              <a:t>        int x = context.getX();</a:t>
            </a:r>
            <a:br/>
            <a:r>
              <a:t>        int y = context.getY();</a:t>
            </a:r>
            <a:br/>
            <a:r>
              <a:t>        String status = context.getStatus();</a:t>
            </a:r>
            <a:br/>
            <a:r>
              <a:t>        </a:t>
            </a:r>
            <a:br/>
            <a:r>
              <a:t>        // Render using intrinsic data</a:t>
            </a:r>
            <a:br/>
            <a:r>
              <a:t>        g2d.drawImage(icon, x, y, null);</a:t>
            </a:r>
            <a:br/>
            <a:r>
              <a:t>        </a:t>
            </a:r>
            <a:br/>
            <a:r>
              <a:t>        // Status-dependent rendering</a:t>
            </a:r>
            <a:br/>
            <a:r>
              <a:t>        if ("OFFLINE".equals(status)) {</a:t>
            </a:r>
            <a:br/>
            <a:r>
              <a:t>            g2d.setColor(Color.RED);</a:t>
            </a:r>
            <a:br/>
            <a:r>
              <a:t>            g2d.fillOval(x + 20, y + 20, 10, 10);</a:t>
            </a:r>
            <a:br/>
            <a:r>
              <a:t>        } else if ("WARNING".equals(status)) {</a:t>
            </a:r>
            <a:br/>
            <a:r>
              <a:t>            g2d.setColor(Color.YELLOW);</a:t>
            </a:r>
            <a:br/>
            <a:r>
              <a:t>            g2d.fillOval(x + 20, y + 20, 10, 10);</a:t>
            </a:r>
            <a:br/>
            <a:r>
              <a:t>        }</a:t>
            </a:r>
            <a:br/>
            <a:r>
              <a:t>        </a:t>
            </a:r>
            <a:br/>
            <a:r>
              <a:t>        // Draw device label</a:t>
            </a:r>
            <a:br/>
            <a:r>
              <a:t>        g2d.setColor(Color.BLACK);</a:t>
            </a:r>
            <a:br/>
            <a:r>
              <a:t>        g2d.drawString(context.getDeviceName(), x, y - 5);</a:t>
            </a:r>
            <a:br/>
            <a:r>
              <a:t>    }</a:t>
            </a:r>
            <a:br/>
            <a:r>
              <a:t>    </a:t>
            </a:r>
            <a:br/>
            <a:r>
              <a:t>    @Override</a:t>
            </a:r>
            <a:br/>
            <a:r>
              <a:t>    public String getDeviceType() { return deviceType; }</a:t>
            </a:r>
            <a:br/>
            <a:r>
              <a:t>    </a:t>
            </a:r>
            <a:br/>
            <a:r>
              <a:t>    @Override</a:t>
            </a:r>
            <a:br/>
            <a:r>
              <a:t>    public Map&lt;String, Object&gt; getSpecifications() { return specifications; }</a:t>
            </a:r>
            <a:br/>
            <a:r>
              <a:t>}</a:t>
            </a:r>
            <a:br/>
            <a:br/>
            <a:r>
              <a:t>// Context - Extrinsic data</a:t>
            </a:r>
            <a:br/>
            <a:r>
              <a:t>public class NetworkDeviceContext {</a:t>
            </a:r>
            <a:br/>
            <a:r>
              <a:t>    private String deviceName;</a:t>
            </a:r>
            <a:br/>
            <a:r>
              <a:t>    private int x, y;</a:t>
            </a:r>
            <a:br/>
            <a:r>
              <a:t>    private String status;</a:t>
            </a:r>
            <a:br/>
            <a:r>
              <a:t>    private String ipAddress;</a:t>
            </a:r>
            <a:br/>
            <a:r>
              <a:t>    private List&lt;String&gt; connections;</a:t>
            </a:r>
            <a:br/>
            <a:r>
              <a:t>    </a:t>
            </a:r>
            <a:br/>
            <a:r>
              <a:t>    public NetworkDeviceContext(String deviceName, int x, int y, String status) {</a:t>
            </a:r>
            <a:br/>
            <a:r>
              <a:t>        this.deviceName = deviceName;</a:t>
            </a:r>
            <a:br/>
            <a:r>
              <a:t>        this.x = x;</a:t>
            </a:r>
            <a:br/>
            <a:r>
              <a:t>        this.y = y;</a:t>
            </a:r>
            <a:br/>
            <a:r>
              <a:t>        this.status = status;</a:t>
            </a:r>
            <a:br/>
            <a:r>
              <a:t>        this.connections = new ArrayList&lt;&gt;();</a:t>
            </a:r>
            <a:br/>
            <a:r>
              <a:t>    }</a:t>
            </a:r>
            <a:br/>
            <a:r>
              <a:t>    </a:t>
            </a:r>
            <a:br/>
            <a:r>
              <a:t>    // Getters and setters for extrinsic data</a:t>
            </a:r>
            <a:br/>
            <a:r>
              <a:t>    public String getDeviceName() { return deviceName; }</a:t>
            </a:r>
            <a:br/>
            <a:r>
              <a:t>    public int getX() { return x; }</a:t>
            </a:r>
            <a:br/>
            <a:r>
              <a:t>    public int getY() { return y; }</a:t>
            </a:r>
            <a:br/>
            <a:r>
              <a:t>    public String getStatus() { return status; }</a:t>
            </a:r>
            <a:br/>
            <a:r>
              <a:t>}</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Factory &amp; Usage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Factory</a:t>
            </a:r>
            <a:br/>
            <a:r>
              <a:t>public class NetworkDeviceFlyweightFactory {</a:t>
            </a:r>
            <a:br/>
            <a:r>
              <a:t>    private static final Map&lt;String, NetworkDeviceFlyweight&gt; flyweights = new HashMap&lt;&gt;();</a:t>
            </a:r>
            <a:br/>
            <a:r>
              <a:t>    </a:t>
            </a:r>
            <a:br/>
            <a:r>
              <a:t>    public static NetworkDeviceFlyweight getFlyweight(String deviceType) {</a:t>
            </a:r>
            <a:br/>
            <a:r>
              <a:t>        NetworkDeviceFlyweight flyweight = flyweights.get(deviceType);</a:t>
            </a:r>
            <a:br/>
            <a:r>
              <a:t>        </a:t>
            </a:r>
            <a:br/>
            <a:r>
              <a:t>        if (flyweight == null) {</a:t>
            </a:r>
            <a:br/>
            <a:r>
              <a:t>            // Create new flyweight only if doesn't exist</a:t>
            </a:r>
            <a:br/>
            <a:r>
              <a:t>            switch (deviceType) {</a:t>
            </a:r>
            <a:br/>
            <a:r>
              <a:t>                case "CISCO_2900":</a:t>
            </a:r>
            <a:br/>
            <a:r>
              <a:t>                    flyweight = new RouterFlyweight("CISCO_2900", "Cisco");</a:t>
            </a:r>
            <a:br/>
            <a:r>
              <a:t>                    break;</a:t>
            </a:r>
            <a:br/>
            <a:r>
              <a:t>                case "HUAWEI_AR":</a:t>
            </a:r>
            <a:br/>
            <a:r>
              <a:t>                    flyweight = new RouterFlyweight("HUAWEI_AR", "Huawei");</a:t>
            </a:r>
            <a:br/>
            <a:r>
              <a:t>                    break;</a:t>
            </a:r>
            <a:br/>
            <a:r>
              <a:t>                case "JUNIPER_SRX":</a:t>
            </a:r>
            <a:br/>
            <a:r>
              <a:t>                    flyweight = new RouterFlyweight("JUNIPER_SRX", "Juniper");</a:t>
            </a:r>
            <a:br/>
            <a:r>
              <a:t>                    break;</a:t>
            </a:r>
            <a:br/>
            <a:r>
              <a:t>                default:</a:t>
            </a:r>
            <a:br/>
            <a:r>
              <a:t>                    flyweight = new RouterFlyweight("GENERIC", "Unknown");</a:t>
            </a:r>
            <a:br/>
            <a:r>
              <a:t>            }</a:t>
            </a:r>
            <a:br/>
            <a:r>
              <a:t>            flyweights.put(deviceType, flyweight);</a:t>
            </a:r>
            <a:br/>
            <a:r>
              <a:t>        }</a:t>
            </a:r>
            <a:br/>
            <a:r>
              <a:t>        </a:t>
            </a:r>
            <a:br/>
            <a:r>
              <a:t>        return flyweight;</a:t>
            </a:r>
            <a:br/>
            <a:r>
              <a:t>    }</a:t>
            </a:r>
            <a:br/>
            <a:r>
              <a:t>    </a:t>
            </a:r>
            <a:br/>
            <a:r>
              <a:t>    public static int getFlyweightCount() {</a:t>
            </a:r>
            <a:br/>
            <a:r>
              <a:t>        return flyweights.size();</a:t>
            </a:r>
            <a:br/>
            <a:r>
              <a:t>    }</a:t>
            </a:r>
            <a:br/>
            <a:r>
              <a:t>}</a:t>
            </a:r>
            <a:br/>
            <a:br/>
            <a:r>
              <a:t>// Usage - Network Visualization</a:t>
            </a:r>
            <a:br/>
            <a:r>
              <a:t>public class NetworkVisualization {</a:t>
            </a:r>
            <a:br/>
            <a:r>
              <a:t>    private List&lt;NetworkDeviceContext&gt; devices;</a:t>
            </a:r>
            <a:br/>
            <a:r>
              <a:t>    </a:t>
            </a:r>
            <a:br/>
            <a:r>
              <a:t>    public void addDevice(String name, String type, int x, int y, String status) {</a:t>
            </a:r>
            <a:br/>
            <a:r>
              <a:t>        NetworkDeviceContext context = new NetworkDeviceContext(name, x, y, status);</a:t>
            </a:r>
            <a:br/>
            <a:r>
              <a:t>        devices.add(context);</a:t>
            </a:r>
            <a:br/>
            <a:r>
              <a:t>        // No need to store flyweight - factory manages sharing</a:t>
            </a:r>
            <a:br/>
            <a:r>
              <a:t>    }</a:t>
            </a:r>
            <a:br/>
            <a:r>
              <a:t>    </a:t>
            </a:r>
            <a:br/>
            <a:r>
              <a:t>    public void renderNetwork(Graphics2D g2d) {</a:t>
            </a:r>
            <a:br/>
            <a:r>
              <a:t>        for (NetworkDeviceContext context : devices) {</a:t>
            </a:r>
            <a:br/>
            <a:r>
              <a:t>            // Get appropriate flyweight for device type</a:t>
            </a:r>
            <a:br/>
            <a:r>
              <a:t>            String deviceType = determineDeviceType(context);</a:t>
            </a:r>
            <a:br/>
            <a:r>
              <a:t>            NetworkDeviceFlyweight flyweight = NetworkDeviceFlyweightFactory.getFlyweight(deviceType);</a:t>
            </a:r>
            <a:br/>
            <a:r>
              <a:t>            </a:t>
            </a:r>
            <a:br/>
            <a:r>
              <a:t>            // Render using shared flyweight with device-specific context</a:t>
            </a:r>
            <a:br/>
            <a:r>
              <a:t>            flyweight.render(context, g2d);</a:t>
            </a:r>
            <a:br/>
            <a:r>
              <a:t>        }</a:t>
            </a:r>
            <a:br/>
            <a:r>
              <a:t>        </a:t>
            </a:r>
            <a:br/>
            <a:r>
              <a:t>        System.out.println("Rendered " + devices.size() + " devices using " </a:t>
            </a:r>
            <a:br/>
            <a:r>
              <a:t>            + NetworkDeviceFlyweightFactory.getFlyweightCount() + " flyweights");</a:t>
            </a:r>
            <a:br/>
            <a:r>
              <a:t>    }</a:t>
            </a:r>
            <a:br/>
            <a:r>
              <a:t>}</a:t>
            </a:r>
            <a:br/>
            <a:br/>
            <a:r>
              <a:t>// Memory Comparison:</a:t>
            </a:r>
            <a:br/>
            <a:r>
              <a:t>// Without Flyweight: 50,000 devices × 500KB (icon + specs) = 25GB</a:t>
            </a:r>
            <a:br/>
            <a:r>
              <a:t>// With Flyweight: 10 types × 500KB + 50,000 × 100B (context) = 10MB</a:t>
            </a:r>
            <a:br/>
            <a:r>
              <a:t>// Memory savings: 99.96%!</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Flyweight Pattern - Factory &amp; Usage</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Flyweight Factory</a:t>
            </a:r>
            <a:br/>
            <a:r>
              <a:t>public class NetworkDeviceFlyweightFactory {</a:t>
            </a:r>
            <a:br/>
            <a:r>
              <a:t>    private static final Map&lt;String, NetworkDeviceFlyweight&gt; flyweights = new HashMap&lt;&gt;();</a:t>
            </a:r>
            <a:br/>
            <a:r>
              <a:t>    </a:t>
            </a:r>
            <a:br/>
            <a:r>
              <a:t>    public static NetworkDeviceFlyweight getFlyweight(String deviceType) {</a:t>
            </a:r>
            <a:br/>
            <a:r>
              <a:t>        NetworkDeviceFlyweight flyweight = flyweights.get(deviceType);</a:t>
            </a:r>
            <a:br/>
            <a:r>
              <a:t>        </a:t>
            </a:r>
            <a:br/>
            <a:r>
              <a:t>        if (flyweight == null) {</a:t>
            </a:r>
            <a:br/>
            <a:r>
              <a:t>            // Create new flyweight only if doesn't exist</a:t>
            </a:r>
            <a:br/>
            <a:r>
              <a:t>            switch (deviceType) {</a:t>
            </a:r>
            <a:br/>
            <a:r>
              <a:t>                case "CISCO_2900":</a:t>
            </a:r>
            <a:br/>
            <a:r>
              <a:t>                    flyweight = new RouterFlyweight("CISCO_2900", "Cisco");</a:t>
            </a:r>
            <a:br/>
            <a:r>
              <a:t>                    break;</a:t>
            </a:r>
            <a:br/>
            <a:r>
              <a:t>                case "HUAWEI_AR":</a:t>
            </a:r>
            <a:br/>
            <a:r>
              <a:t>                    flyweight = new RouterFlyweight("HUAWEI_AR", "Huawei");</a:t>
            </a:r>
            <a:br/>
            <a:r>
              <a:t>                    break;</a:t>
            </a:r>
            <a:br/>
            <a:r>
              <a:t>                case "JUNIPER_SRX":</a:t>
            </a:r>
            <a:br/>
            <a:r>
              <a:t>                    flyweight = new RouterFlyweight("JUNIPER_SRX", "Juniper");</a:t>
            </a:r>
            <a:br/>
            <a:r>
              <a:t>                    break;</a:t>
            </a:r>
            <a:br/>
            <a:r>
              <a:t>                default:</a:t>
            </a:r>
            <a:br/>
            <a:r>
              <a:t>                    flyweight = new RouterFlyweight("GENERIC", "Unknown");</a:t>
            </a:r>
            <a:br/>
            <a:r>
              <a:t>            }</a:t>
            </a:r>
            <a:br/>
            <a:r>
              <a:t>            flyweights.put(deviceType, flyweight);</a:t>
            </a:r>
            <a:br/>
            <a:r>
              <a:t>        }</a:t>
            </a:r>
            <a:br/>
            <a:r>
              <a:t>        </a:t>
            </a:r>
            <a:br/>
            <a:r>
              <a:t>        return flyweight;</a:t>
            </a:r>
            <a:br/>
            <a:r>
              <a:t>    }</a:t>
            </a:r>
            <a:br/>
            <a:r>
              <a:t>    </a:t>
            </a:r>
            <a:br/>
            <a:r>
              <a:t>    public static int getFlyweightCount() {</a:t>
            </a:r>
            <a:br/>
            <a:r>
              <a:t>        return flyweights.size();</a:t>
            </a:r>
            <a:br/>
            <a:r>
              <a:t>    }</a:t>
            </a:r>
            <a:br/>
            <a:r>
              <a:t>}</a:t>
            </a:r>
            <a:br/>
            <a:br/>
            <a:r>
              <a:t>// Usage - Network Visualization</a:t>
            </a:r>
            <a:br/>
            <a:r>
              <a:t>public class NetworkVisualization {</a:t>
            </a:r>
            <a:br/>
            <a:r>
              <a:t>    private List&lt;NetworkDeviceContext&gt; devices;</a:t>
            </a:r>
            <a:br/>
            <a:r>
              <a:t>    </a:t>
            </a:r>
            <a:br/>
            <a:r>
              <a:t>    public void addDevice(String name, String type, int x, int y, String status) {</a:t>
            </a:r>
            <a:br/>
            <a:r>
              <a:t>        NetworkDeviceContext context = new NetworkDeviceContext(name, x, y, status);</a:t>
            </a:r>
            <a:br/>
            <a:r>
              <a:t>        devices.add(context);</a:t>
            </a:r>
            <a:br/>
            <a:r>
              <a:t>        // No need to store flyweight - factory manages sharing</a:t>
            </a:r>
            <a:br/>
            <a:r>
              <a:t>    }</a:t>
            </a:r>
            <a:br/>
            <a:r>
              <a:t>    </a:t>
            </a:r>
            <a:br/>
            <a:r>
              <a:t>    public void renderNetwork(Graphics2D g2d) {</a:t>
            </a:r>
            <a:br/>
            <a:r>
              <a:t>        for (NetworkDeviceContext context : devices) {</a:t>
            </a:r>
            <a:br/>
            <a:r>
              <a:t>            // Get appropriate flyweight for device type</a:t>
            </a:r>
            <a:br/>
            <a:r>
              <a:t>            String deviceType = determineDeviceType(context);</a:t>
            </a:r>
            <a:br/>
            <a:r>
              <a:t>            NetworkDeviceFlyweight flyweight = NetworkDeviceFlyweightFactory.getFlyweight(deviceType);</a:t>
            </a:r>
            <a:br/>
            <a:r>
              <a:t>            </a:t>
            </a:r>
            <a:br/>
            <a:r>
              <a:t>            // Render using shared flyweight with device-specific context</a:t>
            </a:r>
            <a:br/>
            <a:r>
              <a:t>            flyweight.render(context, g2d);</a:t>
            </a:r>
            <a:br/>
            <a:r>
              <a:t>        }</a:t>
            </a:r>
            <a:br/>
            <a:r>
              <a:t>        </a:t>
            </a:r>
            <a:br/>
            <a:r>
              <a:t>        System.out.println("Rendered " + devices.size() + " devices using " </a:t>
            </a:r>
            <a:br/>
            <a:r>
              <a:t>            + NetworkDeviceFlyweightFactory.getFlyweightCount() + " flyweights");</a:t>
            </a:r>
            <a:br/>
            <a:r>
              <a:t>    }</a:t>
            </a:r>
            <a:br/>
            <a:r>
              <a:t>}</a:t>
            </a:r>
            <a:br/>
            <a:br/>
            <a:r>
              <a:t>// Memory Comparison:</a:t>
            </a:r>
            <a:br/>
            <a:r>
              <a:t>// Without Flyweight: 50,000 devices × 500KB (icon + specs) = 25GB</a:t>
            </a:r>
            <a:br/>
            <a:r>
              <a:t>// With Flyweight: 10 types × 500KB + 50,000 × 100B (context) = 10MB</a:t>
            </a:r>
            <a:br/>
            <a:r>
              <a:t>// Memory savings: 99.96%!</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Kontrollierter oder aufgeschobener Objektzugriff</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Proxy:</a:t>
            </a:r>
          </a:p>
          <a:p>
            <a:pPr>
              <a:spcBef>
                <a:spcPts val="400"/>
              </a:spcBef>
              <a:spcAft>
                <a:spcPts val="1000"/>
              </a:spcAft>
              <a:defRPr sz="1800">
                <a:latin typeface="Open Sans Light"/>
              </a:defRPr>
            </a:pPr>
            <a:r>
              <a:t>• Schwere Service-Objekte erst bei Bedarf laden</a:t>
            </a:r>
          </a:p>
          <a:p>
            <a:pPr>
              <a:spcBef>
                <a:spcPts val="400"/>
              </a:spcBef>
              <a:spcAft>
                <a:spcPts val="1000"/>
              </a:spcAft>
              <a:defRPr sz="1800">
                <a:latin typeface="Open Sans Light"/>
              </a:defRPr>
            </a:pPr>
            <a:r>
              <a:t>• Remote-Services über Netzwerk transparent nutzen</a:t>
            </a:r>
          </a:p>
          <a:p>
            <a:pPr>
              <a:spcBef>
                <a:spcPts val="400"/>
              </a:spcBef>
              <a:spcAft>
                <a:spcPts val="1000"/>
              </a:spcAft>
              <a:defRPr sz="1800">
                <a:latin typeface="Open Sans Light"/>
              </a:defRPr>
            </a:pPr>
            <a:r>
              <a:t>• Zugriffskontrolle auf sensitive Daten</a:t>
            </a:r>
          </a:p>
          <a:p>
            <a:pPr>
              <a:spcBef>
                <a:spcPts val="400"/>
              </a:spcBef>
              <a:spcAft>
                <a:spcPts val="1000"/>
              </a:spcAft>
              <a:defRPr sz="1800">
                <a:latin typeface="Open Sans Light"/>
              </a:defRPr>
            </a:pPr>
            <a:r>
              <a:t>• Caching für teure Operationen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 ohne Proxy:</a:t>
            </a:r>
          </a:p>
          <a:p>
            <a:pPr>
              <a:spcBef>
                <a:spcPts val="400"/>
              </a:spcBef>
              <a:spcAft>
                <a:spcPts val="1000"/>
              </a:spcAft>
              <a:defRPr sz="1800">
                <a:latin typeface="Open Sans Light"/>
              </a:defRPr>
            </a:pPr>
            <a:r>
              <a:t>• Direkte Erstellung aller Objekte (auch ungenutzte)</a:t>
            </a:r>
          </a:p>
          <a:p>
            <a:pPr>
              <a:spcBef>
                <a:spcPts val="400"/>
              </a:spcBef>
              <a:spcAft>
                <a:spcPts val="1000"/>
              </a:spcAft>
              <a:defRPr sz="1800">
                <a:latin typeface="Open Sans Light"/>
              </a:defRPr>
            </a:pPr>
            <a:r>
              <a:t>• Keine transparente Remote-Kommunikation</a:t>
            </a:r>
          </a:p>
          <a:p>
            <a:pPr>
              <a:spcBef>
                <a:spcPts val="400"/>
              </a:spcBef>
              <a:spcAft>
                <a:spcPts val="1000"/>
              </a:spcAft>
              <a:defRPr sz="1800">
                <a:latin typeface="Open Sans Light"/>
              </a:defRPr>
            </a:pPr>
            <a:r>
              <a:t>• Fehlende Sicherheitskontrolle</a:t>
            </a:r>
          </a:p>
          <a:p>
            <a:pPr>
              <a:spcBef>
                <a:spcPts val="400"/>
              </a:spcBef>
              <a:spcAft>
                <a:spcPts val="1000"/>
              </a:spcAft>
              <a:defRPr sz="1800">
                <a:latin typeface="Open Sans Light"/>
              </a:defRPr>
            </a:pPr>
            <a:r>
              <a:t>• Keine Optimierungen (Caching, Lazy Loading)</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Problem</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Problem: Kontrollierter oder aufgeschobener Objektzugriff</a:t>
            </a:r>
          </a:p>
          <a:p>
            <a:pPr>
              <a:spcBef>
                <a:spcPts val="400"/>
              </a:spcBef>
              <a:spcAft>
                <a:spcPts val="1000"/>
              </a:spcAft>
              <a:defRPr sz="1800">
                <a:latin typeface="Open Sans Light"/>
              </a:defRPr>
            </a:pPr>
          </a:p>
          <a:p>
            <a:pPr>
              <a:spcBef>
                <a:spcPts val="400"/>
              </a:spcBef>
              <a:spcAft>
                <a:spcPts val="1000"/>
              </a:spcAft>
              <a:defRPr sz="1800">
                <a:latin typeface="Open Sans Light"/>
              </a:defRPr>
            </a:pPr>
            <a:r>
              <a:t>Telekom-Szenarien für Proxy:</a:t>
            </a:r>
          </a:p>
          <a:p>
            <a:pPr>
              <a:spcBef>
                <a:spcPts val="400"/>
              </a:spcBef>
              <a:spcAft>
                <a:spcPts val="1000"/>
              </a:spcAft>
              <a:defRPr sz="1800">
                <a:latin typeface="Open Sans Light"/>
              </a:defRPr>
            </a:pPr>
            <a:r>
              <a:t>• Schwere Service-Objekte erst bei Bedarf laden</a:t>
            </a:r>
          </a:p>
          <a:p>
            <a:pPr>
              <a:spcBef>
                <a:spcPts val="400"/>
              </a:spcBef>
              <a:spcAft>
                <a:spcPts val="1000"/>
              </a:spcAft>
              <a:defRPr sz="1800">
                <a:latin typeface="Open Sans Light"/>
              </a:defRPr>
            </a:pPr>
            <a:r>
              <a:t>• Remote-Services über Netzwerk transparent nutzen</a:t>
            </a:r>
          </a:p>
          <a:p>
            <a:pPr>
              <a:spcBef>
                <a:spcPts val="400"/>
              </a:spcBef>
              <a:spcAft>
                <a:spcPts val="1000"/>
              </a:spcAft>
              <a:defRPr sz="1800">
                <a:latin typeface="Open Sans Light"/>
              </a:defRPr>
            </a:pPr>
            <a:r>
              <a:t>• Zugriffskontrolle auf sensitive Daten</a:t>
            </a:r>
          </a:p>
          <a:p>
            <a:pPr>
              <a:spcBef>
                <a:spcPts val="400"/>
              </a:spcBef>
              <a:spcAft>
                <a:spcPts val="1000"/>
              </a:spcAft>
              <a:defRPr sz="1800">
                <a:latin typeface="Open Sans Light"/>
              </a:defRPr>
            </a:pPr>
            <a:r>
              <a:t>• Caching für teure Operationen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Herausforderungen ohne Proxy:</a:t>
            </a:r>
          </a:p>
          <a:p>
            <a:pPr>
              <a:spcBef>
                <a:spcPts val="400"/>
              </a:spcBef>
              <a:spcAft>
                <a:spcPts val="1000"/>
              </a:spcAft>
              <a:defRPr sz="1800">
                <a:latin typeface="Open Sans Light"/>
              </a:defRPr>
            </a:pPr>
            <a:r>
              <a:t>• Direkte Erstellung aller Objekte (auch ungenutzte)</a:t>
            </a:r>
          </a:p>
          <a:p>
            <a:pPr>
              <a:spcBef>
                <a:spcPts val="400"/>
              </a:spcBef>
              <a:spcAft>
                <a:spcPts val="1000"/>
              </a:spcAft>
              <a:defRPr sz="1800">
                <a:latin typeface="Open Sans Light"/>
              </a:defRPr>
            </a:pPr>
            <a:r>
              <a:t>• Keine transparente Remote-Kommunikation</a:t>
            </a:r>
          </a:p>
          <a:p>
            <a:pPr>
              <a:spcBef>
                <a:spcPts val="400"/>
              </a:spcBef>
              <a:spcAft>
                <a:spcPts val="1000"/>
              </a:spcAft>
              <a:defRPr sz="1800">
                <a:latin typeface="Open Sans Light"/>
              </a:defRPr>
            </a:pPr>
            <a:r>
              <a:t>• Fehlende Sicherheitskontrolle</a:t>
            </a:r>
          </a:p>
          <a:p>
            <a:pPr>
              <a:spcBef>
                <a:spcPts val="400"/>
              </a:spcBef>
              <a:spcAft>
                <a:spcPts val="1000"/>
              </a:spcAft>
              <a:defRPr sz="1800">
                <a:latin typeface="Open Sans Light"/>
              </a:defRPr>
            </a:pPr>
            <a:r>
              <a:t>• Keine Optimierungen (Caching, Lazy Loading)</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Typen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Proxy Pattern - Verschiedene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Virtual Proxy (Smart Reference):</a:t>
            </a:r>
          </a:p>
          <a:p>
            <a:pPr>
              <a:spcBef>
                <a:spcPts val="400"/>
              </a:spcBef>
              <a:spcAft>
                <a:spcPts val="1000"/>
              </a:spcAft>
              <a:defRPr sz="1800">
                <a:latin typeface="Open Sans Light"/>
              </a:defRPr>
            </a:pPr>
            <a:r>
              <a:t>• Lazy Loading schwerer Objekte</a:t>
            </a:r>
          </a:p>
          <a:p>
            <a:pPr>
              <a:spcBef>
                <a:spcPts val="400"/>
              </a:spcBef>
              <a:spcAft>
                <a:spcPts val="1000"/>
              </a:spcAft>
              <a:defRPr sz="1800">
                <a:latin typeface="Open Sans Light"/>
              </a:defRPr>
            </a:pPr>
            <a:r>
              <a:t>• Beispiel: Große Konfigurationsdateien laden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Remote Proxy:</a:t>
            </a:r>
          </a:p>
          <a:p>
            <a:pPr>
              <a:spcBef>
                <a:spcPts val="400"/>
              </a:spcBef>
              <a:spcAft>
                <a:spcPts val="1000"/>
              </a:spcAft>
              <a:defRPr sz="1800">
                <a:latin typeface="Open Sans Light"/>
              </a:defRPr>
            </a:pPr>
            <a:r>
              <a:t>• Repräsentiert Objekte in anderem Adressraum</a:t>
            </a:r>
          </a:p>
          <a:p>
            <a:pPr>
              <a:spcBef>
                <a:spcPts val="400"/>
              </a:spcBef>
              <a:spcAft>
                <a:spcPts val="1000"/>
              </a:spcAft>
              <a:defRPr sz="1800">
                <a:latin typeface="Open Sans Light"/>
              </a:defRPr>
            </a:pPr>
            <a:r>
              <a:t>• Beispiel: REST-API Client für externe 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Protection Proxy:</a:t>
            </a:r>
          </a:p>
          <a:p>
            <a:pPr>
              <a:spcBef>
                <a:spcPts val="400"/>
              </a:spcBef>
              <a:spcAft>
                <a:spcPts val="1000"/>
              </a:spcAft>
              <a:defRPr sz="1800">
                <a:latin typeface="Open Sans Light"/>
              </a:defRPr>
            </a:pPr>
            <a:r>
              <a:t>• Zugriffskontrolle und Berechtigungsprüfung</a:t>
            </a:r>
          </a:p>
          <a:p>
            <a:pPr>
              <a:spcBef>
                <a:spcPts val="400"/>
              </a:spcBef>
              <a:spcAft>
                <a:spcPts val="1000"/>
              </a:spcAft>
              <a:defRPr sz="1800">
                <a:latin typeface="Open Sans Light"/>
              </a:defRPr>
            </a:pPr>
            <a:r>
              <a:t>• Beispiel: Admin-Services mit Rollenkontrolle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Cache Proxy:</a:t>
            </a:r>
          </a:p>
          <a:p>
            <a:pPr>
              <a:spcBef>
                <a:spcPts val="400"/>
              </a:spcBef>
              <a:spcAft>
                <a:spcPts val="1000"/>
              </a:spcAft>
              <a:defRPr sz="1800">
                <a:latin typeface="Open Sans Light"/>
              </a:defRPr>
            </a:pPr>
            <a:r>
              <a:t>• Caching teurer Operationen</a:t>
            </a:r>
          </a:p>
          <a:p>
            <a:pPr>
              <a:spcBef>
                <a:spcPts val="400"/>
              </a:spcBef>
              <a:spcAft>
                <a:spcPts val="1000"/>
              </a:spcAft>
              <a:defRPr sz="1800">
                <a:latin typeface="Open Sans Light"/>
              </a:defRPr>
            </a:pPr>
            <a:r>
              <a:t>• Beispiel: Datenbankabfragen zwischenspeichern</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Typen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Proxy Pattern - Verschiedene Typen:</a:t>
            </a:r>
          </a:p>
          <a:p>
            <a:pPr>
              <a:spcBef>
                <a:spcPts val="400"/>
              </a:spcBef>
              <a:spcAft>
                <a:spcPts val="1000"/>
              </a:spcAft>
              <a:defRPr sz="1800">
                <a:latin typeface="Open Sans Light"/>
              </a:defRPr>
            </a:pPr>
          </a:p>
          <a:p>
            <a:pPr>
              <a:spcBef>
                <a:spcPts val="400"/>
              </a:spcBef>
              <a:spcAft>
                <a:spcPts val="1000"/>
              </a:spcAft>
              <a:defRPr sz="1800">
                <a:latin typeface="Open Sans Light"/>
              </a:defRPr>
            </a:pPr>
            <a:r>
              <a:t>Virtual Proxy (Smart Reference):</a:t>
            </a:r>
          </a:p>
          <a:p>
            <a:pPr>
              <a:spcBef>
                <a:spcPts val="400"/>
              </a:spcBef>
              <a:spcAft>
                <a:spcPts val="1000"/>
              </a:spcAft>
              <a:defRPr sz="1800">
                <a:latin typeface="Open Sans Light"/>
              </a:defRPr>
            </a:pPr>
            <a:r>
              <a:t>• Lazy Loading schwerer Objekte</a:t>
            </a:r>
          </a:p>
          <a:p>
            <a:pPr>
              <a:spcBef>
                <a:spcPts val="400"/>
              </a:spcBef>
              <a:spcAft>
                <a:spcPts val="1000"/>
              </a:spcAft>
              <a:defRPr sz="1800">
                <a:latin typeface="Open Sans Light"/>
              </a:defRPr>
            </a:pPr>
            <a:r>
              <a:t>• Beispiel: Große Konfigurationsdateien laden</a:t>
            </a:r>
          </a:p>
          <a:p>
            <a:pPr>
              <a:spcBef>
                <a:spcPts val="400"/>
              </a:spcBef>
              <a:spcAft>
                <a:spcPts val="1000"/>
              </a:spcAft>
              <a:defRPr sz="1800">
                <a:latin typeface="Open Sans Light"/>
              </a:defRPr>
            </a:pPr>
          </a:p>
          <a:p>
            <a:pPr>
              <a:spcBef>
                <a:spcPts val="400"/>
              </a:spcBef>
              <a:spcAft>
                <a:spcPts val="1000"/>
              </a:spcAft>
              <a:defRPr sz="1800">
                <a:latin typeface="Open Sans Light"/>
              </a:defRPr>
            </a:pPr>
            <a:r>
              <a:t>Remote Proxy:</a:t>
            </a:r>
          </a:p>
          <a:p>
            <a:pPr>
              <a:spcBef>
                <a:spcPts val="400"/>
              </a:spcBef>
              <a:spcAft>
                <a:spcPts val="1000"/>
              </a:spcAft>
              <a:defRPr sz="1800">
                <a:latin typeface="Open Sans Light"/>
              </a:defRPr>
            </a:pPr>
            <a:r>
              <a:t>• Repräsentiert Objekte in anderem Adressraum</a:t>
            </a:r>
          </a:p>
          <a:p>
            <a:pPr>
              <a:spcBef>
                <a:spcPts val="400"/>
              </a:spcBef>
              <a:spcAft>
                <a:spcPts val="1000"/>
              </a:spcAft>
              <a:defRPr sz="1800">
                <a:latin typeface="Open Sans Light"/>
              </a:defRPr>
            </a:pPr>
            <a:r>
              <a:t>• Beispiel: REST-API Client für externe Services</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Protection Proxy:</a:t>
            </a:r>
          </a:p>
          <a:p>
            <a:pPr>
              <a:spcBef>
                <a:spcPts val="400"/>
              </a:spcBef>
              <a:spcAft>
                <a:spcPts val="1000"/>
              </a:spcAft>
              <a:defRPr sz="1800">
                <a:latin typeface="Open Sans Light"/>
              </a:defRPr>
            </a:pPr>
            <a:r>
              <a:t>• Zugriffskontrolle und Berechtigungsprüfung</a:t>
            </a:r>
          </a:p>
          <a:p>
            <a:pPr>
              <a:spcBef>
                <a:spcPts val="400"/>
              </a:spcBef>
              <a:spcAft>
                <a:spcPts val="1000"/>
              </a:spcAft>
              <a:defRPr sz="1800">
                <a:latin typeface="Open Sans Light"/>
              </a:defRPr>
            </a:pPr>
            <a:r>
              <a:t>• Beispiel: Admin-Services mit Rollenkontrolle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Cache Proxy:</a:t>
            </a:r>
          </a:p>
          <a:p>
            <a:pPr>
              <a:spcBef>
                <a:spcPts val="400"/>
              </a:spcBef>
              <a:spcAft>
                <a:spcPts val="1000"/>
              </a:spcAft>
              <a:defRPr sz="1800">
                <a:latin typeface="Open Sans Light"/>
              </a:defRPr>
            </a:pPr>
            <a:r>
              <a:t>• Caching teurer Operationen</a:t>
            </a:r>
          </a:p>
          <a:p>
            <a:pPr>
              <a:spcBef>
                <a:spcPts val="400"/>
              </a:spcBef>
              <a:spcAft>
                <a:spcPts val="1000"/>
              </a:spcAft>
              <a:defRPr sz="1800">
                <a:latin typeface="Open Sans Light"/>
              </a:defRPr>
            </a:pPr>
            <a:r>
              <a:t>• Beispiel: Datenbankabfragen zwischenspeichern</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Subject Interface</a:t>
            </a:r>
            <a:br/>
            <a:r>
              <a:t>public interface TelecomServiceConfiguration {</a:t>
            </a:r>
            <a:br/>
            <a:r>
              <a:t>    String getConfigValue(String key);</a:t>
            </a:r>
            <a:br/>
            <a:r>
              <a:t>    Map&lt;String, String&gt; getAllConfigurations();</a:t>
            </a:r>
            <a:br/>
            <a:r>
              <a:t>    boolean updateConfiguration(String key, String value);</a:t>
            </a:r>
            <a:br/>
            <a:r>
              <a:t>    void reloadConfiguration();</a:t>
            </a:r>
            <a:br/>
            <a:r>
              <a:t>}</a:t>
            </a:r>
            <a:br/>
            <a:br/>
            <a:r>
              <a:t>// Real Subject - Heavy to load</a:t>
            </a:r>
            <a:br/>
            <a:r>
              <a:t>public class ServiceConfigurationManager implements TelecomServiceConfiguration {</a:t>
            </a:r>
            <a:br/>
            <a:r>
              <a:t>    private Map&lt;String, String&gt; configurations;</a:t>
            </a:r>
            <a:br/>
            <a:r>
              <a:t>    private boolean loaded = false;</a:t>
            </a:r>
            <a:br/>
            <a:r>
              <a:t>    </a:t>
            </a:r>
            <a:br/>
            <a:r>
              <a:t>    public ServiceConfigurationManager() {</a:t>
            </a:r>
            <a:br/>
            <a:r>
              <a:t>        System.out.println("ServiceConfigurationManager created");</a:t>
            </a:r>
            <a:br/>
            <a:r>
              <a:t>        // Note: Heavy loading happens in loadConfigurations()</a:t>
            </a:r>
            <a:br/>
            <a:r>
              <a:t>    }</a:t>
            </a:r>
            <a:br/>
            <a:r>
              <a:t>    </a:t>
            </a:r>
            <a:br/>
            <a:r>
              <a:t>    private void loadConfigurations() {</a:t>
            </a:r>
            <a:br/>
            <a:r>
              <a:t>        if (!loaded) {</a:t>
            </a:r>
            <a:br/>
            <a:r>
              <a:t>            System.out.println("Loading service configurations... (heavy operation)");</a:t>
            </a:r>
            <a:br/>
            <a:r>
              <a:t>            configurations = new HashMap&lt;&gt;();</a:t>
            </a:r>
            <a:br/>
            <a:r>
              <a:t>            </a:t>
            </a:r>
            <a:br/>
            <a:r>
              <a:t>            // Simulate expensive loading</a:t>
            </a:r>
            <a:br/>
            <a:r>
              <a:t>            try {</a:t>
            </a:r>
            <a:br/>
            <a:r>
              <a:t>                Thread.sleep(2000); // Database queries, file parsing</a:t>
            </a:r>
            <a:br/>
            <a:r>
              <a:t>                </a:t>
            </a:r>
            <a:br/>
            <a:r>
              <a:t>                // Load from multiple sources</a:t>
            </a:r>
            <a:br/>
            <a:r>
              <a:t>                loadFromDatabase();</a:t>
            </a:r>
            <a:br/>
            <a:r>
              <a:t>                loadFromConfigFiles();</a:t>
            </a:r>
            <a:br/>
            <a:r>
              <a:t>                loadFromExternalAPIs();</a:t>
            </a:r>
            <a:br/>
            <a:r>
              <a:t>                </a:t>
            </a:r>
            <a:br/>
            <a:r>
              <a:t>                loaded = true;</a:t>
            </a:r>
            <a:br/>
            <a:r>
              <a:t>                System.out.println("Configuration loading complete");</a:t>
            </a:r>
            <a:br/>
            <a:r>
              <a:t>            } catch (InterruptedException e) {</a:t>
            </a:r>
            <a:br/>
            <a:r>
              <a:t>                Thread.currentThread().interrupt();</a:t>
            </a:r>
            <a:br/>
            <a:r>
              <a:t>            }</a:t>
            </a:r>
            <a:br/>
            <a:r>
              <a:t>        }</a:t>
            </a:r>
            <a:br/>
            <a:r>
              <a:t>    }</a:t>
            </a:r>
            <a:br/>
            <a:r>
              <a:t>    </a:t>
            </a:r>
            <a:br/>
            <a:r>
              <a:t>    @Override</a:t>
            </a:r>
            <a:br/>
            <a:r>
              <a:t>    public String getConfigValue(String key) {</a:t>
            </a:r>
            <a:br/>
            <a:r>
              <a:t>        loadConfigurations(); // Lazy loading</a:t>
            </a:r>
            <a:br/>
            <a:r>
              <a:t>        return configurations.get(key);</a:t>
            </a:r>
            <a:br/>
            <a:r>
              <a:t>    }</a:t>
            </a:r>
            <a:br/>
            <a:r>
              <a:t>    </a:t>
            </a:r>
            <a:br/>
            <a:r>
              <a:t>    @Override</a:t>
            </a:r>
            <a:br/>
            <a:r>
              <a:t>    public Map&lt;String, String&gt; getAllConfigurations() {</a:t>
            </a:r>
            <a:br/>
            <a:r>
              <a:t>        loadConfigurations();</a:t>
            </a:r>
            <a:br/>
            <a:r>
              <a:t>        return new HashMap&lt;&gt;(configurations);</a:t>
            </a:r>
            <a:br/>
            <a:r>
              <a:t>    }</a:t>
            </a:r>
            <a:br/>
            <a:r>
              <a:t>    </a:t>
            </a:r>
            <a:br/>
            <a:r>
              <a:t>    @Override</a:t>
            </a:r>
            <a:br/>
            <a:r>
              <a:t>    public boolean updateConfiguration(String key, String value) {</a:t>
            </a:r>
            <a:br/>
            <a:r>
              <a:t>        loadConfigurations();</a:t>
            </a:r>
            <a:br/>
            <a:r>
              <a:t>        configurations.put(key, value);</a:t>
            </a:r>
            <a:br/>
            <a:r>
              <a:t>        return persistConfiguration(key, value);</a:t>
            </a:r>
            <a:br/>
            <a:r>
              <a:t>    }</a:t>
            </a:r>
            <a:br/>
            <a:r>
              <a:t>    </a:t>
            </a:r>
            <a:br/>
            <a:r>
              <a:t>    private void loadFromDatabase() { /* ... */ }</a:t>
            </a:r>
            <a:br/>
            <a:r>
              <a:t>    private void loadFromConfigFiles() { /* ... */ }</a:t>
            </a:r>
            <a:br/>
            <a:r>
              <a:t>    private void loadFromExternalAPIs() { /* ... */ }</a:t>
            </a:r>
            <a:br/>
            <a:r>
              <a:t>}</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Subject Interface</a:t>
            </a:r>
            <a:br/>
            <a:r>
              <a:t>public interface TelecomServiceConfiguration {</a:t>
            </a:r>
            <a:br/>
            <a:r>
              <a:t>    String getConfigValue(String key);</a:t>
            </a:r>
            <a:br/>
            <a:r>
              <a:t>    Map&lt;String, String&gt; getAllConfigurations();</a:t>
            </a:r>
            <a:br/>
            <a:r>
              <a:t>    boolean updateConfiguration(String key, String value);</a:t>
            </a:r>
            <a:br/>
            <a:r>
              <a:t>    void reloadConfiguration();</a:t>
            </a:r>
            <a:br/>
            <a:r>
              <a:t>}</a:t>
            </a:r>
            <a:br/>
            <a:br/>
            <a:r>
              <a:t>// Real Subject - Heavy to load</a:t>
            </a:r>
            <a:br/>
            <a:r>
              <a:t>public class ServiceConfigurationManager implements TelecomServiceConfiguration {</a:t>
            </a:r>
            <a:br/>
            <a:r>
              <a:t>    private Map&lt;String, String&gt; configurations;</a:t>
            </a:r>
            <a:br/>
            <a:r>
              <a:t>    private boolean loaded = false;</a:t>
            </a:r>
            <a:br/>
            <a:r>
              <a:t>    </a:t>
            </a:r>
            <a:br/>
            <a:r>
              <a:t>    public ServiceConfigurationManager() {</a:t>
            </a:r>
            <a:br/>
            <a:r>
              <a:t>        System.out.println("ServiceConfigurationManager created");</a:t>
            </a:r>
            <a:br/>
            <a:r>
              <a:t>        // Note: Heavy loading happens in loadConfigurations()</a:t>
            </a:r>
            <a:br/>
            <a:r>
              <a:t>    }</a:t>
            </a:r>
            <a:br/>
            <a:r>
              <a:t>    </a:t>
            </a:r>
            <a:br/>
            <a:r>
              <a:t>    private void loadConfigurations() {</a:t>
            </a:r>
            <a:br/>
            <a:r>
              <a:t>        if (!loaded) {</a:t>
            </a:r>
            <a:br/>
            <a:r>
              <a:t>            System.out.println("Loading service configurations... (heavy operation)");</a:t>
            </a:r>
            <a:br/>
            <a:r>
              <a:t>            configurations = new HashMap&lt;&gt;();</a:t>
            </a:r>
            <a:br/>
            <a:r>
              <a:t>            </a:t>
            </a:r>
            <a:br/>
            <a:r>
              <a:t>            // Simulate expensive loading</a:t>
            </a:r>
            <a:br/>
            <a:r>
              <a:t>            try {</a:t>
            </a:r>
            <a:br/>
            <a:r>
              <a:t>                Thread.sleep(2000); // Database queries, file parsing</a:t>
            </a:r>
            <a:br/>
            <a:r>
              <a:t>                </a:t>
            </a:r>
            <a:br/>
            <a:r>
              <a:t>                // Load from multiple sources</a:t>
            </a:r>
            <a:br/>
            <a:r>
              <a:t>                loadFromDatabase();</a:t>
            </a:r>
            <a:br/>
            <a:r>
              <a:t>                loadFromConfigFiles();</a:t>
            </a:r>
            <a:br/>
            <a:r>
              <a:t>                loadFromExternalAPIs();</a:t>
            </a:r>
            <a:br/>
            <a:r>
              <a:t>                </a:t>
            </a:r>
            <a:br/>
            <a:r>
              <a:t>                loaded = true;</a:t>
            </a:r>
            <a:br/>
            <a:r>
              <a:t>                System.out.println("Configuration loading complete");</a:t>
            </a:r>
            <a:br/>
            <a:r>
              <a:t>            } catch (InterruptedException e) {</a:t>
            </a:r>
            <a:br/>
            <a:r>
              <a:t>                Thread.currentThread().interrupt();</a:t>
            </a:r>
            <a:br/>
            <a:r>
              <a:t>            }</a:t>
            </a:r>
            <a:br/>
            <a:r>
              <a:t>        }</a:t>
            </a:r>
            <a:br/>
            <a:r>
              <a:t>    }</a:t>
            </a:r>
            <a:br/>
            <a:r>
              <a:t>    </a:t>
            </a:r>
            <a:br/>
            <a:r>
              <a:t>    @Override</a:t>
            </a:r>
            <a:br/>
            <a:r>
              <a:t>    public String getConfigValue(String key) {</a:t>
            </a:r>
            <a:br/>
            <a:r>
              <a:t>        loadConfigurations(); // Lazy loading</a:t>
            </a:r>
            <a:br/>
            <a:r>
              <a:t>        return configurations.get(key);</a:t>
            </a:r>
            <a:br/>
            <a:r>
              <a:t>    }</a:t>
            </a:r>
            <a:br/>
            <a:r>
              <a:t>    </a:t>
            </a:r>
            <a:br/>
            <a:r>
              <a:t>    @Override</a:t>
            </a:r>
            <a:br/>
            <a:r>
              <a:t>    public Map&lt;String, String&gt; getAllConfigurations() {</a:t>
            </a:r>
            <a:br/>
            <a:r>
              <a:t>        loadConfigurations();</a:t>
            </a:r>
            <a:br/>
            <a:r>
              <a:t>        return new HashMap&lt;&gt;(configurations);</a:t>
            </a:r>
            <a:br/>
            <a:r>
              <a:t>    }</a:t>
            </a:r>
            <a:br/>
            <a:r>
              <a:t>    </a:t>
            </a:r>
            <a:br/>
            <a:r>
              <a:t>    @Override</a:t>
            </a:r>
            <a:br/>
            <a:r>
              <a:t>    public boolean updateConfiguration(String key, String value) {</a:t>
            </a:r>
            <a:br/>
            <a:r>
              <a:t>        loadConfigurations();</a:t>
            </a:r>
            <a:br/>
            <a:r>
              <a:t>        configurations.put(key, value);</a:t>
            </a:r>
            <a:br/>
            <a:r>
              <a:t>        return persistConfiguration(key, value);</a:t>
            </a:r>
            <a:br/>
            <a:r>
              <a:t>    }</a:t>
            </a:r>
            <a:br/>
            <a:r>
              <a:t>    </a:t>
            </a:r>
            <a:br/>
            <a:r>
              <a:t>    private void loadFromDatabase() { /* ... */ }</a:t>
            </a:r>
            <a:br/>
            <a:r>
              <a:t>    private void loadFromConfigFiles() { /* ... */ }</a:t>
            </a:r>
            <a:br/>
            <a:r>
              <a:t>    private void loadFromExternalAPIs() { /* ... */ }</a:t>
            </a:r>
            <a:br/>
            <a:r>
              <a:t>}</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Virtual Proxy - Controls access to real subject</a:t>
            </a:r>
            <a:br/>
            <a:r>
              <a:t>public class ServiceConfigurationProxy implements TelecomServiceConfiguration {</a:t>
            </a:r>
            <a:br/>
            <a:r>
              <a:t>    private ServiceConfigurationManager realSubject;</a:t>
            </a:r>
            <a:br/>
            <a:r>
              <a:t>    private final String serviceId;</a:t>
            </a:r>
            <a:br/>
            <a:r>
              <a:t>    </a:t>
            </a:r>
            <a:br/>
            <a:r>
              <a:t>    public ServiceConfigurationProxy(String serviceId) {</a:t>
            </a:r>
            <a:br/>
            <a:r>
              <a:t>        this.serviceId = serviceId;</a:t>
            </a:r>
            <a:br/>
            <a:r>
              <a:t>        System.out.println("ServiceConfigurationProxy created for: " + serviceId);</a:t>
            </a:r>
            <a:br/>
            <a:r>
              <a:t>        // Real subject is NOT created here - lazy initialization</a:t>
            </a:r>
            <a:br/>
            <a:r>
              <a:t>    }</a:t>
            </a:r>
            <a:br/>
            <a:r>
              <a:t>    </a:t>
            </a:r>
            <a:br/>
            <a:r>
              <a:t>    private ServiceConfigurationManager getRealSubject() {</a:t>
            </a:r>
            <a:br/>
            <a:r>
              <a:t>        if (realSubject == null) {</a:t>
            </a:r>
            <a:br/>
            <a:r>
              <a:t>            System.out.println("First access - creating real configuration manager");</a:t>
            </a:r>
            <a:br/>
            <a:r>
              <a:t>            realSubject = new ServiceConfigurationManager();</a:t>
            </a:r>
            <a:br/>
            <a:r>
              <a:t>        }</a:t>
            </a:r>
            <a:br/>
            <a:r>
              <a:t>        return realSubject;</a:t>
            </a:r>
            <a:br/>
            <a:r>
              <a:t>    }</a:t>
            </a:r>
            <a:br/>
            <a:r>
              <a:t>    </a:t>
            </a:r>
            <a:br/>
            <a:r>
              <a:t>    @Override</a:t>
            </a:r>
            <a:br/>
            <a:r>
              <a:t>    public String getConfigValue(String key) {</a:t>
            </a:r>
            <a:br/>
            <a:r>
              <a:t>        // Additional proxy logic</a:t>
            </a:r>
            <a:br/>
            <a:r>
              <a:t>        if (key == null || key.trim().isEmpty()) {</a:t>
            </a:r>
            <a:br/>
            <a:r>
              <a:t>            return null;</a:t>
            </a:r>
            <a:br/>
            <a:r>
              <a:t>        }</a:t>
            </a:r>
            <a:br/>
            <a:r>
              <a:t>        </a:t>
            </a:r>
            <a:br/>
            <a:r>
              <a:t>        System.out.println("Proxy: Getting config value for key: " + key);</a:t>
            </a:r>
            <a:br/>
            <a:r>
              <a:t>        return getRealSubject().getConfigValue(key);</a:t>
            </a:r>
            <a:br/>
            <a:r>
              <a:t>    }</a:t>
            </a:r>
            <a:br/>
            <a:r>
              <a:t>    </a:t>
            </a:r>
            <a:br/>
            <a:r>
              <a:t>    @Override</a:t>
            </a:r>
            <a:br/>
            <a:r>
              <a:t>    public Map&lt;String, String&gt; getAllConfigurations() {</a:t>
            </a:r>
            <a:br/>
            <a:r>
              <a:t>        System.out.println("Proxy: Getting all configurations");</a:t>
            </a:r>
            <a:br/>
            <a:r>
              <a:t>        return getRealSubject().getAllConfigurations();</a:t>
            </a:r>
            <a:br/>
            <a:r>
              <a:t>    }</a:t>
            </a:r>
            <a:br/>
            <a:r>
              <a:t>    </a:t>
            </a:r>
            <a:br/>
            <a:r>
              <a:t>    @Override</a:t>
            </a:r>
            <a:br/>
            <a:r>
              <a:t>    public boolean updateConfiguration(String key, String value) {</a:t>
            </a:r>
            <a:br/>
            <a:r>
              <a:t>        // Proxy validation</a:t>
            </a:r>
            <a:br/>
            <a:r>
              <a:t>        if (!isValidConfiguration(key, value)) {</a:t>
            </a:r>
            <a:br/>
            <a:r>
              <a:t>            System.out.println("Proxy: Invalid configuration rejected");</a:t>
            </a:r>
            <a:br/>
            <a:r>
              <a:t>            return false;</a:t>
            </a:r>
            <a:br/>
            <a:r>
              <a:t>        }</a:t>
            </a:r>
            <a:br/>
            <a:r>
              <a:t>        </a:t>
            </a:r>
            <a:br/>
            <a:r>
              <a:t>        System.out.println("Proxy: Updating configuration");</a:t>
            </a:r>
            <a:br/>
            <a:r>
              <a:t>        return getRealSubject().updateConfiguration(key, value);</a:t>
            </a:r>
            <a:br/>
            <a:r>
              <a:t>    }</a:t>
            </a:r>
            <a:br/>
            <a:r>
              <a:t>    </a:t>
            </a:r>
            <a:br/>
            <a:r>
              <a:t>    @Override</a:t>
            </a:r>
            <a:br/>
            <a:r>
              <a:t>    public void reloadConfiguration() {</a:t>
            </a:r>
            <a:br/>
            <a:r>
              <a:t>        if (realSubject != null) {</a:t>
            </a:r>
            <a:br/>
            <a:r>
              <a:t>            realSubject.reloadConfiguration();</a:t>
            </a:r>
            <a:br/>
            <a:r>
              <a:t>        }</a:t>
            </a:r>
            <a:br/>
            <a:r>
              <a:t>    }</a:t>
            </a:r>
            <a:br/>
            <a:r>
              <a:t>    </a:t>
            </a:r>
            <a:br/>
            <a:r>
              <a:t>    private boolean isValidConfiguration(String key, String value) {</a:t>
            </a:r>
            <a:br/>
            <a:r>
              <a:t>        // Validation logic</a:t>
            </a:r>
            <a:br/>
            <a:r>
              <a:t>        return key != null &amp;&amp; !key.trim().isEmpty() &amp;&amp; value != null;</a:t>
            </a:r>
            <a:br/>
            <a:r>
              <a:t>    }</a:t>
            </a:r>
            <a:br/>
            <a:r>
              <a:t>}</a:t>
            </a:r>
            <a:br/>
            <a:br/>
            <a:r>
              <a:t>// Usage demonstrates lazy loading</a:t>
            </a:r>
            <a:br/>
            <a:r>
              <a:t>public class ProxyDemo {</a:t>
            </a:r>
            <a:br/>
            <a:r>
              <a:t>    public static void main(String[] args) {</a:t>
            </a:r>
            <a:br/>
            <a:r>
              <a:t>        System.out.println("Creating proxy...");</a:t>
            </a:r>
            <a:br/>
            <a:r>
              <a:t>        TelecomServiceConfiguration config = new ServiceConfigurationProxy("DSL_SERVICE");</a:t>
            </a:r>
            <a:br/>
            <a:r>
              <a:t>        </a:t>
            </a:r>
            <a:br/>
            <a:r>
              <a:t>        System.out.println("\nProxy created, no heavy loading yet!");</a:t>
            </a:r>
            <a:br/>
            <a:r>
              <a:t>        System.out.println("\nFirst access triggers loading:");</a:t>
            </a:r>
            <a:br/>
            <a:r>
              <a:t>        </a:t>
            </a:r>
            <a:br/>
            <a:r>
              <a:t>        String value = config.getConfigValue("max_bandwidth");</a:t>
            </a:r>
            <a:br/>
            <a:r>
              <a:t>        System.out.println("Retrieved value: " + value);</a:t>
            </a:r>
            <a:br/>
            <a:r>
              <a:t>    }</a:t>
            </a:r>
            <a:br/>
            <a:r>
              <a:t>}</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Virtual Proxy Implementation</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Virtual Proxy - Controls access to real subject</a:t>
            </a:r>
            <a:br/>
            <a:r>
              <a:t>public class ServiceConfigurationProxy implements TelecomServiceConfiguration {</a:t>
            </a:r>
            <a:br/>
            <a:r>
              <a:t>    private ServiceConfigurationManager realSubject;</a:t>
            </a:r>
            <a:br/>
            <a:r>
              <a:t>    private final String serviceId;</a:t>
            </a:r>
            <a:br/>
            <a:r>
              <a:t>    </a:t>
            </a:r>
            <a:br/>
            <a:r>
              <a:t>    public ServiceConfigurationProxy(String serviceId) {</a:t>
            </a:r>
            <a:br/>
            <a:r>
              <a:t>        this.serviceId = serviceId;</a:t>
            </a:r>
            <a:br/>
            <a:r>
              <a:t>        System.out.println("ServiceConfigurationProxy created for: " + serviceId);</a:t>
            </a:r>
            <a:br/>
            <a:r>
              <a:t>        // Real subject is NOT created here - lazy initialization</a:t>
            </a:r>
            <a:br/>
            <a:r>
              <a:t>    }</a:t>
            </a:r>
            <a:br/>
            <a:r>
              <a:t>    </a:t>
            </a:r>
            <a:br/>
            <a:r>
              <a:t>    private ServiceConfigurationManager getRealSubject() {</a:t>
            </a:r>
            <a:br/>
            <a:r>
              <a:t>        if (realSubject == null) {</a:t>
            </a:r>
            <a:br/>
            <a:r>
              <a:t>            System.out.println("First access - creating real configuration manager");</a:t>
            </a:r>
            <a:br/>
            <a:r>
              <a:t>            realSubject = new ServiceConfigurationManager();</a:t>
            </a:r>
            <a:br/>
            <a:r>
              <a:t>        }</a:t>
            </a:r>
            <a:br/>
            <a:r>
              <a:t>        return realSubject;</a:t>
            </a:r>
            <a:br/>
            <a:r>
              <a:t>    }</a:t>
            </a:r>
            <a:br/>
            <a:r>
              <a:t>    </a:t>
            </a:r>
            <a:br/>
            <a:r>
              <a:t>    @Override</a:t>
            </a:r>
            <a:br/>
            <a:r>
              <a:t>    public String getConfigValue(String key) {</a:t>
            </a:r>
            <a:br/>
            <a:r>
              <a:t>        // Additional proxy logic</a:t>
            </a:r>
            <a:br/>
            <a:r>
              <a:t>        if (key == null || key.trim().isEmpty()) {</a:t>
            </a:r>
            <a:br/>
            <a:r>
              <a:t>            return null;</a:t>
            </a:r>
            <a:br/>
            <a:r>
              <a:t>        }</a:t>
            </a:r>
            <a:br/>
            <a:r>
              <a:t>        </a:t>
            </a:r>
            <a:br/>
            <a:r>
              <a:t>        System.out.println("Proxy: Getting config value for key: " + key);</a:t>
            </a:r>
            <a:br/>
            <a:r>
              <a:t>        return getRealSubject().getConfigValue(key);</a:t>
            </a:r>
            <a:br/>
            <a:r>
              <a:t>    }</a:t>
            </a:r>
            <a:br/>
            <a:r>
              <a:t>    </a:t>
            </a:r>
            <a:br/>
            <a:r>
              <a:t>    @Override</a:t>
            </a:r>
            <a:br/>
            <a:r>
              <a:t>    public Map&lt;String, String&gt; getAllConfigurations() {</a:t>
            </a:r>
            <a:br/>
            <a:r>
              <a:t>        System.out.println("Proxy: Getting all configurations");</a:t>
            </a:r>
            <a:br/>
            <a:r>
              <a:t>        return getRealSubject().getAllConfigurations();</a:t>
            </a:r>
            <a:br/>
            <a:r>
              <a:t>    }</a:t>
            </a:r>
            <a:br/>
            <a:r>
              <a:t>    </a:t>
            </a:r>
            <a:br/>
            <a:r>
              <a:t>    @Override</a:t>
            </a:r>
            <a:br/>
            <a:r>
              <a:t>    public boolean updateConfiguration(String key, String value) {</a:t>
            </a:r>
            <a:br/>
            <a:r>
              <a:t>        // Proxy validation</a:t>
            </a:r>
            <a:br/>
            <a:r>
              <a:t>        if (!isValidConfiguration(key, value)) {</a:t>
            </a:r>
            <a:br/>
            <a:r>
              <a:t>            System.out.println("Proxy: Invalid configuration rejected");</a:t>
            </a:r>
            <a:br/>
            <a:r>
              <a:t>            return false;</a:t>
            </a:r>
            <a:br/>
            <a:r>
              <a:t>        }</a:t>
            </a:r>
            <a:br/>
            <a:r>
              <a:t>        </a:t>
            </a:r>
            <a:br/>
            <a:r>
              <a:t>        System.out.println("Proxy: Updating configuration");</a:t>
            </a:r>
            <a:br/>
            <a:r>
              <a:t>        return getRealSubject().updateConfiguration(key, value);</a:t>
            </a:r>
            <a:br/>
            <a:r>
              <a:t>    }</a:t>
            </a:r>
            <a:br/>
            <a:r>
              <a:t>    </a:t>
            </a:r>
            <a:br/>
            <a:r>
              <a:t>    @Override</a:t>
            </a:r>
            <a:br/>
            <a:r>
              <a:t>    public void reloadConfiguration() {</a:t>
            </a:r>
            <a:br/>
            <a:r>
              <a:t>        if (realSubject != null) {</a:t>
            </a:r>
            <a:br/>
            <a:r>
              <a:t>            realSubject.reloadConfiguration();</a:t>
            </a:r>
            <a:br/>
            <a:r>
              <a:t>        }</a:t>
            </a:r>
            <a:br/>
            <a:r>
              <a:t>    }</a:t>
            </a:r>
            <a:br/>
            <a:r>
              <a:t>    </a:t>
            </a:r>
            <a:br/>
            <a:r>
              <a:t>    private boolean isValidConfiguration(String key, String value) {</a:t>
            </a:r>
            <a:br/>
            <a:r>
              <a:t>        // Validation logic</a:t>
            </a:r>
            <a:br/>
            <a:r>
              <a:t>        return key != null &amp;&amp; !key.trim().isEmpty() &amp;&amp; value != null;</a:t>
            </a:r>
            <a:br/>
            <a:r>
              <a:t>    }</a:t>
            </a:r>
            <a:br/>
            <a:r>
              <a:t>}</a:t>
            </a:r>
            <a:br/>
            <a:br/>
            <a:r>
              <a:t>// Usage demonstrates lazy loading</a:t>
            </a:r>
            <a:br/>
            <a:r>
              <a:t>public class ProxyDemo {</a:t>
            </a:r>
            <a:br/>
            <a:r>
              <a:t>    public static void main(String[] args) {</a:t>
            </a:r>
            <a:br/>
            <a:r>
              <a:t>        System.out.println("Creating proxy...");</a:t>
            </a:r>
            <a:br/>
            <a:r>
              <a:t>        TelecomServiceConfiguration config = new ServiceConfigurationProxy("DSL_SERVICE");</a:t>
            </a:r>
            <a:br/>
            <a:r>
              <a:t>        </a:t>
            </a:r>
            <a:br/>
            <a:r>
              <a:t>        System.out.println("\nProxy created, no heavy loading yet!");</a:t>
            </a:r>
            <a:br/>
            <a:r>
              <a:t>        System.out.println("\nFirst access triggers loading:");</a:t>
            </a:r>
            <a:br/>
            <a:r>
              <a:t>        </a:t>
            </a:r>
            <a:br/>
            <a:r>
              <a:t>        String value = config.getConfigValue("max_bandwidth");</a:t>
            </a:r>
            <a:br/>
            <a:r>
              <a:t>        System.out.println("Retrieved value: " + value);</a:t>
            </a:r>
            <a:br/>
            <a:r>
              <a:t>    }</a:t>
            </a:r>
            <a:br/>
            <a:r>
              <a:t>}</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Protection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Protection Proxy - Access Control</a:t>
            </a:r>
            <a:br/>
            <a:r>
              <a:t>public class SecureServiceConfigurationProxy implements TelecomServiceConfiguration {</a:t>
            </a:r>
            <a:br/>
            <a:r>
              <a:t>    private ServiceConfigurationManager realSubject;</a:t>
            </a:r>
            <a:br/>
            <a:r>
              <a:t>    private final UserRole userRole;</a:t>
            </a:r>
            <a:br/>
            <a:r>
              <a:t>    private final String userId;</a:t>
            </a:r>
            <a:br/>
            <a:r>
              <a:t>    </a:t>
            </a:r>
            <a:br/>
            <a:r>
              <a:t>    public SecureServiceConfigurationProxy(UserRole userRole, String userId) {</a:t>
            </a:r>
            <a:br/>
            <a:r>
              <a:t>        this.userRole = userRole;</a:t>
            </a:r>
            <a:br/>
            <a:r>
              <a:t>        this.userId = userId;</a:t>
            </a:r>
            <a:br/>
            <a:r>
              <a:t>    }</a:t>
            </a:r>
            <a:br/>
            <a:r>
              <a:t>    </a:t>
            </a:r>
            <a:br/>
            <a:r>
              <a:t>    private boolean hasReadPermission() {</a:t>
            </a:r>
            <a:br/>
            <a:r>
              <a:t>        return userRole == UserRole.ADMIN || </a:t>
            </a:r>
            <a:br/>
            <a:r>
              <a:t>               userRole == UserRole.OPERATOR || </a:t>
            </a:r>
            <a:br/>
            <a:r>
              <a:t>               userRole == UserRole.VIEWER;</a:t>
            </a:r>
            <a:br/>
            <a:r>
              <a:t>    }</a:t>
            </a:r>
            <a:br/>
            <a:r>
              <a:t>    </a:t>
            </a:r>
            <a:br/>
            <a:r>
              <a:t>    private boolean hasWritePermission() {</a:t>
            </a:r>
            <a:br/>
            <a:r>
              <a:t>        return userRole == UserRole.ADMIN || </a:t>
            </a:r>
            <a:br/>
            <a:r>
              <a:t>               userRole == UserRole.OPERATOR;</a:t>
            </a:r>
            <a:br/>
            <a:r>
              <a:t>    }</a:t>
            </a:r>
            <a:br/>
            <a:r>
              <a:t>    </a:t>
            </a:r>
            <a:br/>
            <a:r>
              <a:t>    private ServiceConfigurationManager getRealSubject() {</a:t>
            </a:r>
            <a:br/>
            <a:r>
              <a:t>        if (realSubject == null) {</a:t>
            </a:r>
            <a:br/>
            <a:r>
              <a:t>            realSubject = new ServiceConfigurationManager();</a:t>
            </a:r>
            <a:br/>
            <a:r>
              <a:t>        }</a:t>
            </a:r>
            <a:br/>
            <a:r>
              <a:t>        return realSubject;</a:t>
            </a:r>
            <a:br/>
            <a:r>
              <a:t>    }</a:t>
            </a:r>
            <a:br/>
            <a:r>
              <a:t>    </a:t>
            </a:r>
            <a:br/>
            <a:r>
              <a:t>    @Override</a:t>
            </a:r>
            <a:br/>
            <a:r>
              <a:t>    public String getConfigValue(String key) {</a:t>
            </a:r>
            <a:br/>
            <a:r>
              <a:t>        if (!hasReadPermission()) {</a:t>
            </a:r>
            <a:br/>
            <a:r>
              <a:t>            logSecurityViolation("READ", key);</a:t>
            </a:r>
            <a:br/>
            <a:r>
              <a:t>            throw new SecurityException("Access denied: Insufficient permissions");</a:t>
            </a:r>
            <a:br/>
            <a:r>
              <a:t>        }</a:t>
            </a:r>
            <a:br/>
            <a:r>
              <a:t>        </a:t>
            </a:r>
            <a:br/>
            <a:r>
              <a:t>        logAccess("READ", key);</a:t>
            </a:r>
            <a:br/>
            <a:r>
              <a:t>        return getRealSubject().getConfigValue(key);</a:t>
            </a:r>
            <a:br/>
            <a:r>
              <a:t>    }</a:t>
            </a:r>
            <a:br/>
            <a:r>
              <a:t>    </a:t>
            </a:r>
            <a:br/>
            <a:r>
              <a:t>    @Override</a:t>
            </a:r>
            <a:br/>
            <a:r>
              <a:t>    public Map&lt;String, String&gt; getAllConfigurations() {</a:t>
            </a:r>
            <a:br/>
            <a:r>
              <a:t>        if (!hasReadPermission()) {</a:t>
            </a:r>
            <a:br/>
            <a:r>
              <a:t>            logSecurityViolation("READ_ALL", "all_configs");</a:t>
            </a:r>
            <a:br/>
            <a:r>
              <a:t>            throw new SecurityException("Access denied: Cannot read configurations");</a:t>
            </a:r>
            <a:br/>
            <a:r>
              <a:t>        }</a:t>
            </a:r>
            <a:br/>
            <a:r>
              <a:t>        </a:t>
            </a:r>
            <a:br/>
            <a:r>
              <a:t>        Map&lt;String, String&gt; configs = getRealSubject().getAllConfigurations();</a:t>
            </a:r>
            <a:br/>
            <a:r>
              <a:t>        </a:t>
            </a:r>
            <a:br/>
            <a:r>
              <a:t>        // Filter sensitive configurations based on role</a:t>
            </a:r>
            <a:br/>
            <a:r>
              <a:t>        if (userRole != UserRole.ADMIN) {</a:t>
            </a:r>
            <a:br/>
            <a:r>
              <a:t>            return filterSensitiveConfigs(configs);</a:t>
            </a:r>
            <a:br/>
            <a:r>
              <a:t>        }</a:t>
            </a:r>
            <a:br/>
            <a:r>
              <a:t>        </a:t>
            </a:r>
            <a:br/>
            <a:r>
              <a:t>        return configs;</a:t>
            </a:r>
            <a:br/>
            <a:r>
              <a:t>    }</a:t>
            </a:r>
            <a:br/>
            <a:r>
              <a:t>    </a:t>
            </a:r>
            <a:br/>
            <a:r>
              <a:t>    @Override</a:t>
            </a:r>
            <a:br/>
            <a:r>
              <a:t>    public boolean updateConfiguration(String key, String value) {</a:t>
            </a:r>
            <a:br/>
            <a:r>
              <a:t>        if (!hasWritePermission()) {</a:t>
            </a:r>
            <a:br/>
            <a:r>
              <a:t>            logSecurityViolation("WRITE", key);</a:t>
            </a:r>
            <a:br/>
            <a:r>
              <a:t>            throw new SecurityException("Access denied: Cannot update configurations");</a:t>
            </a:r>
            <a:br/>
            <a:r>
              <a:t>        }</a:t>
            </a:r>
            <a:br/>
            <a:r>
              <a:t>        </a:t>
            </a:r>
            <a:br/>
            <a:r>
              <a:t>        // Additional validation for critical settings</a:t>
            </a:r>
            <a:br/>
            <a:r>
              <a:t>        if (isCriticalSetting(key) &amp;&amp; userRole != UserRole.ADMIN) {</a:t>
            </a:r>
            <a:br/>
            <a:r>
              <a:t>            logSecurityViolation("WRITE_CRITICAL", key);</a:t>
            </a:r>
            <a:br/>
            <a:r>
              <a:t>            throw new SecurityException("Access denied: Admin required for critical settings");</a:t>
            </a:r>
            <a:br/>
            <a:r>
              <a:t>        }</a:t>
            </a:r>
            <a:br/>
            <a:r>
              <a:t>        </a:t>
            </a:r>
            <a:br/>
            <a:r>
              <a:t>        logAccess("WRITE", key);</a:t>
            </a:r>
            <a:br/>
            <a:r>
              <a:t>        return getRealSubject().updateConfiguration(key, value);</a:t>
            </a:r>
            <a:br/>
            <a:r>
              <a:t>    }</a:t>
            </a:r>
            <a:br/>
            <a:r>
              <a:t>    </a:t>
            </a:r>
            <a:br/>
            <a:r>
              <a:t>    private void logAccess(String operation, String key) {</a:t>
            </a:r>
            <a:br/>
            <a:r>
              <a:t>        System.out.println("ACCESS LOG: User " + userId + " (" + userRole + </a:t>
            </a:r>
            <a:br/>
            <a:r>
              <a:t>                          ") performed " + operation + " on " + key);</a:t>
            </a:r>
            <a:br/>
            <a:r>
              <a:t>    }</a:t>
            </a:r>
            <a:br/>
            <a:r>
              <a:t>    </a:t>
            </a:r>
            <a:br/>
            <a:r>
              <a:t>    private void logSecurityViolation(String operation, String key) {</a:t>
            </a:r>
            <a:br/>
            <a:r>
              <a:t>        System.out.println("SECURITY VIOLATION: User " + userId + " (" + userRole + </a:t>
            </a:r>
            <a:br/>
            <a:r>
              <a:t>                          ") attempted unauthorized " + operation + " on " + key);</a:t>
            </a:r>
            <a:br/>
            <a:r>
              <a:t>    }</a:t>
            </a:r>
            <a:br/>
            <a:r>
              <a:t>}</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Proxy Pattern - Protection Proxy</a:t>
            </a:r>
          </a:p>
        </p:txBody>
      </p:sp>
      <p:sp>
        <p:nvSpPr>
          <p:cNvPr id="3" name="Subtitle 2"/>
          <p:cNvSpPr>
            <a:spLocks noGrp="1"/>
          </p:cNvSpPr>
          <p:nvPr>
            <p:ph type="subTitle"/>
          </p:nvPr>
        </p:nvSpPr>
        <p:spPr/>
        <p:txBody>
          <a:bodyPr anchor="t" tIns="152400" bIns="152400" lIns="152400" rIns="152400"/>
          <a:lstStyle/>
          <a:p/>
          <a:p>
            <a:pPr>
              <a:spcAft>
                <a:spcPts val="0"/>
              </a:spcAft>
              <a:defRPr sz="1400" b="0">
                <a:latin typeface="Source Code Pro"/>
              </a:defRPr>
            </a:pPr>
            <a:r>
              <a:t>// Protection Proxy - Access Control</a:t>
            </a:r>
            <a:br/>
            <a:r>
              <a:t>public class SecureServiceConfigurationProxy implements TelecomServiceConfiguration {</a:t>
            </a:r>
            <a:br/>
            <a:r>
              <a:t>    private ServiceConfigurationManager realSubject;</a:t>
            </a:r>
            <a:br/>
            <a:r>
              <a:t>    private final UserRole userRole;</a:t>
            </a:r>
            <a:br/>
            <a:r>
              <a:t>    private final String userId;</a:t>
            </a:r>
            <a:br/>
            <a:r>
              <a:t>    </a:t>
            </a:r>
            <a:br/>
            <a:r>
              <a:t>    public SecureServiceConfigurationProxy(UserRole userRole, String userId) {</a:t>
            </a:r>
            <a:br/>
            <a:r>
              <a:t>        this.userRole = userRole;</a:t>
            </a:r>
            <a:br/>
            <a:r>
              <a:t>        this.userId = userId;</a:t>
            </a:r>
            <a:br/>
            <a:r>
              <a:t>    }</a:t>
            </a:r>
            <a:br/>
            <a:r>
              <a:t>    </a:t>
            </a:r>
            <a:br/>
            <a:r>
              <a:t>    private boolean hasReadPermission() {</a:t>
            </a:r>
            <a:br/>
            <a:r>
              <a:t>        return userRole == UserRole.ADMIN || </a:t>
            </a:r>
            <a:br/>
            <a:r>
              <a:t>               userRole == UserRole.OPERATOR || </a:t>
            </a:r>
            <a:br/>
            <a:r>
              <a:t>               userRole == UserRole.VIEWER;</a:t>
            </a:r>
            <a:br/>
            <a:r>
              <a:t>    }</a:t>
            </a:r>
            <a:br/>
            <a:r>
              <a:t>    </a:t>
            </a:r>
            <a:br/>
            <a:r>
              <a:t>    private boolean hasWritePermission() {</a:t>
            </a:r>
            <a:br/>
            <a:r>
              <a:t>        return userRole == UserRole.ADMIN || </a:t>
            </a:r>
            <a:br/>
            <a:r>
              <a:t>               userRole == UserRole.OPERATOR;</a:t>
            </a:r>
            <a:br/>
            <a:r>
              <a:t>    }</a:t>
            </a:r>
            <a:br/>
            <a:r>
              <a:t>    </a:t>
            </a:r>
            <a:br/>
            <a:r>
              <a:t>    private ServiceConfigurationManager getRealSubject() {</a:t>
            </a:r>
            <a:br/>
            <a:r>
              <a:t>        if (realSubject == null) {</a:t>
            </a:r>
            <a:br/>
            <a:r>
              <a:t>            realSubject = new ServiceConfigurationManager();</a:t>
            </a:r>
            <a:br/>
            <a:r>
              <a:t>        }</a:t>
            </a:r>
            <a:br/>
            <a:r>
              <a:t>        return realSubject;</a:t>
            </a:r>
            <a:br/>
            <a:r>
              <a:t>    }</a:t>
            </a:r>
            <a:br/>
            <a:r>
              <a:t>    </a:t>
            </a:r>
            <a:br/>
            <a:r>
              <a:t>    @Override</a:t>
            </a:r>
            <a:br/>
            <a:r>
              <a:t>    public String getConfigValue(String key) {</a:t>
            </a:r>
            <a:br/>
            <a:r>
              <a:t>        if (!hasReadPermission()) {</a:t>
            </a:r>
            <a:br/>
            <a:r>
              <a:t>            logSecurityViolation("READ", key);</a:t>
            </a:r>
            <a:br/>
            <a:r>
              <a:t>            throw new SecurityException("Access denied: Insufficient permissions");</a:t>
            </a:r>
            <a:br/>
            <a:r>
              <a:t>        }</a:t>
            </a:r>
            <a:br/>
            <a:r>
              <a:t>        </a:t>
            </a:r>
            <a:br/>
            <a:r>
              <a:t>        logAccess("READ", key);</a:t>
            </a:r>
            <a:br/>
            <a:r>
              <a:t>        return getRealSubject().getConfigValue(key);</a:t>
            </a:r>
            <a:br/>
            <a:r>
              <a:t>    }</a:t>
            </a:r>
            <a:br/>
            <a:r>
              <a:t>    </a:t>
            </a:r>
            <a:br/>
            <a:r>
              <a:t>    @Override</a:t>
            </a:r>
            <a:br/>
            <a:r>
              <a:t>    public Map&lt;String, String&gt; getAllConfigurations() {</a:t>
            </a:r>
            <a:br/>
            <a:r>
              <a:t>        if (!hasReadPermission()) {</a:t>
            </a:r>
            <a:br/>
            <a:r>
              <a:t>            logSecurityViolation("READ_ALL", "all_configs");</a:t>
            </a:r>
            <a:br/>
            <a:r>
              <a:t>            throw new SecurityException("Access denied: Cannot read configurations");</a:t>
            </a:r>
            <a:br/>
            <a:r>
              <a:t>        }</a:t>
            </a:r>
            <a:br/>
            <a:r>
              <a:t>        </a:t>
            </a:r>
            <a:br/>
            <a:r>
              <a:t>        Map&lt;String, String&gt; configs = getRealSubject().getAllConfigurations();</a:t>
            </a:r>
            <a:br/>
            <a:r>
              <a:t>        </a:t>
            </a:r>
            <a:br/>
            <a:r>
              <a:t>        // Filter sensitive configurations based on role</a:t>
            </a:r>
            <a:br/>
            <a:r>
              <a:t>        if (userRole != UserRole.ADMIN) {</a:t>
            </a:r>
            <a:br/>
            <a:r>
              <a:t>            return filterSensitiveConfigs(configs);</a:t>
            </a:r>
            <a:br/>
            <a:r>
              <a:t>        }</a:t>
            </a:r>
            <a:br/>
            <a:r>
              <a:t>        </a:t>
            </a:r>
            <a:br/>
            <a:r>
              <a:t>        return configs;</a:t>
            </a:r>
            <a:br/>
            <a:r>
              <a:t>    }</a:t>
            </a:r>
            <a:br/>
            <a:r>
              <a:t>    </a:t>
            </a:r>
            <a:br/>
            <a:r>
              <a:t>    @Override</a:t>
            </a:r>
            <a:br/>
            <a:r>
              <a:t>    public boolean updateConfiguration(String key, String value) {</a:t>
            </a:r>
            <a:br/>
            <a:r>
              <a:t>        if (!hasWritePermission()) {</a:t>
            </a:r>
            <a:br/>
            <a:r>
              <a:t>            logSecurityViolation("WRITE", key);</a:t>
            </a:r>
            <a:br/>
            <a:r>
              <a:t>            throw new SecurityException("Access denied: Cannot update configurations");</a:t>
            </a:r>
            <a:br/>
            <a:r>
              <a:t>        }</a:t>
            </a:r>
            <a:br/>
            <a:r>
              <a:t>        </a:t>
            </a:r>
            <a:br/>
            <a:r>
              <a:t>        // Additional validation for critical settings</a:t>
            </a:r>
            <a:br/>
            <a:r>
              <a:t>        if (isCriticalSetting(key) &amp;&amp; userRole != UserRole.ADMIN) {</a:t>
            </a:r>
            <a:br/>
            <a:r>
              <a:t>            logSecurityViolation("WRITE_CRITICAL", key);</a:t>
            </a:r>
            <a:br/>
            <a:r>
              <a:t>            throw new SecurityException("Access denied: Admin required for critical settings");</a:t>
            </a:r>
            <a:br/>
            <a:r>
              <a:t>        }</a:t>
            </a:r>
            <a:br/>
            <a:r>
              <a:t>        </a:t>
            </a:r>
            <a:br/>
            <a:r>
              <a:t>        logAccess("WRITE", key);</a:t>
            </a:r>
            <a:br/>
            <a:r>
              <a:t>        return getRealSubject().updateConfiguration(key, value);</a:t>
            </a:r>
            <a:br/>
            <a:r>
              <a:t>    }</a:t>
            </a:r>
            <a:br/>
            <a:r>
              <a:t>    </a:t>
            </a:r>
            <a:br/>
            <a:r>
              <a:t>    private void logAccess(String operation, String key) {</a:t>
            </a:r>
            <a:br/>
            <a:r>
              <a:t>        System.out.println("ACCESS LOG: User " + userId + " (" + userRole + </a:t>
            </a:r>
            <a:br/>
            <a:r>
              <a:t>                          ") performed " + operation + " on " + key);</a:t>
            </a:r>
            <a:br/>
            <a:r>
              <a:t>    }</a:t>
            </a:r>
            <a:br/>
            <a:r>
              <a:t>    </a:t>
            </a:r>
            <a:br/>
            <a:r>
              <a:t>    private void logSecurityViolation(String operation, String key) {</a:t>
            </a:r>
            <a:br/>
            <a:r>
              <a:t>        System.out.println("SECURITY VIOLATION: User " + userId + " (" + userRole + </a:t>
            </a:r>
            <a:br/>
            <a:r>
              <a:t>                          ") attempted unauthorized " + operation + " on " + key);</a:t>
            </a:r>
            <a:br/>
            <a:r>
              <a:t>    }</a:t>
            </a:r>
            <a:br/>
            <a:r>
              <a:t>}</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Vergleichsmatrix:</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a:t>
            </a:r>
          </a:p>
          <a:p>
            <a:pPr>
              <a:spcBef>
                <a:spcPts val="400"/>
              </a:spcBef>
              <a:spcAft>
                <a:spcPts val="1000"/>
              </a:spcAft>
              <a:defRPr sz="1800">
                <a:latin typeface="Open Sans Light"/>
              </a:defRPr>
            </a:pPr>
            <a:r>
              <a:t>• Zweck: Interface-Kompatibilität | Wann: Legacy-Integration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a:t>
            </a:r>
          </a:p>
          <a:p>
            <a:pPr>
              <a:spcBef>
                <a:spcPts val="400"/>
              </a:spcBef>
              <a:spcAft>
                <a:spcPts val="1000"/>
              </a:spcAft>
              <a:defRPr sz="1800">
                <a:latin typeface="Open Sans Light"/>
              </a:defRPr>
            </a:pPr>
            <a:r>
              <a:t>• Zweck: Abstraktion/Implementation trennen | Wann: Mehrere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a:t>
            </a:r>
          </a:p>
          <a:p>
            <a:pPr>
              <a:spcBef>
                <a:spcPts val="400"/>
              </a:spcBef>
              <a:spcAft>
                <a:spcPts val="1000"/>
              </a:spcAft>
              <a:defRPr sz="1800">
                <a:latin typeface="Open Sans Light"/>
              </a:defRPr>
            </a:pPr>
            <a:r>
              <a:t>• Zweck: Hierarchische Strukturen | Wann: Teil-Ganzes-Beziehungen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a:t>
            </a:r>
          </a:p>
          <a:p>
            <a:pPr>
              <a:spcBef>
                <a:spcPts val="400"/>
              </a:spcBef>
              <a:spcAft>
                <a:spcPts val="1000"/>
              </a:spcAft>
              <a:defRPr sz="1800">
                <a:latin typeface="Open Sans Light"/>
              </a:defRPr>
            </a:pPr>
            <a:r>
              <a:t>• Zweck: Verhalten dynamisch erweitern | Wann: Flexible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a:t>
            </a:r>
          </a:p>
          <a:p>
            <a:pPr>
              <a:spcBef>
                <a:spcPts val="400"/>
              </a:spcBef>
              <a:spcAft>
                <a:spcPts val="1000"/>
              </a:spcAft>
              <a:defRPr sz="1800">
                <a:latin typeface="Open Sans Light"/>
              </a:defRPr>
            </a:pPr>
            <a:r>
              <a:t>• Zweck: Komplexität verstecken | Wann: Vereinfachte Schnittstelle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a:t>
            </a:r>
          </a:p>
          <a:p>
            <a:pPr>
              <a:spcBef>
                <a:spcPts val="400"/>
              </a:spcBef>
              <a:spcAft>
                <a:spcPts val="1000"/>
              </a:spcAft>
              <a:defRPr sz="1800">
                <a:latin typeface="Open Sans Light"/>
              </a:defRPr>
            </a:pPr>
            <a:r>
              <a:t>• Zweck: Memory-Optimierung | Wann: Viele ähnliche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a:t>
            </a:r>
          </a:p>
          <a:p>
            <a:pPr>
              <a:spcBef>
                <a:spcPts val="400"/>
              </a:spcBef>
              <a:spcAft>
                <a:spcPts val="1000"/>
              </a:spcAft>
              <a:defRPr sz="1800">
                <a:latin typeface="Open Sans Light"/>
              </a:defRPr>
            </a:pPr>
            <a:r>
              <a:t>• Zweck: Kontrollierter Zugriff | Wann: Lazy Loading, Security, Caching</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Comparison Matrix</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Vergleichsmatrix:</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a:t>
            </a:r>
          </a:p>
          <a:p>
            <a:pPr>
              <a:spcBef>
                <a:spcPts val="400"/>
              </a:spcBef>
              <a:spcAft>
                <a:spcPts val="1000"/>
              </a:spcAft>
              <a:defRPr sz="1800">
                <a:latin typeface="Open Sans Light"/>
              </a:defRPr>
            </a:pPr>
            <a:r>
              <a:t>• Zweck: Interface-Kompatibilität | Wann: Legacy-Integration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a:t>
            </a:r>
          </a:p>
          <a:p>
            <a:pPr>
              <a:spcBef>
                <a:spcPts val="400"/>
              </a:spcBef>
              <a:spcAft>
                <a:spcPts val="1000"/>
              </a:spcAft>
              <a:defRPr sz="1800">
                <a:latin typeface="Open Sans Light"/>
              </a:defRPr>
            </a:pPr>
            <a:r>
              <a:t>• Zweck: Abstraktion/Implementation trennen | Wann: Mehrere Dimensionen</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a:t>
            </a:r>
          </a:p>
          <a:p>
            <a:pPr>
              <a:spcBef>
                <a:spcPts val="400"/>
              </a:spcBef>
              <a:spcAft>
                <a:spcPts val="1000"/>
              </a:spcAft>
              <a:defRPr sz="1800">
                <a:latin typeface="Open Sans Light"/>
              </a:defRPr>
            </a:pPr>
            <a:r>
              <a:t>• Zweck: Hierarchische Strukturen | Wann: Teil-Ganzes-Beziehungen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a:t>
            </a:r>
          </a:p>
          <a:p>
            <a:pPr>
              <a:spcBef>
                <a:spcPts val="400"/>
              </a:spcBef>
              <a:spcAft>
                <a:spcPts val="1000"/>
              </a:spcAft>
              <a:defRPr sz="1800">
                <a:latin typeface="Open Sans Light"/>
              </a:defRPr>
            </a:pPr>
            <a:r>
              <a:t>• Zweck: Verhalten dynamisch erweitern | Wann: Flexible Erweiterungen</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a:t>
            </a:r>
          </a:p>
          <a:p>
            <a:pPr>
              <a:spcBef>
                <a:spcPts val="400"/>
              </a:spcBef>
              <a:spcAft>
                <a:spcPts val="1000"/>
              </a:spcAft>
              <a:defRPr sz="1800">
                <a:latin typeface="Open Sans Light"/>
              </a:defRPr>
            </a:pPr>
            <a:r>
              <a:t>• Zweck: Komplexität verstecken | Wann: Vereinfachte Schnittstelle</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a:t>
            </a:r>
          </a:p>
          <a:p>
            <a:pPr>
              <a:spcBef>
                <a:spcPts val="400"/>
              </a:spcBef>
              <a:spcAft>
                <a:spcPts val="1000"/>
              </a:spcAft>
              <a:defRPr sz="1800">
                <a:latin typeface="Open Sans Light"/>
              </a:defRPr>
            </a:pPr>
            <a:r>
              <a:t>• Zweck: Memory-Optimierung | Wann: Viele ähnliche Objekte</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a:t>
            </a:r>
          </a:p>
          <a:p>
            <a:pPr>
              <a:spcBef>
                <a:spcPts val="400"/>
              </a:spcBef>
              <a:spcAft>
                <a:spcPts val="1000"/>
              </a:spcAft>
              <a:defRPr sz="1800">
                <a:latin typeface="Open Sans Light"/>
              </a:defRPr>
            </a:pPr>
            <a:r>
              <a:t>• Zweck: Kontrollierter Zugriff | Wann: Lazy Loading, Security, Caching</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 Pattern:</a:t>
            </a:r>
          </a:p>
          <a:p>
            <a:pPr>
              <a:spcBef>
                <a:spcPts val="400"/>
              </a:spcBef>
              <a:spcAft>
                <a:spcPts val="1000"/>
              </a:spcAft>
              <a:defRPr sz="1800">
                <a:latin typeface="Open Sans Light"/>
              </a:defRPr>
            </a:pPr>
            <a:r>
              <a:t>• Legacy Billing-System in Cloud-Architektur integrieren</a:t>
            </a:r>
          </a:p>
          <a:p>
            <a:pPr>
              <a:spcBef>
                <a:spcPts val="400"/>
              </a:spcBef>
              <a:spcAft>
                <a:spcPts val="1000"/>
              </a:spcAft>
              <a:defRPr sz="1800">
                <a:latin typeface="Open Sans Light"/>
              </a:defRPr>
            </a:pPr>
            <a:r>
              <a:t>• Verschiedene Protokolle (SOAP ↔ REST) adaptieren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 Pattern:</a:t>
            </a:r>
          </a:p>
          <a:p>
            <a:pPr>
              <a:spcBef>
                <a:spcPts val="400"/>
              </a:spcBef>
              <a:spcAft>
                <a:spcPts val="1000"/>
              </a:spcAft>
              <a:defRPr sz="1800">
                <a:latin typeface="Open Sans Light"/>
              </a:defRPr>
            </a:pPr>
            <a:r>
              <a:t>• Notification-Services (Email/SMS) mit verschiedenen Providern</a:t>
            </a:r>
          </a:p>
          <a:p>
            <a:pPr>
              <a:spcBef>
                <a:spcPts val="400"/>
              </a:spcBef>
              <a:spcAft>
                <a:spcPts val="1000"/>
              </a:spcAft>
              <a:defRPr sz="1800">
                <a:latin typeface="Open Sans Light"/>
              </a:defRPr>
            </a:pPr>
            <a:r>
              <a:t>• UI-Framework unabhängig von Rendering-Engine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 Pattern:</a:t>
            </a:r>
          </a:p>
          <a:p>
            <a:pPr>
              <a:spcBef>
                <a:spcPts val="400"/>
              </a:spcBef>
              <a:spcAft>
                <a:spcPts val="1000"/>
              </a:spcAft>
              <a:defRPr sz="1800">
                <a:latin typeface="Open Sans Light"/>
              </a:defRPr>
            </a:pPr>
            <a:r>
              <a:t>• Kunden-Organisationen (Einzelkunden, Firmen, Konzerne)</a:t>
            </a:r>
          </a:p>
          <a:p>
            <a:pPr>
              <a:spcBef>
                <a:spcPts val="400"/>
              </a:spcBef>
              <a:spcAft>
                <a:spcPts val="1000"/>
              </a:spcAft>
              <a:defRPr sz="1800">
                <a:latin typeface="Open Sans Light"/>
              </a:defRPr>
            </a:pPr>
            <a:r>
              <a:t>• Service-Pakete und Bundle-Strukturen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 Pattern:</a:t>
            </a:r>
          </a:p>
          <a:p>
            <a:pPr>
              <a:spcBef>
                <a:spcPts val="400"/>
              </a:spcBef>
              <a:spcAft>
                <a:spcPts val="1000"/>
              </a:spcAft>
              <a:defRPr sz="1800">
                <a:latin typeface="Open Sans Light"/>
              </a:defRPr>
            </a:pPr>
            <a:r>
              <a:t>• Service-Add-ons (IPv6, QoS, Monitoring) flexibel kombinieren</a:t>
            </a:r>
          </a:p>
          <a:p>
            <a:pPr>
              <a:spcBef>
                <a:spcPts val="400"/>
              </a:spcBef>
              <a:spcAft>
                <a:spcPts val="1000"/>
              </a:spcAft>
              <a:defRPr sz="1800">
                <a:latin typeface="Open Sans Light"/>
              </a:defRPr>
            </a:pPr>
            <a:r>
              <a:t>• Security-Layer für verschiedene Authentifizierungsverfahren</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(1/2)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a:t>
            </a:r>
          </a:p>
          <a:p>
            <a:pPr>
              <a:spcBef>
                <a:spcPts val="400"/>
              </a:spcBef>
              <a:spcAft>
                <a:spcPts val="1000"/>
              </a:spcAft>
              <a:defRPr sz="1800">
                <a:latin typeface="Open Sans Light"/>
              </a:defRPr>
            </a:pPr>
          </a:p>
          <a:p>
            <a:pPr>
              <a:spcBef>
                <a:spcPts val="400"/>
              </a:spcBef>
              <a:spcAft>
                <a:spcPts val="1000"/>
              </a:spcAft>
              <a:defRPr sz="1800">
                <a:latin typeface="Open Sans Light"/>
              </a:defRPr>
            </a:pPr>
            <a:r>
              <a:t>Adapter Pattern:</a:t>
            </a:r>
          </a:p>
          <a:p>
            <a:pPr>
              <a:spcBef>
                <a:spcPts val="400"/>
              </a:spcBef>
              <a:spcAft>
                <a:spcPts val="1000"/>
              </a:spcAft>
              <a:defRPr sz="1800">
                <a:latin typeface="Open Sans Light"/>
              </a:defRPr>
            </a:pPr>
            <a:r>
              <a:t>• Legacy Billing-System in Cloud-Architektur integrieren</a:t>
            </a:r>
          </a:p>
          <a:p>
            <a:pPr>
              <a:spcBef>
                <a:spcPts val="400"/>
              </a:spcBef>
              <a:spcAft>
                <a:spcPts val="1000"/>
              </a:spcAft>
              <a:defRPr sz="1800">
                <a:latin typeface="Open Sans Light"/>
              </a:defRPr>
            </a:pPr>
            <a:r>
              <a:t>• Verschiedene Protokolle (SOAP ↔ REST) adaptieren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Bridge Pattern:</a:t>
            </a:r>
          </a:p>
          <a:p>
            <a:pPr>
              <a:spcBef>
                <a:spcPts val="400"/>
              </a:spcBef>
              <a:spcAft>
                <a:spcPts val="1000"/>
              </a:spcAft>
              <a:defRPr sz="1800">
                <a:latin typeface="Open Sans Light"/>
              </a:defRPr>
            </a:pPr>
            <a:r>
              <a:t>• Notification-Services (Email/SMS) mit verschiedenen Providern</a:t>
            </a:r>
          </a:p>
          <a:p>
            <a:pPr>
              <a:spcBef>
                <a:spcPts val="400"/>
              </a:spcBef>
              <a:spcAft>
                <a:spcPts val="1000"/>
              </a:spcAft>
              <a:defRPr sz="1800">
                <a:latin typeface="Open Sans Light"/>
              </a:defRPr>
            </a:pPr>
            <a:r>
              <a:t>• UI-Framework unabhängig von Rendering-Engine</a:t>
            </a:r>
          </a:p>
          <a:p>
            <a:pPr>
              <a:spcBef>
                <a:spcPts val="400"/>
              </a:spcBef>
              <a:spcAft>
                <a:spcPts val="1000"/>
              </a:spcAft>
              <a:defRPr sz="1800">
                <a:latin typeface="Open Sans Light"/>
              </a:defRPr>
            </a:pPr>
          </a:p>
          <a:p>
            <a:pPr>
              <a:spcBef>
                <a:spcPts val="400"/>
              </a:spcBef>
              <a:spcAft>
                <a:spcPts val="1000"/>
              </a:spcAft>
              <a:defRPr sz="1800">
                <a:latin typeface="Open Sans Light"/>
              </a:defRPr>
            </a:pPr>
            <a:r>
              <a:t>Composite Pattern:</a:t>
            </a:r>
          </a:p>
          <a:p>
            <a:pPr>
              <a:spcBef>
                <a:spcPts val="400"/>
              </a:spcBef>
              <a:spcAft>
                <a:spcPts val="1000"/>
              </a:spcAft>
              <a:defRPr sz="1800">
                <a:latin typeface="Open Sans Light"/>
              </a:defRPr>
            </a:pPr>
            <a:r>
              <a:t>• Kunden-Organisationen (Einzelkunden, Firmen, Konzerne)</a:t>
            </a:r>
          </a:p>
          <a:p>
            <a:pPr>
              <a:spcBef>
                <a:spcPts val="400"/>
              </a:spcBef>
              <a:spcAft>
                <a:spcPts val="1000"/>
              </a:spcAft>
              <a:defRPr sz="1800">
                <a:latin typeface="Open Sans Light"/>
              </a:defRPr>
            </a:pPr>
            <a:r>
              <a:t>• Service-Pakete und Bundle-Strukturen</a:t>
            </a:r>
          </a:p>
          <a:p>
            <a:pPr>
              <a:spcBef>
                <a:spcPts val="400"/>
              </a:spcBef>
              <a:spcAft>
                <a:spcPts val="1000"/>
              </a:spcAft>
              <a:defRPr sz="1800">
                <a:latin typeface="Open Sans Light"/>
              </a:defRPr>
            </a:pPr>
          </a:p>
          <a:p>
            <a:pPr>
              <a:spcBef>
                <a:spcPts val="400"/>
              </a:spcBef>
              <a:spcAft>
                <a:spcPts val="1000"/>
              </a:spcAft>
              <a:defRPr sz="1800">
                <a:latin typeface="Open Sans Light"/>
              </a:defRPr>
            </a:pPr>
            <a:r>
              <a:t>Decorator Pattern:</a:t>
            </a:r>
          </a:p>
          <a:p>
            <a:pPr>
              <a:spcBef>
                <a:spcPts val="400"/>
              </a:spcBef>
              <a:spcAft>
                <a:spcPts val="1000"/>
              </a:spcAft>
              <a:defRPr sz="1800">
                <a:latin typeface="Open Sans Light"/>
              </a:defRPr>
            </a:pPr>
            <a:r>
              <a:t>• Service-Add-ons (IPv6, QoS, Monitoring) flexibel kombinieren</a:t>
            </a:r>
          </a:p>
          <a:p>
            <a:pPr>
              <a:spcBef>
                <a:spcPts val="400"/>
              </a:spcBef>
              <a:spcAft>
                <a:spcPts val="1000"/>
              </a:spcAft>
              <a:defRPr sz="1800">
                <a:latin typeface="Open Sans Light"/>
              </a:defRPr>
            </a:pPr>
            <a:r>
              <a:t>• Security-Layer für verschiedene Authentifizierungsverfahren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Software-Architektur Definition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Strukturierung von Software-Systemen</a:t>
            </a:r>
          </a:p>
          <a:p>
            <a:pPr>
              <a:spcBef>
                <a:spcPts val="400"/>
              </a:spcBef>
              <a:spcAft>
                <a:spcPts val="1000"/>
              </a:spcAft>
              <a:defRPr sz="1800">
                <a:latin typeface="Open Sans Light"/>
              </a:defRPr>
            </a:pPr>
            <a:r>
              <a:t>Entscheidungen über Komponenten und deren Beziehungen</a:t>
            </a:r>
          </a:p>
          <a:p>
            <a:pPr>
              <a:spcBef>
                <a:spcPts val="400"/>
              </a:spcBef>
              <a:spcAft>
                <a:spcPts val="1000"/>
              </a:spcAft>
              <a:defRPr sz="1800">
                <a:latin typeface="Open Sans Light"/>
              </a:defRPr>
            </a:pPr>
            <a:r>
              <a:t>Balance zwischen Flexibilität und Komplexität</a:t>
            </a:r>
          </a:p>
          <a:p>
            <a:pPr>
              <a:spcBef>
                <a:spcPts val="400"/>
              </a:spcBef>
              <a:spcAft>
                <a:spcPts val="1000"/>
              </a:spcAft>
              <a:defRPr sz="1800">
                <a:latin typeface="Open Sans Light"/>
              </a:defRPr>
            </a:pPr>
            <a:r>
              <a:t>Qualitätsattribute: Performance, Wartbarkeit, Skalierbarkeit</a:t>
            </a:r>
          </a:p>
          <a:p>
            <a:pPr>
              <a:spcBef>
                <a:spcPts val="400"/>
              </a:spcBef>
              <a:spcAft>
                <a:spcPts val="1000"/>
              </a:spcAft>
              <a:defRPr sz="1800">
                <a:latin typeface="Open Sans Light"/>
              </a:defRPr>
            </a:pPr>
            <a:r>
              <a:t>Architektur-Patterns als bewährte Lösungen</a:t>
            </a:r>
          </a:p>
          <a:p>
            <a:pPr>
              <a:spcBef>
                <a:spcPts val="400"/>
              </a:spcBef>
              <a:spcAft>
                <a:spcPts val="1000"/>
              </a:spcAft>
              <a:defRPr sz="1800">
                <a:latin typeface="Open Sans Light"/>
              </a:defRPr>
            </a:pPr>
            <a:r>
              <a:t>Dokumentation und Kommunikation der Architektur</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Software-Architektur Definition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Strukturierung von Software-Systemen</a:t>
            </a:r>
          </a:p>
          <a:p>
            <a:pPr>
              <a:spcBef>
                <a:spcPts val="400"/>
              </a:spcBef>
              <a:spcAft>
                <a:spcPts val="1000"/>
              </a:spcAft>
              <a:defRPr sz="1800">
                <a:latin typeface="Open Sans Light"/>
              </a:defRPr>
            </a:pPr>
            <a:r>
              <a:t>Entscheidungen über Komponenten und deren Beziehungen</a:t>
            </a:r>
          </a:p>
          <a:p>
            <a:pPr>
              <a:spcBef>
                <a:spcPts val="400"/>
              </a:spcBef>
              <a:spcAft>
                <a:spcPts val="1000"/>
              </a:spcAft>
              <a:defRPr sz="1800">
                <a:latin typeface="Open Sans Light"/>
              </a:defRPr>
            </a:pPr>
            <a:r>
              <a:t>Balance zwischen Flexibilität und Komplexität</a:t>
            </a:r>
          </a:p>
          <a:p>
            <a:pPr>
              <a:spcBef>
                <a:spcPts val="400"/>
              </a:spcBef>
              <a:spcAft>
                <a:spcPts val="1000"/>
              </a:spcAft>
              <a:defRPr sz="1800">
                <a:latin typeface="Open Sans Light"/>
              </a:defRPr>
            </a:pPr>
            <a:r>
              <a:t>Qualitätsattribute: Performance, Wartbarkeit, Skalierbarkeit</a:t>
            </a:r>
          </a:p>
          <a:p>
            <a:pPr>
              <a:spcBef>
                <a:spcPts val="400"/>
              </a:spcBef>
              <a:spcAft>
                <a:spcPts val="1000"/>
              </a:spcAft>
              <a:defRPr sz="1800">
                <a:latin typeface="Open Sans Light"/>
              </a:defRPr>
            </a:pPr>
            <a:r>
              <a:t>Architektur-Patterns als bewährte Lösungen</a:t>
            </a:r>
          </a:p>
          <a:p>
            <a:pPr>
              <a:spcBef>
                <a:spcPts val="400"/>
              </a:spcBef>
              <a:spcAft>
                <a:spcPts val="1000"/>
              </a:spcAft>
              <a:defRPr sz="1800">
                <a:latin typeface="Open Sans Light"/>
              </a:defRPr>
            </a:pPr>
            <a:r>
              <a:t>Dokumentation und Kommunikation der Architektur</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 (2/2):</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 Pattern:</a:t>
            </a:r>
          </a:p>
          <a:p>
            <a:pPr>
              <a:spcBef>
                <a:spcPts val="400"/>
              </a:spcBef>
              <a:spcAft>
                <a:spcPts val="1000"/>
              </a:spcAft>
              <a:defRPr sz="1800">
                <a:latin typeface="Open Sans Light"/>
              </a:defRPr>
            </a:pPr>
            <a:r>
              <a:t>• Kunden-Onboarding Orchestrierung</a:t>
            </a:r>
          </a:p>
          <a:p>
            <a:pPr>
              <a:spcBef>
                <a:spcPts val="400"/>
              </a:spcBef>
              <a:spcAft>
                <a:spcPts val="1000"/>
              </a:spcAft>
              <a:defRPr sz="1800">
                <a:latin typeface="Open Sans Light"/>
              </a:defRPr>
            </a:pPr>
            <a:r>
              <a:t>• Service-Activation Workflow vereinfachen</a:t>
            </a:r>
          </a:p>
          <a:p>
            <a:pPr>
              <a:spcBef>
                <a:spcPts val="400"/>
              </a:spcBef>
              <a:spcAft>
                <a:spcPts val="1000"/>
              </a:spcAft>
              <a:defRPr sz="1800">
                <a:latin typeface="Open Sans Light"/>
              </a:defRPr>
            </a:pPr>
            <a:r>
              <a:t>• API Gateway für Microservice-Architektur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 Pattern:</a:t>
            </a:r>
          </a:p>
          <a:p>
            <a:pPr>
              <a:spcBef>
                <a:spcPts val="400"/>
              </a:spcBef>
              <a:spcAft>
                <a:spcPts val="1000"/>
              </a:spcAft>
              <a:defRPr sz="1800">
                <a:latin typeface="Open Sans Light"/>
              </a:defRPr>
            </a:pPr>
            <a:r>
              <a:t>• Netzwerk-Topologie Visualisierung</a:t>
            </a:r>
          </a:p>
          <a:p>
            <a:pPr>
              <a:spcBef>
                <a:spcPts val="400"/>
              </a:spcBef>
              <a:spcAft>
                <a:spcPts val="1000"/>
              </a:spcAft>
              <a:defRPr sz="1800">
                <a:latin typeface="Open Sans Light"/>
              </a:defRPr>
            </a:pPr>
            <a:r>
              <a:t>• Configuration Templates für ähnliche Services</a:t>
            </a:r>
          </a:p>
          <a:p>
            <a:pPr>
              <a:spcBef>
                <a:spcPts val="400"/>
              </a:spcBef>
              <a:spcAft>
                <a:spcPts val="1000"/>
              </a:spcAft>
              <a:defRPr sz="1800">
                <a:latin typeface="Open Sans Light"/>
              </a:defRPr>
            </a:pPr>
            <a:r>
              <a:t>• Routing-Table Optimierung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 Pattern:</a:t>
            </a:r>
          </a:p>
          <a:p>
            <a:pPr>
              <a:spcBef>
                <a:spcPts val="400"/>
              </a:spcBef>
              <a:spcAft>
                <a:spcPts val="1000"/>
              </a:spcAft>
              <a:defRPr sz="1800">
                <a:latin typeface="Open Sans Light"/>
              </a:defRPr>
            </a:pPr>
            <a:r>
              <a:t>• Service Configuration Lazy Loading</a:t>
            </a:r>
          </a:p>
          <a:p>
            <a:pPr>
              <a:spcBef>
                <a:spcPts val="400"/>
              </a:spcBef>
              <a:spcAft>
                <a:spcPts val="1000"/>
              </a:spcAft>
              <a:defRPr sz="1800">
                <a:latin typeface="Open Sans Light"/>
              </a:defRPr>
            </a:pPr>
            <a:r>
              <a:t>• Remote API-Clients mit Caching</a:t>
            </a:r>
          </a:p>
          <a:p>
            <a:pPr>
              <a:spcBef>
                <a:spcPts val="400"/>
              </a:spcBef>
              <a:spcAft>
                <a:spcPts val="1000"/>
              </a:spcAft>
              <a:defRPr sz="1800">
                <a:latin typeface="Open Sans Light"/>
              </a:defRPr>
            </a:pPr>
            <a:r>
              <a:t>• Admin-Panel mit Rollen-basierter Zugriffskontrolle</a:t>
            </a:r>
          </a:p>
          <a:p>
            <a:pPr>
              <a:spcBef>
                <a:spcPts val="400"/>
              </a:spcBef>
              <a:spcAft>
                <a:spcPts val="1000"/>
              </a:spcAft>
              <a:defRPr sz="1800">
                <a:latin typeface="Open Sans Light"/>
              </a:defRPr>
            </a:pPr>
            <a:r>
              <a:t>• Performance-Monitoring mit intelligenter Pufferung</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Structural Patterns - Telekom Use Cases (2/2)</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Structural Patterns - Telekom Use Cases (2/2):</a:t>
            </a:r>
          </a:p>
          <a:p>
            <a:pPr>
              <a:spcBef>
                <a:spcPts val="400"/>
              </a:spcBef>
              <a:spcAft>
                <a:spcPts val="1000"/>
              </a:spcAft>
              <a:defRPr sz="1800">
                <a:latin typeface="Open Sans Light"/>
              </a:defRPr>
            </a:pPr>
          </a:p>
          <a:p>
            <a:pPr>
              <a:spcBef>
                <a:spcPts val="400"/>
              </a:spcBef>
              <a:spcAft>
                <a:spcPts val="1000"/>
              </a:spcAft>
              <a:defRPr sz="1800">
                <a:latin typeface="Open Sans Light"/>
              </a:defRPr>
            </a:pPr>
            <a:r>
              <a:t>Facade Pattern:</a:t>
            </a:r>
          </a:p>
          <a:p>
            <a:pPr>
              <a:spcBef>
                <a:spcPts val="400"/>
              </a:spcBef>
              <a:spcAft>
                <a:spcPts val="1000"/>
              </a:spcAft>
              <a:defRPr sz="1800">
                <a:latin typeface="Open Sans Light"/>
              </a:defRPr>
            </a:pPr>
            <a:r>
              <a:t>• Kunden-Onboarding Orchestrierung</a:t>
            </a:r>
          </a:p>
          <a:p>
            <a:pPr>
              <a:spcBef>
                <a:spcPts val="400"/>
              </a:spcBef>
              <a:spcAft>
                <a:spcPts val="1000"/>
              </a:spcAft>
              <a:defRPr sz="1800">
                <a:latin typeface="Open Sans Light"/>
              </a:defRPr>
            </a:pPr>
            <a:r>
              <a:t>• Service-Activation Workflow vereinfachen</a:t>
            </a:r>
          </a:p>
          <a:p>
            <a:pPr>
              <a:spcBef>
                <a:spcPts val="400"/>
              </a:spcBef>
              <a:spcAft>
                <a:spcPts val="1000"/>
              </a:spcAft>
              <a:defRPr sz="1800">
                <a:latin typeface="Open Sans Light"/>
              </a:defRPr>
            </a:pPr>
            <a:r>
              <a:t>• API Gateway für Microservice-Architektur</a:t>
            </a:r>
          </a:p>
          <a:p>
            <a:pPr>
              <a:spcBef>
                <a:spcPts val="400"/>
              </a:spcBef>
              <a:spcAft>
                <a:spcPts val="1000"/>
              </a:spcAft>
              <a:defRPr sz="1800">
                <a:latin typeface="Open Sans Light"/>
              </a:defRPr>
            </a:pPr>
          </a:p>
          <a:p>
            <a:pPr>
              <a:spcBef>
                <a:spcPts val="400"/>
              </a:spcBef>
              <a:spcAft>
                <a:spcPts val="1000"/>
              </a:spcAft>
              <a:defRPr sz="1800">
                <a:latin typeface="Open Sans Light"/>
              </a:defRPr>
            </a:pPr>
            <a:r>
              <a:t>Flyweight Pattern:</a:t>
            </a:r>
          </a:p>
          <a:p>
            <a:pPr>
              <a:spcBef>
                <a:spcPts val="400"/>
              </a:spcBef>
              <a:spcAft>
                <a:spcPts val="1000"/>
              </a:spcAft>
              <a:defRPr sz="1800">
                <a:latin typeface="Open Sans Light"/>
              </a:defRPr>
            </a:pPr>
            <a:r>
              <a:t>• Netzwerk-Topologie Visualisierung</a:t>
            </a:r>
          </a:p>
          <a:p>
            <a:pPr>
              <a:spcBef>
                <a:spcPts val="400"/>
              </a:spcBef>
              <a:spcAft>
                <a:spcPts val="1000"/>
              </a:spcAft>
              <a:defRPr sz="1800">
                <a:latin typeface="Open Sans Light"/>
              </a:defRPr>
            </a:pPr>
            <a:r>
              <a:t>• Configuration Templates für ähnliche Services</a:t>
            </a:r>
          </a:p>
          <a:p>
            <a:pPr>
              <a:spcBef>
                <a:spcPts val="400"/>
              </a:spcBef>
              <a:spcAft>
                <a:spcPts val="1000"/>
              </a:spcAft>
              <a:defRPr sz="1800">
                <a:latin typeface="Open Sans Light"/>
              </a:defRPr>
            </a:pPr>
            <a:r>
              <a:t>• Routing-Table Optimierung</a:t>
            </a:r>
          </a:p>
          <a:p>
            <a:pPr>
              <a:spcBef>
                <a:spcPts val="400"/>
              </a:spcBef>
              <a:spcAft>
                <a:spcPts val="1000"/>
              </a:spcAft>
              <a:defRPr sz="1800">
                <a:latin typeface="Open Sans Light"/>
              </a:defRPr>
            </a:pPr>
          </a:p>
          <a:p>
            <a:pPr>
              <a:spcBef>
                <a:spcPts val="400"/>
              </a:spcBef>
              <a:spcAft>
                <a:spcPts val="1000"/>
              </a:spcAft>
              <a:defRPr sz="1800">
                <a:latin typeface="Open Sans Light"/>
              </a:defRPr>
            </a:pPr>
            <a:r>
              <a:t>Proxy Pattern:</a:t>
            </a:r>
          </a:p>
          <a:p>
            <a:pPr>
              <a:spcBef>
                <a:spcPts val="400"/>
              </a:spcBef>
              <a:spcAft>
                <a:spcPts val="1000"/>
              </a:spcAft>
              <a:defRPr sz="1800">
                <a:latin typeface="Open Sans Light"/>
              </a:defRPr>
            </a:pPr>
            <a:r>
              <a:t>• Service Configuration Lazy Loading</a:t>
            </a:r>
          </a:p>
          <a:p>
            <a:pPr>
              <a:spcBef>
                <a:spcPts val="400"/>
              </a:spcBef>
              <a:spcAft>
                <a:spcPts val="1000"/>
              </a:spcAft>
              <a:defRPr sz="1800">
                <a:latin typeface="Open Sans Light"/>
              </a:defRPr>
            </a:pPr>
            <a:r>
              <a:t>• Remote API-Clients mit Caching</a:t>
            </a:r>
          </a:p>
          <a:p>
            <a:pPr>
              <a:spcBef>
                <a:spcPts val="400"/>
              </a:spcBef>
              <a:spcAft>
                <a:spcPts val="1000"/>
              </a:spcAft>
              <a:defRPr sz="1800">
                <a:latin typeface="Open Sans Light"/>
              </a:defRPr>
            </a:pPr>
            <a:r>
              <a:t>• Admin-Panel mit Rollen-basierter Zugriffskontrolle</a:t>
            </a:r>
          </a:p>
          <a:p>
            <a:pPr>
              <a:spcBef>
                <a:spcPts val="400"/>
              </a:spcBef>
              <a:spcAft>
                <a:spcPts val="1000"/>
              </a:spcAft>
              <a:defRPr sz="1800">
                <a:latin typeface="Open Sans Light"/>
              </a:defRPr>
            </a:pPr>
            <a:r>
              <a:t>• Performance-Monitoring mit intelligenter Pufferung</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Best Practices</a:t>
            </a:r>
            <a:endParaRPr b="0" lang="en-US" sz="2800" strike="noStrike" u="none">
              <a:solidFill>
                <a:srgbClr val="000000"/>
              </a:solidFill>
              <a:uFillTx/>
              <a:latin typeface="Arial"/>
            </a:endParaRPr>
          </a:p>
        </p:txBody>
      </p:sp>
      <p:sp>
        <p:nvSpPr>
          <p:cNvPr id="305"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Separate infrastructure and application code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Implement least privilege access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Regular security reviews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Maintain comprehensive documentation</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Establish backup and recovery procedures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119" dur="indefinite" restart="never" nodeType="tmRoot">
          <p:childTnLst>
            <p:seq>
              <p:cTn id="1120" dur="indefinite" nodeType="mainSeq">
                <p:childTnLst>
                  <p:par>
                    <p:cTn id="1121" fill="hold">
                      <p:stCondLst>
                        <p:cond delay="indefinite"/>
                      </p:stCondLst>
                      <p:childTnLst>
                        <p:par>
                          <p:cTn id="1122" fill="hold">
                            <p:stCondLst>
                              <p:cond delay="0"/>
                            </p:stCondLst>
                            <p:childTnLst>
                              <p:par>
                                <p:cTn id="1123" nodeType="clickEffect" fill="hold" presetClass="entr" presetID="1">
                                  <p:stCondLst>
                                    <p:cond delay="0"/>
                                  </p:stCondLst>
                                  <p:childTnLst>
                                    <p:set>
                                      <p:cBhvr>
                                        <p:cTn id="1124"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1125" fill="hold">
                      <p:stCondLst>
                        <p:cond delay="indefinite"/>
                      </p:stCondLst>
                      <p:childTnLst>
                        <p:par>
                          <p:cTn id="1126" fill="hold">
                            <p:stCondLst>
                              <p:cond delay="0"/>
                            </p:stCondLst>
                            <p:childTnLst>
                              <p:par>
                                <p:cTn id="1127" nodeType="clickEffect" fill="hold" presetClass="entr" presetID="1">
                                  <p:stCondLst>
                                    <p:cond delay="0"/>
                                  </p:stCondLst>
                                  <p:childTnLst>
                                    <p:set>
                                      <p:cBhvr>
                                        <p:cTn id="1128"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1129" fill="hold">
                      <p:stCondLst>
                        <p:cond delay="indefinite"/>
                      </p:stCondLst>
                      <p:childTnLst>
                        <p:par>
                          <p:cTn id="1130" fill="hold">
                            <p:stCondLst>
                              <p:cond delay="0"/>
                            </p:stCondLst>
                            <p:childTnLst>
                              <p:par>
                                <p:cTn id="1131" nodeType="clickEffect" fill="hold" presetClass="entr" presetID="1">
                                  <p:stCondLst>
                                    <p:cond delay="0"/>
                                  </p:stCondLst>
                                  <p:childTnLst>
                                    <p:set>
                                      <p:cBhvr>
                                        <p:cTn id="1132"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1133" fill="hold">
                      <p:stCondLst>
                        <p:cond delay="indefinite"/>
                      </p:stCondLst>
                      <p:childTnLst>
                        <p:par>
                          <p:cTn id="1134" fill="hold">
                            <p:stCondLst>
                              <p:cond delay="0"/>
                            </p:stCondLst>
                            <p:childTnLst>
                              <p:par>
                                <p:cTn id="1135" nodeType="clickEffect" fill="hold" presetClass="entr" presetID="1">
                                  <p:stCondLst>
                                    <p:cond delay="0"/>
                                  </p:stCondLst>
                                  <p:childTnLst>
                                    <p:set>
                                      <p:cBhvr>
                                        <p:cTn id="1136" dur="1" fill="hold">
                                          <p:stCondLst>
                                            <p:cond delay="0"/>
                                          </p:stCondLst>
                                        </p:cTn>
                                        <p:tgtEl>
                                          <p:spTgt spid="305">
                                            <p:txEl>
                                              <p:pRg st="3" end="3"/>
                                            </p:txEl>
                                          </p:spTgt>
                                        </p:tgtEl>
                                        <p:attrNameLst>
                                          <p:attrName>style.visibility</p:attrName>
                                        </p:attrNameLst>
                                      </p:cBhvr>
                                      <p:to>
                                        <p:strVal val="visible"/>
                                      </p:to>
                                    </p:set>
                                  </p:childTnLst>
                                </p:cTn>
                              </p:par>
                            </p:childTnLst>
                          </p:cTn>
                        </p:par>
                      </p:childTnLst>
                    </p:cTn>
                  </p:par>
                  <p:par>
                    <p:cTn id="1137" fill="hold">
                      <p:stCondLst>
                        <p:cond delay="indefinite"/>
                      </p:stCondLst>
                      <p:childTnLst>
                        <p:par>
                          <p:cTn id="1138" fill="hold">
                            <p:stCondLst>
                              <p:cond delay="0"/>
                            </p:stCondLst>
                            <p:childTnLst>
                              <p:par>
                                <p:cTn id="1139" nodeType="clickEffect" fill="hold" presetClass="entr" presetID="1">
                                  <p:stCondLst>
                                    <p:cond delay="0"/>
                                  </p:stCondLst>
                                  <p:childTnLst>
                                    <p:set>
                                      <p:cBhvr>
                                        <p:cTn id="1140"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DevOps vs. GitOps</a:t>
            </a:r>
            <a:endParaRPr b="0" lang="en-US" sz="2800" strike="noStrike" u="none">
              <a:solidFill>
                <a:srgbClr val="000000"/>
              </a:solidFill>
              <a:uFillTx/>
              <a:latin typeface="Arial"/>
            </a:endParaRPr>
          </a:p>
        </p:txBody>
      </p:sp>
      <p:sp>
        <p:nvSpPr>
          <p:cNvPr id="307" name="PlaceHolder 2"/>
          <p:cNvSpPr>
            <a:spLocks noGrp="1"/>
          </p:cNvSpPr>
          <p:nvPr>
            <p:ph/>
          </p:nvPr>
        </p:nvSpPr>
        <p:spPr>
          <a:xfrm>
            <a:off x="311760" y="1152360"/>
            <a:ext cx="4358880" cy="3416040"/>
          </a:xfrm>
          <a:prstGeom prst="rect">
            <a:avLst/>
          </a:prstGeom>
          <a:noFill/>
          <a:ln w="0">
            <a:noFill/>
          </a:ln>
        </p:spPr>
        <p:txBody>
          <a:bodyPr numCol="1" spcCol="0" lIns="91440" rIns="91440" tIns="91440" bIns="91440" anchor="t">
            <a:noAutofit/>
          </a:bodyPr>
          <a:p>
            <a:pPr marL="114480" indent="0">
              <a:lnSpc>
                <a:spcPct val="100000"/>
              </a:lnSpc>
              <a:buNone/>
              <a:tabLst>
                <a:tab algn="l" pos="0"/>
              </a:tabLst>
            </a:pPr>
            <a:r>
              <a:rPr b="1" lang="en-US" sz="1800" strike="noStrike" u="none">
                <a:solidFill>
                  <a:schemeClr val="dk2"/>
                </a:solidFill>
                <a:uFillTx/>
                <a:latin typeface="Open Sans SemiBold"/>
                <a:ea typeface="Open Sans SemiBold"/>
              </a:rPr>
              <a:t>DevOps</a:t>
            </a:r>
            <a:br>
              <a:rPr sz="1800"/>
            </a:br>
            <a:endParaRPr b="0" lang="en-US" sz="1800" strike="noStrike" u="none">
              <a:solidFill>
                <a:srgbClr val="000000"/>
              </a:solidFill>
              <a:uFillTx/>
              <a:latin typeface="Open Sans"/>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Cultural approach combining development and operations</a:t>
            </a:r>
            <a:endParaRPr b="0" lang="en-US" sz="1600" strike="noStrike" u="none">
              <a:solidFill>
                <a:srgbClr val="000000"/>
              </a:solidFill>
              <a:uFillTx/>
              <a:latin typeface="Open Sans"/>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Focuses on collaboration and automation </a:t>
            </a:r>
            <a:endParaRPr b="0" lang="en-US" sz="1600" strike="noStrike" u="none">
              <a:solidFill>
                <a:srgbClr val="000000"/>
              </a:solidFill>
              <a:uFillTx/>
              <a:latin typeface="Open Sans"/>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Flexible in tools and processes</a:t>
            </a:r>
            <a:endParaRPr b="0" lang="en-US" sz="1600" strike="noStrike" u="none">
              <a:solidFill>
                <a:srgbClr val="000000"/>
              </a:solidFill>
              <a:uFillTx/>
              <a:latin typeface="Open Sans"/>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Can use push or pull deployments</a:t>
            </a:r>
            <a:endParaRPr b="0" lang="en-US" sz="1600" strike="noStrike" u="none">
              <a:solidFill>
                <a:srgbClr val="000000"/>
              </a:solidFill>
              <a:uFillTx/>
              <a:latin typeface="Open Sans"/>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Broad scope across entire delivery pipeline</a:t>
            </a:r>
            <a:endParaRPr b="0" lang="en-US" sz="1600" strike="noStrike" u="none">
              <a:solidFill>
                <a:srgbClr val="000000"/>
              </a:solidFill>
              <a:uFillTx/>
              <a:latin typeface="Open Sans"/>
            </a:endParaRPr>
          </a:p>
          <a:p>
            <a:pPr indent="0">
              <a:lnSpc>
                <a:spcPct val="150000"/>
              </a:lnSpc>
              <a:buNone/>
              <a:tabLst>
                <a:tab algn="l" pos="0"/>
              </a:tabLst>
            </a:pPr>
            <a:endParaRPr b="0" lang="en-US" sz="1800" strike="noStrike" u="none">
              <a:solidFill>
                <a:srgbClr val="000000"/>
              </a:solidFill>
              <a:uFillTx/>
              <a:latin typeface="Open Sans"/>
            </a:endParaRPr>
          </a:p>
          <a:p>
            <a:pPr indent="0">
              <a:lnSpc>
                <a:spcPct val="100000"/>
              </a:lnSpc>
              <a:buNone/>
              <a:tabLst>
                <a:tab algn="l" pos="0"/>
              </a:tabLst>
            </a:pPr>
            <a:endParaRPr b="0" lang="en-US" sz="1800" strike="noStrike" u="none">
              <a:solidFill>
                <a:srgbClr val="000000"/>
              </a:solidFill>
              <a:uFillTx/>
              <a:latin typeface="Open Sans"/>
            </a:endParaRPr>
          </a:p>
        </p:txBody>
      </p:sp>
      <p:sp>
        <p:nvSpPr>
          <p:cNvPr id="308" name="PlaceHolder 3"/>
          <p:cNvSpPr>
            <a:spLocks noGrp="1"/>
          </p:cNvSpPr>
          <p:nvPr>
            <p:ph type="sldNum" idx="20"/>
          </p:nvPr>
        </p:nvSpPr>
        <p:spPr>
          <a:xfrm>
            <a:off x="8472600" y="4663080"/>
            <a:ext cx="548280" cy="39312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US" sz="1000" strike="noStrike" u="none">
                <a:solidFill>
                  <a:schemeClr val="dk2"/>
                </a:solidFill>
                <a:uFillTx/>
                <a:latin typeface="Open Sans"/>
                <a:ea typeface="Open Sans"/>
              </a:defRPr>
            </a:lvl1pPr>
          </a:lstStyle>
          <a:p>
            <a:pPr indent="0" algn="r">
              <a:lnSpc>
                <a:spcPct val="100000"/>
              </a:lnSpc>
              <a:buNone/>
              <a:tabLst>
                <a:tab algn="l" pos="0"/>
              </a:tabLst>
            </a:pPr>
            <a:fld id="{EE745C5D-3AF6-414C-AC63-291C5BFA7957}" type="slidenum">
              <a:rPr b="0" lang="en-US" sz="1000" strike="noStrike" u="none">
                <a:solidFill>
                  <a:schemeClr val="dk2"/>
                </a:solidFill>
                <a:uFillTx/>
                <a:latin typeface="Open Sans"/>
                <a:ea typeface="Open Sans"/>
              </a:rPr>
              <a:t>&lt;number&gt;</a:t>
            </a:fld>
            <a:endParaRPr b="0" lang="en-US" sz="1000" strike="noStrike" u="none">
              <a:solidFill>
                <a:srgbClr val="000000"/>
              </a:solidFill>
              <a:uFillTx/>
              <a:latin typeface="Times New Roman"/>
            </a:endParaRPr>
          </a:p>
        </p:txBody>
      </p:sp>
      <p:sp>
        <p:nvSpPr>
          <p:cNvPr id="309" name="Content Placeholder 2"/>
          <p:cNvSpPr/>
          <p:nvPr/>
        </p:nvSpPr>
        <p:spPr>
          <a:xfrm>
            <a:off x="4572000" y="1152360"/>
            <a:ext cx="4358880" cy="3416040"/>
          </a:xfrm>
          <a:prstGeom prst="rect">
            <a:avLst/>
          </a:prstGeom>
          <a:noFill/>
          <a:ln w="0">
            <a:noFill/>
          </a:ln>
        </p:spPr>
        <p:style>
          <a:lnRef idx="0"/>
          <a:fillRef idx="0"/>
          <a:effectRef idx="0"/>
          <a:fontRef idx="minor"/>
        </p:style>
        <p:txBody>
          <a:bodyPr numCol="1" spcCol="0" tIns="91440" bIns="91440" anchor="t">
            <a:noAutofit/>
          </a:bodyPr>
          <a:p>
            <a:pPr marL="114480">
              <a:lnSpc>
                <a:spcPct val="100000"/>
              </a:lnSpc>
              <a:tabLst>
                <a:tab algn="l" pos="0"/>
              </a:tabLst>
            </a:pPr>
            <a:r>
              <a:rPr b="1" lang="en-US" sz="1800" strike="noStrike" u="none">
                <a:solidFill>
                  <a:schemeClr val="dk2"/>
                </a:solidFill>
                <a:uFillTx/>
                <a:latin typeface="Open Sans SemiBold"/>
                <a:ea typeface="Open Sans SemiBold"/>
              </a:rPr>
              <a:t>GitOps</a:t>
            </a:r>
            <a:br>
              <a:rPr sz="1800"/>
            </a:br>
            <a:endParaRPr b="0" lang="en-US" sz="1800" strike="noStrike" u="none">
              <a:solidFill>
                <a:srgbClr val="000000"/>
              </a:solidFill>
              <a:uFillTx/>
              <a:latin typeface="Arial"/>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Operational framework using Git as source of truth</a:t>
            </a:r>
            <a:endParaRPr b="0" lang="en-US" sz="1600" strike="noStrike" u="none">
              <a:solidFill>
                <a:srgbClr val="000000"/>
              </a:solidFill>
              <a:uFillTx/>
              <a:latin typeface="Arial"/>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Declarative infrastructure and applications</a:t>
            </a:r>
            <a:endParaRPr b="0" lang="en-US" sz="1600" strike="noStrike" u="none">
              <a:solidFill>
                <a:srgbClr val="000000"/>
              </a:solidFill>
              <a:uFillTx/>
              <a:latin typeface="Arial"/>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Pull-based deployment model </a:t>
            </a:r>
            <a:endParaRPr b="0" lang="en-US" sz="1600" strike="noStrike" u="none">
              <a:solidFill>
                <a:srgbClr val="000000"/>
              </a:solidFill>
              <a:uFillTx/>
              <a:latin typeface="Arial"/>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Automated reconciliation</a:t>
            </a:r>
            <a:endParaRPr b="0" lang="en-US" sz="1600" strike="noStrike" u="none">
              <a:solidFill>
                <a:srgbClr val="000000"/>
              </a:solidFill>
              <a:uFillTx/>
              <a:latin typeface="Arial"/>
            </a:endParaRPr>
          </a:p>
          <a:p>
            <a:pPr marL="457200" indent="-343080">
              <a:lnSpc>
                <a:spcPct val="150000"/>
              </a:lnSpc>
              <a:buClr>
                <a:srgbClr val="595959"/>
              </a:buClr>
              <a:buFont typeface="Arial"/>
              <a:buChar char="•"/>
              <a:tabLst>
                <a:tab algn="l" pos="0"/>
              </a:tabLst>
            </a:pPr>
            <a:r>
              <a:rPr b="0" lang="en-US" sz="1600" strike="noStrike" u="none">
                <a:solidFill>
                  <a:schemeClr val="dk2"/>
                </a:solidFill>
                <a:uFillTx/>
                <a:latin typeface="Open Sans"/>
                <a:ea typeface="Open Sans"/>
              </a:rPr>
              <a:t>Primarily for cloud-native applications</a:t>
            </a:r>
            <a:endParaRPr b="0" lang="en-US" sz="16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141" dur="indefinite" restart="never" nodeType="tmRoot">
          <p:childTnLst>
            <p:seq>
              <p:cTn id="1142" dur="indefinite" nodeType="mainSeq">
                <p:childTnLst>
                  <p:par>
                    <p:cTn id="1143" fill="hold">
                      <p:stCondLst>
                        <p:cond delay="indefinite"/>
                      </p:stCondLst>
                      <p:childTnLst>
                        <p:par>
                          <p:cTn id="1144" fill="hold">
                            <p:stCondLst>
                              <p:cond delay="0"/>
                            </p:stCondLst>
                            <p:childTnLst>
                              <p:par>
                                <p:cTn id="1145" nodeType="clickEffect" fill="hold" presetClass="entr" presetID="1">
                                  <p:stCondLst>
                                    <p:cond delay="0"/>
                                  </p:stCondLst>
                                  <p:childTnLst>
                                    <p:set>
                                      <p:cBhvr>
                                        <p:cTn id="1146"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47" fill="hold">
                      <p:stCondLst>
                        <p:cond delay="indefinite"/>
                      </p:stCondLst>
                      <p:childTnLst>
                        <p:par>
                          <p:cTn id="1148" fill="hold">
                            <p:stCondLst>
                              <p:cond delay="0"/>
                            </p:stCondLst>
                            <p:childTnLst>
                              <p:par>
                                <p:cTn id="1149" nodeType="clickEffect" fill="hold" presetClass="entr" presetID="1">
                                  <p:stCondLst>
                                    <p:cond delay="0"/>
                                  </p:stCondLst>
                                  <p:childTnLst>
                                    <p:set>
                                      <p:cBhvr>
                                        <p:cTn id="1150"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307">
                                            <p:txEl>
                                              <p:pRg st="3" end="3"/>
                                            </p:txEl>
                                          </p:spTgt>
                                        </p:tgtEl>
                                        <p:attrNameLst>
                                          <p:attrName>style.visibility</p:attrName>
                                        </p:attrNameLst>
                                      </p:cBhvr>
                                      <p:to>
                                        <p:strVal val="visible"/>
                                      </p:to>
                                    </p:set>
                                  </p:childTnLst>
                                </p:cTn>
                              </p:par>
                            </p:childTnLst>
                          </p:cTn>
                        </p:par>
                      </p:childTnLst>
                    </p:cTn>
                  </p:par>
                  <p:par>
                    <p:cTn id="1155" fill="hold">
                      <p:stCondLst>
                        <p:cond delay="indefinite"/>
                      </p:stCondLst>
                      <p:childTnLst>
                        <p:par>
                          <p:cTn id="1156" fill="hold">
                            <p:stCondLst>
                              <p:cond delay="0"/>
                            </p:stCondLst>
                            <p:childTnLst>
                              <p:par>
                                <p:cTn id="1157" nodeType="clickEffect" fill="hold" presetClass="entr" presetID="1">
                                  <p:stCondLst>
                                    <p:cond delay="0"/>
                                  </p:stCondLst>
                                  <p:childTnLst>
                                    <p:set>
                                      <p:cBhvr>
                                        <p:cTn id="1158" dur="1" fill="hold">
                                          <p:stCondLst>
                                            <p:cond delay="0"/>
                                          </p:stCondLst>
                                        </p:cTn>
                                        <p:tgtEl>
                                          <p:spTgt spid="307">
                                            <p:txEl>
                                              <p:pRg st="4" end="4"/>
                                            </p:txEl>
                                          </p:spTgt>
                                        </p:tgtEl>
                                        <p:attrNameLst>
                                          <p:attrName>style.visibility</p:attrName>
                                        </p:attrNameLst>
                                      </p:cBhvr>
                                      <p:to>
                                        <p:strVal val="visible"/>
                                      </p:to>
                                    </p:set>
                                  </p:childTnLst>
                                </p:cTn>
                              </p:par>
                            </p:childTnLst>
                          </p:cTn>
                        </p:par>
                      </p:childTnLst>
                    </p:cTn>
                  </p:par>
                  <p:par>
                    <p:cTn id="1159" fill="hold">
                      <p:stCondLst>
                        <p:cond delay="indefinite"/>
                      </p:stCondLst>
                      <p:childTnLst>
                        <p:par>
                          <p:cTn id="1160" fill="hold">
                            <p:stCondLst>
                              <p:cond delay="0"/>
                            </p:stCondLst>
                            <p:childTnLst>
                              <p:par>
                                <p:cTn id="1161" nodeType="clickEffect" fill="hold" presetClass="entr" presetID="1">
                                  <p:stCondLst>
                                    <p:cond delay="0"/>
                                  </p:stCondLst>
                                  <p:childTnLst>
                                    <p:set>
                                      <p:cBhvr>
                                        <p:cTn id="116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ubTitle"/>
          </p:nvPr>
        </p:nvSpPr>
        <p:spPr>
          <a:xfrm>
            <a:off x="311760" y="3895920"/>
            <a:ext cx="8520120" cy="792360"/>
          </a:xfrm>
          <a:prstGeom prst="rect">
            <a:avLst/>
          </a:prstGeom>
          <a:noFill/>
          <a:ln w="0">
            <a:noFill/>
          </a:ln>
        </p:spPr>
        <p:txBody>
          <a:bodyPr lIns="91440" rIns="91440" tIns="91440" bIns="91440" anchor="t">
            <a:noAutofit/>
          </a:bodyPr>
          <a:p>
            <a:pPr algn="ctr">
              <a:lnSpc>
                <a:spcPct val="100000"/>
              </a:lnSpc>
              <a:tabLst>
                <a:tab algn="l" pos="0"/>
              </a:tabLst>
            </a:pPr>
            <a:r>
              <a:rPr b="0" lang="en-US" sz="2800" strike="noStrike" u="none">
                <a:solidFill>
                  <a:schemeClr val="dk2"/>
                </a:solidFill>
                <a:uFillTx/>
                <a:latin typeface="Open Sans"/>
                <a:ea typeface="Open Sans"/>
              </a:rPr>
              <a:t>CloudNative</a:t>
            </a:r>
            <a:endParaRPr b="0" lang="en-US" sz="2800" strike="noStrike" u="none">
              <a:solidFill>
                <a:srgbClr val="000000"/>
              </a:solidFill>
              <a:uFillTx/>
              <a:latin typeface="Arial"/>
            </a:endParaRPr>
          </a:p>
          <a:p>
            <a:pPr algn="ctr">
              <a:lnSpc>
                <a:spcPct val="100000"/>
              </a:lnSpc>
              <a:tabLst>
                <a:tab algn="l" pos="0"/>
              </a:tabLst>
            </a:pP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US" sz="2800" strike="noStrike" u="none">
                <a:solidFill>
                  <a:schemeClr val="dk1"/>
                </a:solidFill>
                <a:uFillTx/>
                <a:latin typeface="Open Sans"/>
                <a:ea typeface="Open Sans"/>
              </a:rPr>
              <a:t>Software, Applications and Architectures</a:t>
            </a:r>
            <a:endParaRPr b="0" lang="en-US" sz="2800" strike="noStrike" u="none">
              <a:solidFill>
                <a:srgbClr val="000000"/>
              </a:solidFill>
              <a:uFillTx/>
              <a:latin typeface="Arial"/>
            </a:endParaRPr>
          </a:p>
          <a:p>
            <a:pPr indent="0" algn="ctr">
              <a:lnSpc>
                <a:spcPct val="100000"/>
              </a:lnSpc>
              <a:buNone/>
              <a:tabLst>
                <a:tab algn="l" pos="0"/>
              </a:tabLst>
            </a:pP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Google Shape;74;p15" descr=""/>
          <p:cNvPicPr/>
          <p:nvPr/>
        </p:nvPicPr>
        <p:blipFill>
          <a:blip r:embed="rId1"/>
          <a:stretch/>
        </p:blipFill>
        <p:spPr>
          <a:xfrm>
            <a:off x="-73080" y="-15840"/>
            <a:ext cx="9213120" cy="5186520"/>
          </a:xfrm>
          <a:prstGeom prst="rect">
            <a:avLst/>
          </a:prstGeom>
          <a:noFill/>
          <a:ln w="0">
            <a:noFill/>
          </a:ln>
        </p:spPr>
      </p:pic>
      <p:sp>
        <p:nvSpPr>
          <p:cNvPr id="313" name="PlaceHolder 1"/>
          <p:cNvSpPr>
            <a:spLocks noGrp="1"/>
          </p:cNvSpPr>
          <p:nvPr>
            <p:ph type="title"/>
          </p:nvPr>
        </p:nvSpPr>
        <p:spPr>
          <a:xfrm>
            <a:off x="68400" y="4205880"/>
            <a:ext cx="76183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rgbClr val="ffffff"/>
                </a:solidFill>
                <a:uFillTx/>
                <a:latin typeface="Open Sans"/>
                <a:ea typeface="Open Sans"/>
              </a:rPr>
              <a:t>Monoliths</a:t>
            </a:r>
            <a:endParaRPr b="0" lang="en-US" sz="2800" strike="noStrike" u="none">
              <a:solidFill>
                <a:srgbClr val="000000"/>
              </a:solidFill>
              <a:uFillTx/>
              <a:latin typeface="Arial"/>
            </a:endParaRPr>
          </a:p>
        </p:txBody>
      </p:sp>
      <p:sp>
        <p:nvSpPr>
          <p:cNvPr id="314" name="PlaceHolder 2"/>
          <p:cNvSpPr>
            <a:spLocks noGrp="1"/>
          </p:cNvSpPr>
          <p:nvPr>
            <p:ph/>
          </p:nvPr>
        </p:nvSpPr>
        <p:spPr>
          <a:xfrm>
            <a:off x="68400" y="4639680"/>
            <a:ext cx="8520120" cy="457920"/>
          </a:xfrm>
          <a:prstGeom prst="rect">
            <a:avLst/>
          </a:prstGeom>
          <a:noFill/>
          <a:ln w="0">
            <a:noFill/>
          </a:ln>
        </p:spPr>
        <p:txBody>
          <a:bodyPr lIns="91440" rIns="91440" tIns="91440" bIns="91440" anchor="t">
            <a:noAutofit/>
          </a:bodyPr>
          <a:p>
            <a:pPr indent="0">
              <a:lnSpc>
                <a:spcPct val="150000"/>
              </a:lnSpc>
              <a:spcAft>
                <a:spcPts val="1599"/>
              </a:spcAft>
              <a:buNone/>
              <a:tabLst>
                <a:tab algn="l" pos="0"/>
              </a:tabLst>
            </a:pPr>
            <a:r>
              <a:rPr b="0" lang="en-US" sz="1800" strike="noStrike" u="none">
                <a:solidFill>
                  <a:srgbClr val="ffffff"/>
                </a:solidFill>
                <a:uFillTx/>
                <a:latin typeface="Open Sans"/>
                <a:ea typeface="Open Sans"/>
              </a:rPr>
              <a:t>Oldies but goldies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Google Shape;81;p16" descr=""/>
          <p:cNvPicPr/>
          <p:nvPr/>
        </p:nvPicPr>
        <p:blipFill>
          <a:blip r:embed="rId1"/>
          <a:stretch/>
        </p:blipFill>
        <p:spPr>
          <a:xfrm>
            <a:off x="0" y="0"/>
            <a:ext cx="9143640" cy="5143320"/>
          </a:xfrm>
          <a:prstGeom prst="rect">
            <a:avLst/>
          </a:prstGeom>
          <a:noFill/>
          <a:ln w="0">
            <a:noFill/>
          </a:ln>
        </p:spPr>
      </p:pic>
      <p:sp>
        <p:nvSpPr>
          <p:cNvPr id="316" name="PlaceHolder 1"/>
          <p:cNvSpPr>
            <a:spLocks noGrp="1"/>
          </p:cNvSpPr>
          <p:nvPr>
            <p:ph type="title"/>
          </p:nvPr>
        </p:nvSpPr>
        <p:spPr>
          <a:xfrm>
            <a:off x="68400" y="4205880"/>
            <a:ext cx="76183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rgbClr val="ffffff"/>
                </a:solidFill>
                <a:uFillTx/>
                <a:latin typeface="Open Sans"/>
                <a:ea typeface="Open Sans"/>
              </a:rPr>
              <a:t>Verticals</a:t>
            </a:r>
            <a:endParaRPr b="0" lang="en-US" sz="2800" strike="noStrike" u="none">
              <a:solidFill>
                <a:srgbClr val="000000"/>
              </a:solidFill>
              <a:uFillTx/>
              <a:latin typeface="Arial"/>
            </a:endParaRPr>
          </a:p>
        </p:txBody>
      </p:sp>
      <p:sp>
        <p:nvSpPr>
          <p:cNvPr id="317" name="PlaceHolder 2"/>
          <p:cNvSpPr>
            <a:spLocks noGrp="1"/>
          </p:cNvSpPr>
          <p:nvPr>
            <p:ph/>
          </p:nvPr>
        </p:nvSpPr>
        <p:spPr>
          <a:xfrm>
            <a:off x="68400" y="4639680"/>
            <a:ext cx="8520120" cy="457920"/>
          </a:xfrm>
          <a:prstGeom prst="rect">
            <a:avLst/>
          </a:prstGeom>
          <a:noFill/>
          <a:ln w="0">
            <a:noFill/>
          </a:ln>
        </p:spPr>
        <p:txBody>
          <a:bodyPr lIns="91440" rIns="91440" tIns="91440" bIns="91440" anchor="t">
            <a:noAutofit/>
          </a:bodyPr>
          <a:p>
            <a:pPr indent="0">
              <a:lnSpc>
                <a:spcPct val="150000"/>
              </a:lnSpc>
              <a:spcAft>
                <a:spcPts val="1599"/>
              </a:spcAft>
              <a:buNone/>
              <a:tabLst>
                <a:tab algn="l" pos="0"/>
              </a:tabLst>
            </a:pPr>
            <a:r>
              <a:rPr b="0" lang="en-US" sz="1800" strike="noStrike" u="none">
                <a:solidFill>
                  <a:srgbClr val="ffffff"/>
                </a:solidFill>
                <a:uFillTx/>
                <a:latin typeface="Open Sans"/>
                <a:ea typeface="Open Sans"/>
              </a:rPr>
              <a:t>Distributed Applications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Google Shape;102;p19" descr=""/>
          <p:cNvPicPr/>
          <p:nvPr/>
        </p:nvPicPr>
        <p:blipFill>
          <a:blip r:embed="rId1"/>
          <a:stretch/>
        </p:blipFill>
        <p:spPr>
          <a:xfrm>
            <a:off x="-81360" y="-170640"/>
            <a:ext cx="9225000" cy="5733000"/>
          </a:xfrm>
          <a:prstGeom prst="rect">
            <a:avLst/>
          </a:prstGeom>
          <a:noFill/>
          <a:ln w="0">
            <a:noFill/>
          </a:ln>
        </p:spPr>
      </p:pic>
      <p:sp>
        <p:nvSpPr>
          <p:cNvPr id="319" name="PlaceHolder 1"/>
          <p:cNvSpPr>
            <a:spLocks noGrp="1"/>
          </p:cNvSpPr>
          <p:nvPr>
            <p:ph type="title"/>
          </p:nvPr>
        </p:nvSpPr>
        <p:spPr>
          <a:xfrm>
            <a:off x="68400" y="4205880"/>
            <a:ext cx="76183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rgbClr val="ffffff"/>
                </a:solidFill>
                <a:uFillTx/>
                <a:latin typeface="Open Sans"/>
                <a:ea typeface="Open Sans"/>
              </a:rPr>
              <a:t>Microservices</a:t>
            </a:r>
            <a:endParaRPr b="0" lang="en-US" sz="2800" strike="noStrike" u="none">
              <a:solidFill>
                <a:srgbClr val="000000"/>
              </a:solidFill>
              <a:uFillTx/>
              <a:latin typeface="Arial"/>
            </a:endParaRPr>
          </a:p>
        </p:txBody>
      </p:sp>
      <p:sp>
        <p:nvSpPr>
          <p:cNvPr id="320" name="PlaceHolder 2"/>
          <p:cNvSpPr>
            <a:spLocks noGrp="1"/>
          </p:cNvSpPr>
          <p:nvPr>
            <p:ph/>
          </p:nvPr>
        </p:nvSpPr>
        <p:spPr>
          <a:xfrm>
            <a:off x="68400" y="4639680"/>
            <a:ext cx="8520120" cy="457920"/>
          </a:xfrm>
          <a:prstGeom prst="rect">
            <a:avLst/>
          </a:prstGeom>
          <a:noFill/>
          <a:ln w="0">
            <a:noFill/>
          </a:ln>
        </p:spPr>
        <p:txBody>
          <a:bodyPr lIns="91440" rIns="91440" tIns="91440" bIns="91440" anchor="t">
            <a:noAutofit/>
          </a:bodyPr>
          <a:p>
            <a:pPr indent="0">
              <a:lnSpc>
                <a:spcPct val="150000"/>
              </a:lnSpc>
              <a:spcAft>
                <a:spcPts val="1599"/>
              </a:spcAft>
              <a:buNone/>
              <a:tabLst>
                <a:tab algn="l" pos="0"/>
              </a:tabLst>
            </a:pPr>
            <a:r>
              <a:rPr b="0" lang="en-US" sz="1800" strike="noStrike" u="none">
                <a:solidFill>
                  <a:srgbClr val="ffffff"/>
                </a:solidFill>
                <a:uFillTx/>
                <a:latin typeface="Open Sans"/>
                <a:ea typeface="Open Sans"/>
              </a:rPr>
              <a:t>Small, independent Services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chemeClr val="dk1"/>
                </a:solidFill>
                <a:uFillTx/>
                <a:latin typeface="Open Sans"/>
                <a:ea typeface="Open Sans"/>
              </a:rPr>
              <a:t>Requirements for Applications</a:t>
            </a:r>
            <a:endParaRPr b="0" lang="en-US" sz="2800" strike="noStrike" u="none">
              <a:solidFill>
                <a:srgbClr val="000000"/>
              </a:solidFill>
              <a:uFillTx/>
              <a:latin typeface="Arial"/>
            </a:endParaRPr>
          </a:p>
        </p:txBody>
      </p:sp>
      <p:sp>
        <p:nvSpPr>
          <p:cNvPr id="322" name="PlaceHolder 2"/>
          <p:cNvSpPr>
            <a:spLocks noGrp="1"/>
          </p:cNvSpPr>
          <p:nvPr>
            <p:ph/>
          </p:nvPr>
        </p:nvSpPr>
        <p:spPr>
          <a:xfrm>
            <a:off x="311760" y="1152360"/>
            <a:ext cx="858384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"Breathing", scaling applications</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Resilience</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Avoidance of single points of failure</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Avoidance of technology and vendor lock-ins</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Zero-downtime deployments</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Zero-downtime updates</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Automated roll-out</a:t>
            </a:r>
            <a:endParaRPr b="0" lang="en-US" sz="1800" strike="noStrike" u="none">
              <a:solidFill>
                <a:srgbClr val="000000"/>
              </a:solidFill>
              <a:uFillTx/>
              <a:latin typeface="Open Sans"/>
            </a:endParaRPr>
          </a:p>
          <a:p>
            <a:pPr marL="457200" indent="-343080">
              <a:lnSpc>
                <a:spcPct val="150000"/>
              </a:lnSpc>
              <a:buClr>
                <a:srgbClr val="595959"/>
              </a:buClr>
              <a:buFont typeface="Trebuchet MS"/>
              <a:buChar char="●"/>
            </a:pPr>
            <a:r>
              <a:rPr b="0" lang="en-US" sz="1800" strike="noStrike" u="none">
                <a:solidFill>
                  <a:schemeClr val="dk2"/>
                </a:solidFill>
                <a:uFillTx/>
                <a:latin typeface="Open Sans"/>
                <a:ea typeface="Open Sans"/>
              </a:rPr>
              <a:t>Automated operations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163" dur="indefinite" restart="never" nodeType="tmRoot">
          <p:childTnLst>
            <p:seq>
              <p:cTn id="1164" dur="indefinite" nodeType="mainSeq">
                <p:childTnLst>
                  <p:par>
                    <p:cTn id="1165" fill="hold">
                      <p:stCondLst>
                        <p:cond delay="indefinite"/>
                      </p:stCondLst>
                      <p:childTnLst>
                        <p:par>
                          <p:cTn id="1166" fill="hold">
                            <p:stCondLst>
                              <p:cond delay="0"/>
                            </p:stCondLst>
                            <p:childTnLst>
                              <p:par>
                                <p:cTn id="1167" nodeType="clickEffect" fill="hold" presetClass="entr" presetID="1">
                                  <p:stCondLst>
                                    <p:cond delay="0"/>
                                  </p:stCondLst>
                                  <p:childTnLst>
                                    <p:set>
                                      <p:cBhvr>
                                        <p:cTn id="1168"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1169" fill="hold">
                      <p:stCondLst>
                        <p:cond delay="indefinite"/>
                      </p:stCondLst>
                      <p:childTnLst>
                        <p:par>
                          <p:cTn id="1170" fill="hold">
                            <p:stCondLst>
                              <p:cond delay="0"/>
                            </p:stCondLst>
                            <p:childTnLst>
                              <p:par>
                                <p:cTn id="1171" nodeType="clickEffect" fill="hold" presetClass="entr" presetID="1">
                                  <p:stCondLst>
                                    <p:cond delay="0"/>
                                  </p:stCondLst>
                                  <p:childTnLst>
                                    <p:set>
                                      <p:cBhvr>
                                        <p:cTn id="1172"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1">
                                  <p:stCondLst>
                                    <p:cond delay="0"/>
                                  </p:stCondLst>
                                  <p:childTnLst>
                                    <p:set>
                                      <p:cBhvr>
                                        <p:cTn id="1176"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
                                  <p:stCondLst>
                                    <p:cond delay="0"/>
                                  </p:stCondLst>
                                  <p:childTnLst>
                                    <p:set>
                                      <p:cBhvr>
                                        <p:cTn id="1184"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322">
                                            <p:txEl>
                                              <p:pRg st="5" end="5"/>
                                            </p:txEl>
                                          </p:spTgt>
                                        </p:tgtEl>
                                        <p:attrNameLst>
                                          <p:attrName>style.visibility</p:attrName>
                                        </p:attrNameLst>
                                      </p:cBhvr>
                                      <p:to>
                                        <p:strVal val="visible"/>
                                      </p:to>
                                    </p:set>
                                  </p:childTnLst>
                                </p:cTn>
                              </p:par>
                            </p:childTnLst>
                          </p:cTn>
                        </p:par>
                      </p:childTnLst>
                    </p:cTn>
                  </p:par>
                  <p:par>
                    <p:cTn id="1189" fill="hold">
                      <p:stCondLst>
                        <p:cond delay="indefinite"/>
                      </p:stCondLst>
                      <p:childTnLst>
                        <p:par>
                          <p:cTn id="1190" fill="hold">
                            <p:stCondLst>
                              <p:cond delay="0"/>
                            </p:stCondLst>
                            <p:childTnLst>
                              <p:par>
                                <p:cTn id="1191" nodeType="clickEffect" fill="hold" presetClass="entr" presetID="1">
                                  <p:stCondLst>
                                    <p:cond delay="0"/>
                                  </p:stCondLst>
                                  <p:childTnLst>
                                    <p:set>
                                      <p:cBhvr>
                                        <p:cTn id="1192" dur="1" fill="hold">
                                          <p:stCondLst>
                                            <p:cond delay="0"/>
                                          </p:stCondLst>
                                        </p:cTn>
                                        <p:tgtEl>
                                          <p:spTgt spid="322">
                                            <p:txEl>
                                              <p:pRg st="6" end="6"/>
                                            </p:txEl>
                                          </p:spTgt>
                                        </p:tgtEl>
                                        <p:attrNameLst>
                                          <p:attrName>style.visibility</p:attrName>
                                        </p:attrNameLst>
                                      </p:cBhvr>
                                      <p:to>
                                        <p:strVal val="visible"/>
                                      </p:to>
                                    </p:set>
                                  </p:childTnLst>
                                </p:cTn>
                              </p:par>
                            </p:childTnLst>
                          </p:cTn>
                        </p:par>
                      </p:childTnLst>
                    </p:cTn>
                  </p:par>
                  <p:par>
                    <p:cTn id="1193" fill="hold">
                      <p:stCondLst>
                        <p:cond delay="indefinite"/>
                      </p:stCondLst>
                      <p:childTnLst>
                        <p:par>
                          <p:cTn id="1194" fill="hold">
                            <p:stCondLst>
                              <p:cond delay="0"/>
                            </p:stCondLst>
                            <p:childTnLst>
                              <p:par>
                                <p:cTn id="1195" nodeType="clickEffect" fill="hold" presetClass="entr" presetID="1">
                                  <p:stCondLst>
                                    <p:cond delay="0"/>
                                  </p:stCondLst>
                                  <p:childTnLst>
                                    <p:set>
                                      <p:cBhvr>
                                        <p:cTn id="1196" dur="1" fill="hold">
                                          <p:stCondLst>
                                            <p:cond delay="0"/>
                                          </p:stCondLst>
                                        </p:cTn>
                                        <p:tgtEl>
                                          <p:spTgt spid="32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CloudNative vs. Tradional</a:t>
            </a:r>
            <a:endParaRPr b="0" lang="en-US" sz="2800" strike="noStrike" u="none">
              <a:solidFill>
                <a:srgbClr val="000000"/>
              </a:solidFill>
              <a:uFillTx/>
              <a:latin typeface="Arial"/>
            </a:endParaRPr>
          </a:p>
        </p:txBody>
      </p:sp>
      <p:sp>
        <p:nvSpPr>
          <p:cNvPr id="324"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325" name="Picture 7" descr=""/>
          <p:cNvPicPr/>
          <p:nvPr/>
        </p:nvPicPr>
        <p:blipFill>
          <a:blip r:embed="rId1"/>
          <a:stretch/>
        </p:blipFill>
        <p:spPr>
          <a:xfrm>
            <a:off x="910800" y="1152360"/>
            <a:ext cx="6485400" cy="353196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Architektur vs Design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Architektur: Strategische, strukturelle Entscheidungen</a:t>
            </a:r>
          </a:p>
          <a:p>
            <a:pPr>
              <a:spcBef>
                <a:spcPts val="400"/>
              </a:spcBef>
              <a:spcAft>
                <a:spcPts val="1000"/>
              </a:spcAft>
              <a:defRPr sz="1800">
                <a:latin typeface="Open Sans Light"/>
              </a:defRPr>
            </a:pPr>
            <a:r>
              <a:t>Design: Taktische, detaillierte Implementierung</a:t>
            </a:r>
          </a:p>
          <a:p>
            <a:pPr>
              <a:spcBef>
                <a:spcPts val="400"/>
              </a:spcBef>
              <a:spcAft>
                <a:spcPts val="1000"/>
              </a:spcAft>
              <a:defRPr sz="1800">
                <a:latin typeface="Open Sans Light"/>
              </a:defRPr>
            </a:pPr>
            <a:r>
              <a:t>Architektur: Schwer änderbare Grundentscheidungen</a:t>
            </a:r>
          </a:p>
          <a:p>
            <a:pPr>
              <a:spcBef>
                <a:spcPts val="400"/>
              </a:spcBef>
              <a:spcAft>
                <a:spcPts val="1000"/>
              </a:spcAft>
              <a:defRPr sz="1800">
                <a:latin typeface="Open Sans Light"/>
              </a:defRPr>
            </a:pPr>
            <a:r>
              <a:t>Design: Flexibel anpassbare Implementierungsdetails</a:t>
            </a:r>
          </a:p>
          <a:p>
            <a:pPr>
              <a:spcBef>
                <a:spcPts val="400"/>
              </a:spcBef>
              <a:spcAft>
                <a:spcPts val="1000"/>
              </a:spcAft>
              <a:defRPr sz="1800">
                <a:latin typeface="Open Sans Light"/>
              </a:defRPr>
            </a:pPr>
            <a:r>
              <a:t>Architektur: System-weite Auswirkungen und Constraints</a:t>
            </a:r>
          </a:p>
          <a:p>
            <a:pPr>
              <a:spcBef>
                <a:spcPts val="400"/>
              </a:spcBef>
              <a:spcAft>
                <a:spcPts val="1000"/>
              </a:spcAft>
              <a:defRPr sz="1800">
                <a:latin typeface="Open Sans Light"/>
              </a:defRPr>
            </a:pPr>
            <a:r>
              <a:t>Design: Lokale Optimierungen und Verfeinerungen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Architektur vs Design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Architektur: Strategische, strukturelle Entscheidungen</a:t>
            </a:r>
          </a:p>
          <a:p>
            <a:pPr>
              <a:spcBef>
                <a:spcPts val="400"/>
              </a:spcBef>
              <a:spcAft>
                <a:spcPts val="1000"/>
              </a:spcAft>
              <a:defRPr sz="1800">
                <a:latin typeface="Open Sans Light"/>
              </a:defRPr>
            </a:pPr>
            <a:r>
              <a:t>Design: Taktische, detaillierte Implementierung</a:t>
            </a:r>
          </a:p>
          <a:p>
            <a:pPr>
              <a:spcBef>
                <a:spcPts val="400"/>
              </a:spcBef>
              <a:spcAft>
                <a:spcPts val="1000"/>
              </a:spcAft>
              <a:defRPr sz="1800">
                <a:latin typeface="Open Sans Light"/>
              </a:defRPr>
            </a:pPr>
            <a:r>
              <a:t>Architektur: Schwer änderbare Grundentscheidungen</a:t>
            </a:r>
          </a:p>
          <a:p>
            <a:pPr>
              <a:spcBef>
                <a:spcPts val="400"/>
              </a:spcBef>
              <a:spcAft>
                <a:spcPts val="1000"/>
              </a:spcAft>
              <a:defRPr sz="1800">
                <a:latin typeface="Open Sans Light"/>
              </a:defRPr>
            </a:pPr>
            <a:r>
              <a:t>Design: Flexibel anpassbare Implementierungsdetails</a:t>
            </a:r>
          </a:p>
          <a:p>
            <a:pPr>
              <a:spcBef>
                <a:spcPts val="400"/>
              </a:spcBef>
              <a:spcAft>
                <a:spcPts val="1000"/>
              </a:spcAft>
              <a:defRPr sz="1800">
                <a:latin typeface="Open Sans Light"/>
              </a:defRPr>
            </a:pPr>
            <a:r>
              <a:t>Architektur: System-weite Auswirkungen und Constraints</a:t>
            </a:r>
          </a:p>
          <a:p>
            <a:pPr>
              <a:spcBef>
                <a:spcPts val="400"/>
              </a:spcBef>
              <a:spcAft>
                <a:spcPts val="1000"/>
              </a:spcAft>
              <a:defRPr sz="1800">
                <a:latin typeface="Open Sans Light"/>
              </a:defRPr>
            </a:pPr>
            <a:r>
              <a:t>Design: Lokale Optimierungen und Verfeinerungen</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Technology-Stack</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buNone/>
            </a:pPr>
            <a:endParaRPr b="0" lang="en-US" sz="2800" strike="noStrike" u="none">
              <a:solidFill>
                <a:schemeClr val="dk1"/>
              </a:solidFill>
              <a:uFillTx/>
              <a:latin typeface="Open Sans"/>
              <a:ea typeface="Open Sans"/>
            </a:endParaRPr>
          </a:p>
        </p:txBody>
      </p:sp>
      <p:sp>
        <p:nvSpPr>
          <p:cNvPr id="32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329" name="Picture 4" descr="https://upload.wikimedia.org/wikipedia/commons/7/79/Docker_(container_engine)_logo.png"/>
          <p:cNvPicPr/>
          <p:nvPr/>
        </p:nvPicPr>
        <p:blipFill>
          <a:blip r:embed="rId1"/>
          <a:stretch/>
        </p:blipFill>
        <p:spPr>
          <a:xfrm>
            <a:off x="1235880" y="3562200"/>
            <a:ext cx="4325040" cy="1033560"/>
          </a:xfrm>
          <a:prstGeom prst="rect">
            <a:avLst/>
          </a:prstGeom>
          <a:noFill/>
          <a:ln w="0">
            <a:noFill/>
          </a:ln>
        </p:spPr>
      </p:pic>
      <p:pic>
        <p:nvPicPr>
          <p:cNvPr id="330" name="Picture 10" descr="Datei:Java-Logo.svg"/>
          <p:cNvPicPr/>
          <p:nvPr/>
        </p:nvPicPr>
        <p:blipFill>
          <a:blip r:embed="rId2"/>
          <a:stretch/>
        </p:blipFill>
        <p:spPr>
          <a:xfrm>
            <a:off x="7787880" y="3139560"/>
            <a:ext cx="588600" cy="1114920"/>
          </a:xfrm>
          <a:prstGeom prst="rect">
            <a:avLst/>
          </a:prstGeom>
          <a:noFill/>
          <a:ln w="0">
            <a:noFill/>
          </a:ln>
        </p:spPr>
      </p:pic>
      <p:pic>
        <p:nvPicPr>
          <p:cNvPr id="331" name="Google Shape;215;p45" descr=""/>
          <p:cNvPicPr/>
          <p:nvPr/>
        </p:nvPicPr>
        <p:blipFill>
          <a:blip r:embed="rId3"/>
          <a:stretch/>
        </p:blipFill>
        <p:spPr>
          <a:xfrm>
            <a:off x="4103280" y="1302840"/>
            <a:ext cx="4763880" cy="841680"/>
          </a:xfrm>
          <a:prstGeom prst="rect">
            <a:avLst/>
          </a:prstGeom>
          <a:noFill/>
          <a:ln w="0">
            <a:noFill/>
          </a:ln>
        </p:spPr>
      </p:pic>
      <p:pic>
        <p:nvPicPr>
          <p:cNvPr id="332" name="Grafik 5" descr=""/>
          <p:cNvPicPr/>
          <p:nvPr/>
        </p:nvPicPr>
        <p:blipFill>
          <a:blip r:embed="rId4"/>
          <a:stretch/>
        </p:blipFill>
        <p:spPr>
          <a:xfrm>
            <a:off x="967320" y="1033200"/>
            <a:ext cx="2245320" cy="841680"/>
          </a:xfrm>
          <a:prstGeom prst="rect">
            <a:avLst/>
          </a:prstGeom>
          <a:noFill/>
          <a:ln w="0">
            <a:noFill/>
          </a:ln>
        </p:spPr>
      </p:pic>
      <p:pic>
        <p:nvPicPr>
          <p:cNvPr id="333" name="Grafik 8" descr=""/>
          <p:cNvPicPr/>
          <p:nvPr/>
        </p:nvPicPr>
        <p:blipFill>
          <a:blip r:embed="rId5"/>
          <a:stretch/>
        </p:blipFill>
        <p:spPr>
          <a:xfrm>
            <a:off x="473040" y="2111760"/>
            <a:ext cx="1155960" cy="1155960"/>
          </a:xfrm>
          <a:prstGeom prst="rect">
            <a:avLst/>
          </a:prstGeom>
          <a:noFill/>
          <a:ln w="0">
            <a:noFill/>
          </a:ln>
        </p:spPr>
      </p:pic>
      <p:pic>
        <p:nvPicPr>
          <p:cNvPr id="334" name="Grafik 12" descr=""/>
          <p:cNvPicPr/>
          <p:nvPr/>
        </p:nvPicPr>
        <p:blipFill>
          <a:blip r:embed="rId6"/>
          <a:stretch/>
        </p:blipFill>
        <p:spPr>
          <a:xfrm>
            <a:off x="2343600" y="2526840"/>
            <a:ext cx="2320560" cy="480240"/>
          </a:xfrm>
          <a:prstGeom prst="rect">
            <a:avLst/>
          </a:prstGeom>
          <a:noFill/>
          <a:ln w="0">
            <a:noFill/>
          </a:ln>
        </p:spPr>
      </p:pic>
      <p:pic>
        <p:nvPicPr>
          <p:cNvPr id="335" name="Grafik 13" descr=""/>
          <p:cNvPicPr/>
          <p:nvPr/>
        </p:nvPicPr>
        <p:blipFill>
          <a:blip r:embed="rId7"/>
          <a:stretch/>
        </p:blipFill>
        <p:spPr>
          <a:xfrm>
            <a:off x="5469480" y="2300040"/>
            <a:ext cx="1015560" cy="1396800"/>
          </a:xfrm>
          <a:prstGeom prst="rect">
            <a:avLst/>
          </a:prstGeom>
          <a:noFill/>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Container</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Google Shape;109;p20" descr=""/>
          <p:cNvPicPr/>
          <p:nvPr/>
        </p:nvPicPr>
        <p:blipFill>
          <a:blip r:embed="rId1"/>
          <a:stretch/>
        </p:blipFill>
        <p:spPr>
          <a:xfrm>
            <a:off x="-235440" y="-106560"/>
            <a:ext cx="9488880" cy="5687640"/>
          </a:xfrm>
          <a:prstGeom prst="rect">
            <a:avLst/>
          </a:prstGeom>
          <a:noFill/>
          <a:ln w="0">
            <a:noFill/>
          </a:ln>
        </p:spPr>
      </p:pic>
      <p:sp>
        <p:nvSpPr>
          <p:cNvPr id="338" name="PlaceHolder 1"/>
          <p:cNvSpPr>
            <a:spLocks noGrp="1"/>
          </p:cNvSpPr>
          <p:nvPr>
            <p:ph type="title"/>
          </p:nvPr>
        </p:nvSpPr>
        <p:spPr>
          <a:xfrm>
            <a:off x="68400" y="4205880"/>
            <a:ext cx="76183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rgbClr val="ffffff"/>
                </a:solidFill>
                <a:uFillTx/>
                <a:latin typeface="Open Sans"/>
                <a:ea typeface="Open Sans"/>
              </a:rPr>
              <a:t>Container</a:t>
            </a:r>
            <a:endParaRPr b="0" lang="en-US" sz="2800" strike="noStrike" u="none">
              <a:solidFill>
                <a:srgbClr val="000000"/>
              </a:solidFill>
              <a:uFillTx/>
              <a:latin typeface="Arial"/>
            </a:endParaRPr>
          </a:p>
        </p:txBody>
      </p:sp>
      <p:sp>
        <p:nvSpPr>
          <p:cNvPr id="339" name="PlaceHolder 2"/>
          <p:cNvSpPr>
            <a:spLocks noGrp="1"/>
          </p:cNvSpPr>
          <p:nvPr>
            <p:ph/>
          </p:nvPr>
        </p:nvSpPr>
        <p:spPr>
          <a:xfrm>
            <a:off x="68400" y="4639680"/>
            <a:ext cx="8520120" cy="457920"/>
          </a:xfrm>
          <a:prstGeom prst="rect">
            <a:avLst/>
          </a:prstGeom>
          <a:noFill/>
          <a:ln w="0">
            <a:noFill/>
          </a:ln>
        </p:spPr>
        <p:txBody>
          <a:bodyPr lIns="91440" rIns="91440" tIns="91440" bIns="91440" anchor="t">
            <a:noAutofit/>
          </a:bodyPr>
          <a:p>
            <a:pPr indent="0">
              <a:lnSpc>
                <a:spcPct val="150000"/>
              </a:lnSpc>
              <a:spcAft>
                <a:spcPts val="1599"/>
              </a:spcAft>
              <a:buNone/>
              <a:tabLst>
                <a:tab algn="l" pos="0"/>
              </a:tabLst>
            </a:pPr>
            <a:r>
              <a:rPr b="0" lang="en-US" sz="1800" strike="noStrike" u="none">
                <a:solidFill>
                  <a:srgbClr val="ffffff"/>
                </a:solidFill>
                <a:uFillTx/>
                <a:latin typeface="Open Sans"/>
                <a:ea typeface="Open Sans"/>
              </a:rPr>
              <a:t>Self-contained deployment units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Process Virtualization</a:t>
            </a:r>
            <a:endParaRPr b="0" lang="en-US" sz="2800" strike="noStrike" u="none">
              <a:solidFill>
                <a:srgbClr val="000000"/>
              </a:solidFill>
              <a:uFillTx/>
              <a:latin typeface="Arial"/>
            </a:endParaRPr>
          </a:p>
        </p:txBody>
      </p:sp>
      <p:sp>
        <p:nvSpPr>
          <p:cNvPr id="341" name="PlaceHolder 2"/>
          <p:cNvSpPr>
            <a:spLocks noGrp="1"/>
          </p:cNvSpPr>
          <p:nvPr>
            <p:ph/>
          </p:nvPr>
        </p:nvSpPr>
        <p:spPr>
          <a:xfrm>
            <a:off x="880200" y="23385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342" name="Picture 2" descr="enter image description here"/>
          <p:cNvPicPr/>
          <p:nvPr/>
        </p:nvPicPr>
        <p:blipFill>
          <a:blip r:embed="rId1"/>
          <a:stretch/>
        </p:blipFill>
        <p:spPr>
          <a:xfrm>
            <a:off x="568440" y="1600560"/>
            <a:ext cx="9143640" cy="4312800"/>
          </a:xfrm>
          <a:prstGeom prst="rect">
            <a:avLst/>
          </a:prstGeom>
          <a:noFill/>
          <a:ln w="0">
            <a:noFill/>
          </a:ln>
        </p:spPr>
      </p:pic>
      <p:sp>
        <p:nvSpPr>
          <p:cNvPr id="343" name="Rechteck 3"/>
          <p:cNvSpPr/>
          <p:nvPr/>
        </p:nvSpPr>
        <p:spPr>
          <a:xfrm>
            <a:off x="136080" y="4683240"/>
            <a:ext cx="9576000" cy="14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uFillTx/>
              <a:latin typeface="Open Sans"/>
              <a:ea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Cloud-Native Applications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Virtual Applications</a:t>
            </a:r>
            <a:endParaRPr b="0" lang="en-US" sz="2800" strike="noStrike" u="none">
              <a:solidFill>
                <a:srgbClr val="000000"/>
              </a:solidFill>
              <a:uFillTx/>
              <a:latin typeface="Arial"/>
            </a:endParaRPr>
          </a:p>
        </p:txBody>
      </p:sp>
      <p:sp>
        <p:nvSpPr>
          <p:cNvPr id="34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Microservice-based</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Application is formed from different services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Infrastructure (e.g. Kubernetes) orchestrates the application</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Trebuchet MS"/>
              <a:buChar char="●"/>
            </a:pPr>
            <a:r>
              <a:rPr b="0" lang="en-US" sz="1800" strike="noStrike" u="none">
                <a:solidFill>
                  <a:schemeClr val="dk2"/>
                </a:solidFill>
                <a:uFillTx/>
                <a:latin typeface="Open Sans"/>
                <a:ea typeface="Open Sans"/>
              </a:rPr>
              <a:t>From customer perspective: "Normal" application</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197" dur="indefinite" restart="never" nodeType="tmRoot">
          <p:childTnLst>
            <p:seq>
              <p:cTn id="1198" dur="indefinite" nodeType="mainSeq">
                <p:childTnLst>
                  <p:par>
                    <p:cTn id="1199" fill="hold">
                      <p:stCondLst>
                        <p:cond delay="indefinite"/>
                      </p:stCondLst>
                      <p:childTnLst>
                        <p:par>
                          <p:cTn id="1200" fill="hold">
                            <p:stCondLst>
                              <p:cond delay="0"/>
                            </p:stCondLst>
                            <p:childTnLst>
                              <p:par>
                                <p:cTn id="1201" nodeType="clickEffect" fill="hold" presetClass="entr" presetID="1">
                                  <p:stCondLst>
                                    <p:cond delay="0"/>
                                  </p:stCondLst>
                                  <p:childTnLst>
                                    <p:set>
                                      <p:cBhvr>
                                        <p:cTn id="1202"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Characteristics</a:t>
            </a:r>
            <a:endParaRPr b="0" lang="en-US" sz="2800" strike="noStrike" u="none">
              <a:solidFill>
                <a:srgbClr val="000000"/>
              </a:solidFill>
              <a:uFillTx/>
              <a:latin typeface="Arial"/>
            </a:endParaRPr>
          </a:p>
        </p:txBody>
      </p:sp>
      <p:sp>
        <p:nvSpPr>
          <p:cNvPr id="348"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Independent functional services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Microservices are completely decoupled from each other</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Separate datastores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Internal communication via HTTP (or message queues)</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External boundary via ingress component</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SSL termination at ingress</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203" dur="indefinite" restart="never" nodeType="tmRoot">
          <p:childTnLst>
            <p:seq>
              <p:cTn id="1204" dur="indefinite" nodeType="mainSeq">
                <p:childTnLst>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348">
                                            <p:txEl>
                                              <p:pRg st="0" end="0"/>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348">
                                            <p:txEl>
                                              <p:pRg st="2" end="2"/>
                                            </p:txEl>
                                          </p:spTgt>
                                        </p:tgtEl>
                                        <p:attrNameLst>
                                          <p:attrName>style.visibility</p:attrName>
                                        </p:attrNameLst>
                                      </p:cBhvr>
                                      <p:to>
                                        <p:strVal val="visible"/>
                                      </p:to>
                                    </p:set>
                                  </p:childTnLst>
                                </p:cTn>
                              </p:par>
                            </p:childTnLst>
                          </p:cTn>
                        </p:par>
                      </p:childTnLst>
                    </p:cTn>
                  </p:par>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348">
                                            <p:txEl>
                                              <p:pRg st="3" end="3"/>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348">
                                            <p:txEl>
                                              <p:pRg st="4" end="4"/>
                                            </p:txEl>
                                          </p:spTgt>
                                        </p:tgtEl>
                                        <p:attrNameLst>
                                          <p:attrName>style.visibility</p:attrName>
                                        </p:attrNameLst>
                                      </p:cBhvr>
                                      <p:to>
                                        <p:strVal val="visible"/>
                                      </p:to>
                                    </p:set>
                                  </p:childTnLst>
                                </p:cTn>
                              </p:par>
                            </p:childTnLst>
                          </p:cTn>
                        </p:par>
                      </p:childTnLst>
                    </p:cTn>
                  </p:par>
                  <p:par>
                    <p:cTn id="1225" fill="hold">
                      <p:stCondLst>
                        <p:cond delay="indefinite"/>
                      </p:stCondLst>
                      <p:childTnLst>
                        <p:par>
                          <p:cTn id="1226" fill="hold">
                            <p:stCondLst>
                              <p:cond delay="0"/>
                            </p:stCondLst>
                            <p:childTnLst>
                              <p:par>
                                <p:cTn id="1227" nodeType="clickEffect" fill="hold" presetClass="entr" presetID="1">
                                  <p:stCondLst>
                                    <p:cond delay="0"/>
                                  </p:stCondLst>
                                  <p:childTnLst>
                                    <p:set>
                                      <p:cBhvr>
                                        <p:cTn id="1228" dur="1" fill="hold">
                                          <p:stCondLst>
                                            <p:cond delay="0"/>
                                          </p:stCondLst>
                                        </p:cTn>
                                        <p:tgtEl>
                                          <p:spTgt spid="34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Benefits and Challenges</a:t>
            </a:r>
            <a:endParaRPr b="0" lang="en-US" sz="2800" strike="noStrike" u="none">
              <a:solidFill>
                <a:srgbClr val="000000"/>
              </a:solidFill>
              <a:uFillTx/>
              <a:latin typeface="Arial"/>
            </a:endParaRPr>
          </a:p>
        </p:txBody>
      </p:sp>
      <p:sp>
        <p:nvSpPr>
          <p:cNvPr id="350" name="PlaceHolder 2"/>
          <p:cNvSpPr>
            <a:spLocks noGrp="1"/>
          </p:cNvSpPr>
          <p:nvPr>
            <p:ph/>
          </p:nvPr>
        </p:nvSpPr>
        <p:spPr>
          <a:xfrm>
            <a:off x="311760" y="1152360"/>
            <a:ext cx="4161240" cy="3416040"/>
          </a:xfrm>
          <a:prstGeom prst="rect">
            <a:avLst/>
          </a:prstGeom>
          <a:noFill/>
          <a:ln w="0">
            <a:noFill/>
          </a:ln>
        </p:spPr>
        <p:txBody>
          <a:bodyPr lIns="91440" rIns="91440" tIns="91440" bIns="91440" anchor="t">
            <a:noAutofit/>
          </a:bodyPr>
          <a:p>
            <a:pPr marL="139680" indent="0">
              <a:lnSpc>
                <a:spcPct val="115000"/>
              </a:lnSpc>
              <a:buNone/>
              <a:tabLst>
                <a:tab algn="l" pos="0"/>
              </a:tabLst>
            </a:pPr>
            <a:r>
              <a:rPr b="1" lang="en-US" sz="1400" strike="noStrike" u="none">
                <a:solidFill>
                  <a:schemeClr val="dk2"/>
                </a:solidFill>
                <a:uFillTx/>
                <a:latin typeface="Open Sans SemiBold"/>
                <a:ea typeface="Open Sans SemiBold"/>
              </a:rPr>
              <a:t>Benefits</a:t>
            </a:r>
            <a:endParaRPr b="0" lang="en-US" sz="1400" strike="noStrike" u="none">
              <a:solidFill>
                <a:srgbClr val="000000"/>
              </a:solidFill>
              <a:uFillTx/>
              <a:latin typeface="Open Sans"/>
            </a:endParaRPr>
          </a:p>
          <a:p>
            <a:pPr marL="139680" indent="0">
              <a:lnSpc>
                <a:spcPct val="115000"/>
              </a:lnSpc>
              <a:buNone/>
              <a:tabLst>
                <a:tab algn="l" pos="0"/>
              </a:tabLst>
            </a:pP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Decoupling of functionalities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Easy maintenance at service level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Separation of concerns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Technology independence at service level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Kubernetes handles infra management</a:t>
            </a:r>
            <a:endParaRPr b="0" lang="en-US" sz="1400" strike="noStrike" u="none">
              <a:solidFill>
                <a:srgbClr val="000000"/>
              </a:solidFill>
              <a:uFillTx/>
              <a:latin typeface="Open Sans"/>
            </a:endParaRPr>
          </a:p>
        </p:txBody>
      </p:sp>
      <p:sp>
        <p:nvSpPr>
          <p:cNvPr id="351" name="PlaceHolder 3"/>
          <p:cNvSpPr>
            <a:spLocks noGrp="1"/>
          </p:cNvSpPr>
          <p:nvPr>
            <p:ph/>
          </p:nvPr>
        </p:nvSpPr>
        <p:spPr>
          <a:xfrm>
            <a:off x="4832280" y="1152360"/>
            <a:ext cx="4161240" cy="3416040"/>
          </a:xfrm>
          <a:prstGeom prst="rect">
            <a:avLst/>
          </a:prstGeom>
          <a:noFill/>
          <a:ln w="0">
            <a:noFill/>
          </a:ln>
        </p:spPr>
        <p:txBody>
          <a:bodyPr lIns="91440" rIns="91440" tIns="91440" bIns="91440" anchor="t">
            <a:noAutofit/>
          </a:bodyPr>
          <a:p>
            <a:pPr marL="139680" indent="0">
              <a:lnSpc>
                <a:spcPct val="115000"/>
              </a:lnSpc>
              <a:buNone/>
              <a:tabLst>
                <a:tab algn="l" pos="0"/>
              </a:tabLst>
            </a:pPr>
            <a:r>
              <a:rPr b="1" lang="en-US" sz="1400" strike="noStrike" u="none">
                <a:solidFill>
                  <a:schemeClr val="dk2"/>
                </a:solidFill>
                <a:uFillTx/>
                <a:latin typeface="Open Sans SemiBold"/>
                <a:ea typeface="Open Sans SemiBold"/>
              </a:rPr>
              <a:t>Cons</a:t>
            </a:r>
            <a:endParaRPr b="0" lang="en-US" sz="1400" strike="noStrike" u="none">
              <a:solidFill>
                <a:srgbClr val="000000"/>
              </a:solidFill>
              <a:uFillTx/>
              <a:latin typeface="Open Sans"/>
            </a:endParaRPr>
          </a:p>
          <a:p>
            <a:pPr marL="139680" indent="0">
              <a:lnSpc>
                <a:spcPct val="115000"/>
              </a:lnSpc>
              <a:buNone/>
              <a:tabLst>
                <a:tab algn="l" pos="0"/>
              </a:tabLst>
            </a:pP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Increased complexity</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More demanding operations</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More demanding application architecture</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Technology independence 😊 </a:t>
            </a:r>
            <a:endParaRPr b="0" lang="en-US" sz="1400" strike="noStrike" u="none">
              <a:solidFill>
                <a:srgbClr val="000000"/>
              </a:solidFill>
              <a:uFillTx/>
              <a:latin typeface="Open Sans"/>
            </a:endParaRPr>
          </a:p>
          <a:p>
            <a:pPr marL="457200" indent="-317520">
              <a:lnSpc>
                <a:spcPct val="200000"/>
              </a:lnSpc>
              <a:buClr>
                <a:srgbClr val="595959"/>
              </a:buClr>
              <a:buFont typeface="Arial"/>
              <a:buChar char="•"/>
              <a:tabLst>
                <a:tab algn="l" pos="0"/>
              </a:tabLst>
            </a:pPr>
            <a:r>
              <a:rPr b="0" lang="en-US" sz="1400" strike="noStrike" u="none">
                <a:solidFill>
                  <a:schemeClr val="dk2"/>
                </a:solidFill>
                <a:uFillTx/>
                <a:latin typeface="Open Sans"/>
                <a:ea typeface="Open Sans"/>
              </a:rPr>
              <a:t>Dependencies on Kubernetes</a:t>
            </a:r>
            <a:endParaRPr b="0" lang="en-US" sz="14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229" dur="indefinite" restart="never" nodeType="tmRoot">
          <p:childTnLst>
            <p:seq>
              <p:cTn id="1230" dur="indefinite" nodeType="mainSeq">
                <p:childTnLst>
                  <p:par>
                    <p:cTn id="1231" fill="hold">
                      <p:stCondLst>
                        <p:cond delay="indefinite"/>
                      </p:stCondLst>
                      <p:childTnLst>
                        <p:par>
                          <p:cTn id="1232" fill="hold">
                            <p:stCondLst>
                              <p:cond delay="0"/>
                            </p:stCondLst>
                            <p:childTnLst>
                              <p:par>
                                <p:cTn id="1233" nodeType="clickEffect" fill="hold" presetClass="entr" presetID="1">
                                  <p:stCondLst>
                                    <p:cond delay="0"/>
                                  </p:stCondLst>
                                  <p:childTnLst>
                                    <p:set>
                                      <p:cBhvr>
                                        <p:cTn id="1234" dur="1" fill="hold">
                                          <p:stCondLst>
                                            <p:cond delay="0"/>
                                          </p:stCondLst>
                                        </p:cTn>
                                        <p:tgtEl>
                                          <p:spTgt spid="350">
                                            <p:txEl>
                                              <p:pRg st="2" end="2"/>
                                            </p:txEl>
                                          </p:spTgt>
                                        </p:tgtEl>
                                        <p:attrNameLst>
                                          <p:attrName>style.visibility</p:attrName>
                                        </p:attrNameLst>
                                      </p:cBhvr>
                                      <p:to>
                                        <p:strVal val="visible"/>
                                      </p:to>
                                    </p:se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1">
                                  <p:stCondLst>
                                    <p:cond delay="0"/>
                                  </p:stCondLst>
                                  <p:childTnLst>
                                    <p:set>
                                      <p:cBhvr>
                                        <p:cTn id="1238" dur="1" fill="hold">
                                          <p:stCondLst>
                                            <p:cond delay="0"/>
                                          </p:stCondLst>
                                        </p:cTn>
                                        <p:tgtEl>
                                          <p:spTgt spid="350">
                                            <p:txEl>
                                              <p:pRg st="3" end="3"/>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350">
                                            <p:txEl>
                                              <p:pRg st="4" end="4"/>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350">
                                            <p:txEl>
                                              <p:pRg st="6" end="6"/>
                                            </p:txEl>
                                          </p:spTgt>
                                        </p:tgtEl>
                                        <p:attrNameLst>
                                          <p:attrName>style.visibility</p:attrName>
                                        </p:attrNameLst>
                                      </p:cBhvr>
                                      <p:to>
                                        <p:strVal val="visible"/>
                                      </p:to>
                                    </p:set>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351">
                                            <p:txEl>
                                              <p:pRg st="5" end="5"/>
                                            </p:txEl>
                                          </p:spTgt>
                                        </p:tgtEl>
                                        <p:attrNameLst>
                                          <p:attrName>style.visibility</p:attrName>
                                        </p:attrNameLst>
                                      </p:cBhvr>
                                      <p:to>
                                        <p:strVal val="visible"/>
                                      </p:to>
                                    </p:set>
                                  </p:childTnLst>
                                </p:cTn>
                              </p:par>
                            </p:childTnLst>
                          </p:cTn>
                        </p:par>
                      </p:childTnLst>
                    </p:cTn>
                  </p:par>
                  <p:par>
                    <p:cTn id="1267" fill="hold">
                      <p:stCondLst>
                        <p:cond delay="indefinite"/>
                      </p:stCondLst>
                      <p:childTnLst>
                        <p:par>
                          <p:cTn id="1268" fill="hold">
                            <p:stCondLst>
                              <p:cond delay="0"/>
                            </p:stCondLst>
                            <p:childTnLst>
                              <p:par>
                                <p:cTn id="1269" nodeType="clickEffect" fill="hold" presetClass="entr" presetID="1">
                                  <p:stCondLst>
                                    <p:cond delay="0"/>
                                  </p:stCondLst>
                                  <p:childTnLst>
                                    <p:set>
                                      <p:cBhvr>
                                        <p:cTn id="1270" dur="1" fill="hold">
                                          <p:stCondLst>
                                            <p:cond delay="0"/>
                                          </p:stCondLst>
                                        </p:cTn>
                                        <p:tgtEl>
                                          <p:spTgt spid="35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400" strike="noStrike" u="none">
                <a:solidFill>
                  <a:schemeClr val="dk1"/>
                </a:solidFill>
                <a:uFillTx/>
                <a:latin typeface="Open Sans"/>
                <a:ea typeface="Open Sans"/>
              </a:rPr>
              <a:t>Cloud-Native Applications (without Kubernetes)</a:t>
            </a:r>
            <a:endParaRPr b="0" lang="en-US" sz="2400" strike="noStrike" u="none">
              <a:solidFill>
                <a:srgbClr val="000000"/>
              </a:solidFill>
              <a:uFillTx/>
              <a:latin typeface="Arial"/>
            </a:endParaRPr>
          </a:p>
        </p:txBody>
      </p:sp>
      <p:sp>
        <p:nvSpPr>
          <p:cNvPr id="353"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354" name="Grafik 4" descr=""/>
          <p:cNvPicPr/>
          <p:nvPr/>
        </p:nvPicPr>
        <p:blipFill>
          <a:blip r:embed="rId1"/>
          <a:stretch/>
        </p:blipFill>
        <p:spPr>
          <a:xfrm>
            <a:off x="2063880" y="1399320"/>
            <a:ext cx="5016240" cy="35557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Clean Architecture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Unabhängigkeit von Frameworks</a:t>
            </a:r>
          </a:p>
          <a:p>
            <a:pPr>
              <a:spcBef>
                <a:spcPts val="400"/>
              </a:spcBef>
              <a:spcAft>
                <a:spcPts val="1000"/>
              </a:spcAft>
              <a:defRPr sz="1800">
                <a:latin typeface="Open Sans Light"/>
              </a:defRPr>
            </a:pPr>
            <a:r>
              <a:t>Testbarkeit als Kernprinzip</a:t>
            </a:r>
          </a:p>
          <a:p>
            <a:pPr>
              <a:spcBef>
                <a:spcPts val="400"/>
              </a:spcBef>
              <a:spcAft>
                <a:spcPts val="1000"/>
              </a:spcAft>
              <a:defRPr sz="1800">
                <a:latin typeface="Open Sans Light"/>
              </a:defRPr>
            </a:pPr>
            <a:r>
              <a:t>UI-Unabhängigkeit der Geschäftslogik</a:t>
            </a:r>
          </a:p>
          <a:p>
            <a:pPr>
              <a:spcBef>
                <a:spcPts val="400"/>
              </a:spcBef>
              <a:spcAft>
                <a:spcPts val="1000"/>
              </a:spcAft>
              <a:defRPr sz="1800">
                <a:latin typeface="Open Sans Light"/>
              </a:defRPr>
            </a:pPr>
            <a:r>
              <a:t>Datenbank-Unabhängigkeit</a:t>
            </a:r>
          </a:p>
          <a:p>
            <a:pPr>
              <a:spcBef>
                <a:spcPts val="400"/>
              </a:spcBef>
              <a:spcAft>
                <a:spcPts val="1000"/>
              </a:spcAft>
              <a:defRPr sz="1800">
                <a:latin typeface="Open Sans Light"/>
              </a:defRPr>
            </a:pPr>
            <a:r>
              <a:t>Schichtenarchitektur mit klaren Abhängigkeiten</a:t>
            </a:r>
          </a:p>
          <a:p>
            <a:pPr>
              <a:spcBef>
                <a:spcPts val="400"/>
              </a:spcBef>
              <a:spcAft>
                <a:spcPts val="1000"/>
              </a:spcAft>
              <a:defRPr sz="1800">
                <a:latin typeface="Open Sans Light"/>
              </a:defRPr>
            </a:pPr>
            <a:r>
              <a:t>Dependency Rule: Abhängigkeiten zeigen nach innen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3600" b="0">
                <a:solidFill>
                  <a:srgbClr val="444444"/>
                </a:solidFill>
                <a:latin typeface="Open Sans"/>
              </a:rPr>
              <a:t>Clean Architecture Prinzipien</a:t>
            </a:r>
          </a:p>
        </p:txBody>
      </p:sp>
      <p:sp>
        <p:nvSpPr>
          <p:cNvPr id="3" name="Subtitle 2"/>
          <p:cNvSpPr>
            <a:spLocks noGrp="1"/>
          </p:cNvSpPr>
          <p:nvPr>
            <p:ph type="subTitle"/>
          </p:nvPr>
        </p:nvSpPr>
        <p:spPr/>
        <p:txBody>
          <a:bodyPr anchor="t" tIns="152400" bIns="152400" lIns="152400" rIns="152400"/>
          <a:lstStyle/>
          <a:p/>
          <a:p>
            <a:pPr>
              <a:spcBef>
                <a:spcPts val="0"/>
              </a:spcBef>
              <a:spcAft>
                <a:spcPts val="1000"/>
              </a:spcAft>
              <a:defRPr sz="1800">
                <a:latin typeface="Open Sans Light"/>
              </a:defRPr>
            </a:pPr>
            <a:r>
              <a:t>Unabhängigkeit von Frameworks</a:t>
            </a:r>
          </a:p>
          <a:p>
            <a:pPr>
              <a:spcBef>
                <a:spcPts val="400"/>
              </a:spcBef>
              <a:spcAft>
                <a:spcPts val="1000"/>
              </a:spcAft>
              <a:defRPr sz="1800">
                <a:latin typeface="Open Sans Light"/>
              </a:defRPr>
            </a:pPr>
            <a:r>
              <a:t>Testbarkeit als Kernprinzip</a:t>
            </a:r>
          </a:p>
          <a:p>
            <a:pPr>
              <a:spcBef>
                <a:spcPts val="400"/>
              </a:spcBef>
              <a:spcAft>
                <a:spcPts val="1000"/>
              </a:spcAft>
              <a:defRPr sz="1800">
                <a:latin typeface="Open Sans Light"/>
              </a:defRPr>
            </a:pPr>
            <a:r>
              <a:t>UI-Unabhängigkeit der Geschäftslogik</a:t>
            </a:r>
          </a:p>
          <a:p>
            <a:pPr>
              <a:spcBef>
                <a:spcPts val="400"/>
              </a:spcBef>
              <a:spcAft>
                <a:spcPts val="1000"/>
              </a:spcAft>
              <a:defRPr sz="1800">
                <a:latin typeface="Open Sans Light"/>
              </a:defRPr>
            </a:pPr>
            <a:r>
              <a:t>Datenbank-Unabhängigkeit</a:t>
            </a:r>
          </a:p>
          <a:p>
            <a:pPr>
              <a:spcBef>
                <a:spcPts val="400"/>
              </a:spcBef>
              <a:spcAft>
                <a:spcPts val="1000"/>
              </a:spcAft>
              <a:defRPr sz="1800">
                <a:latin typeface="Open Sans Light"/>
              </a:defRPr>
            </a:pPr>
            <a:r>
              <a:t>Schichtenarchitektur mit klaren Abhängigkeiten</a:t>
            </a:r>
          </a:p>
          <a:p>
            <a:pPr>
              <a:spcBef>
                <a:spcPts val="400"/>
              </a:spcBef>
              <a:spcAft>
                <a:spcPts val="1000"/>
              </a:spcAft>
              <a:defRPr sz="1800">
                <a:latin typeface="Open Sans Light"/>
              </a:defRPr>
            </a:pPr>
            <a:r>
              <a:t>Dependency Rule: Abhängigkeiten zeigen nach innen</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400" strike="noStrike" u="none">
                <a:solidFill>
                  <a:schemeClr val="dk1"/>
                </a:solidFill>
                <a:uFillTx/>
                <a:latin typeface="Open Sans"/>
                <a:ea typeface="Open Sans"/>
              </a:rPr>
              <a:t>Typical Components of Cloud-Native Applications</a:t>
            </a:r>
            <a:endParaRPr b="0" lang="en-US" sz="2400" strike="noStrike" u="none">
              <a:solidFill>
                <a:srgbClr val="000000"/>
              </a:solidFill>
              <a:uFillTx/>
              <a:latin typeface="Arial"/>
            </a:endParaRPr>
          </a:p>
        </p:txBody>
      </p:sp>
      <p:sp>
        <p:nvSpPr>
          <p:cNvPr id="356"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Service-Registry</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Load-Balancer</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Message-Queue</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Authentication-Component (OIDC or SAML)</a:t>
            </a:r>
            <a:endParaRPr b="0" lang="en-US" sz="1800" strike="noStrike" u="none">
              <a:solidFill>
                <a:srgbClr val="000000"/>
              </a:solidFill>
              <a:uFillTx/>
              <a:latin typeface="Open Sans"/>
            </a:endParaRPr>
          </a:p>
          <a:p>
            <a:pPr marL="457200" indent="-343080">
              <a:lnSpc>
                <a:spcPct val="200000"/>
              </a:lnSpc>
              <a:buClr>
                <a:srgbClr val="595959"/>
              </a:buClr>
              <a:buFont typeface="Arial"/>
              <a:buChar char="•"/>
            </a:pPr>
            <a:r>
              <a:rPr b="0" lang="en-US" sz="1800" strike="noStrike" u="none">
                <a:solidFill>
                  <a:schemeClr val="dk2"/>
                </a:solidFill>
                <a:uFillTx/>
                <a:latin typeface="Open Sans"/>
                <a:ea typeface="Open Sans"/>
              </a:rPr>
              <a:t>Cache</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271" dur="indefinite" restart="never" nodeType="tmRoot">
          <p:childTnLst>
            <p:seq>
              <p:cTn id="1272" dur="indefinite" nodeType="mainSeq">
                <p:childTnLst>
                  <p:par>
                    <p:cTn id="1273" fill="hold">
                      <p:stCondLst>
                        <p:cond delay="indefinite"/>
                      </p:stCondLst>
                      <p:childTnLst>
                        <p:par>
                          <p:cTn id="1274" fill="hold">
                            <p:stCondLst>
                              <p:cond delay="0"/>
                            </p:stCondLst>
                            <p:childTnLst>
                              <p:par>
                                <p:cTn id="1275" nodeType="clickEffect" fill="hold" presetClass="entr" presetID="1">
                                  <p:stCondLst>
                                    <p:cond delay="0"/>
                                  </p:stCondLst>
                                  <p:childTnLst>
                                    <p:set>
                                      <p:cBhvr>
                                        <p:cTn id="1276" dur="1" fill="hold">
                                          <p:stCondLst>
                                            <p:cond delay="0"/>
                                          </p:stCondLst>
                                        </p:cTn>
                                        <p:tgtEl>
                                          <p:spTgt spid="356">
                                            <p:txEl>
                                              <p:pRg st="0" end="0"/>
                                            </p:txEl>
                                          </p:spTgt>
                                        </p:tgtEl>
                                        <p:attrNameLst>
                                          <p:attrName>style.visibility</p:attrName>
                                        </p:attrNameLst>
                                      </p:cBhvr>
                                      <p:to>
                                        <p:strVal val="visible"/>
                                      </p:to>
                                    </p:se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1">
                                  <p:stCondLst>
                                    <p:cond delay="0"/>
                                  </p:stCondLst>
                                  <p:childTnLst>
                                    <p:set>
                                      <p:cBhvr>
                                        <p:cTn id="1280" dur="1" fill="hold">
                                          <p:stCondLst>
                                            <p:cond delay="0"/>
                                          </p:stCondLst>
                                        </p:cTn>
                                        <p:tgtEl>
                                          <p:spTgt spid="356">
                                            <p:txEl>
                                              <p:pRg st="1" end="1"/>
                                            </p:txEl>
                                          </p:spTgt>
                                        </p:tgtEl>
                                        <p:attrNameLst>
                                          <p:attrName>style.visibility</p:attrName>
                                        </p:attrNameLst>
                                      </p:cBhvr>
                                      <p:to>
                                        <p:strVal val="visible"/>
                                      </p:to>
                                    </p:set>
                                  </p:childTnLst>
                                </p:cTn>
                              </p:par>
                            </p:childTnLst>
                          </p:cTn>
                        </p:par>
                      </p:childTnLst>
                    </p:cTn>
                  </p:par>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356">
                                            <p:txEl>
                                              <p:pRg st="2" end="2"/>
                                            </p:txEl>
                                          </p:spTgt>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356">
                                            <p:txEl>
                                              <p:pRg st="3" end="3"/>
                                            </p:txEl>
                                          </p:spTgt>
                                        </p:tgtEl>
                                        <p:attrNameLst>
                                          <p:attrName>style.visibility</p:attrName>
                                        </p:attrNameLst>
                                      </p:cBhvr>
                                      <p:to>
                                        <p:strVal val="visible"/>
                                      </p:to>
                                    </p:set>
                                  </p:childTnLst>
                                </p:cTn>
                              </p:par>
                            </p:childTnLst>
                          </p:cTn>
                        </p:par>
                      </p:childTnLst>
                    </p:cTn>
                  </p:par>
                  <p:par>
                    <p:cTn id="1289" fill="hold">
                      <p:stCondLst>
                        <p:cond delay="indefinite"/>
                      </p:stCondLst>
                      <p:childTnLst>
                        <p:par>
                          <p:cTn id="1290" fill="hold">
                            <p:stCondLst>
                              <p:cond delay="0"/>
                            </p:stCondLst>
                            <p:childTnLst>
                              <p:par>
                                <p:cTn id="1291" nodeType="clickEffect" fill="hold" presetClass="entr" presetID="1">
                                  <p:stCondLst>
                                    <p:cond delay="0"/>
                                  </p:stCondLst>
                                  <p:childTnLst>
                                    <p:set>
                                      <p:cBhvr>
                                        <p:cTn id="1292" dur="1" fill="hold">
                                          <p:stCondLst>
                                            <p:cond delay="0"/>
                                          </p:stCondLst>
                                        </p:cTn>
                                        <p:tgtEl>
                                          <p:spTgt spid="35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Kubernetes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History</a:t>
            </a:r>
            <a:endParaRPr b="0" lang="en-US" sz="2800" strike="noStrike" u="none">
              <a:solidFill>
                <a:srgbClr val="000000"/>
              </a:solidFill>
              <a:uFillTx/>
              <a:latin typeface="Arial"/>
            </a:endParaRPr>
          </a:p>
        </p:txBody>
      </p:sp>
      <p:sp>
        <p:nvSpPr>
          <p:cNvPr id="35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indent="0">
              <a:spcBef>
                <a:spcPts val="1417"/>
              </a:spcBef>
              <a:buNone/>
            </a:pPr>
            <a:endParaRPr b="0" lang="en-US" sz="1800" strike="noStrike" u="none">
              <a:solidFill>
                <a:schemeClr val="dk2"/>
              </a:solidFill>
              <a:uFillTx/>
              <a:latin typeface="Open Sans"/>
              <a:ea typeface="Open Sans"/>
            </a:endParaRPr>
          </a:p>
        </p:txBody>
      </p:sp>
      <p:pic>
        <p:nvPicPr>
          <p:cNvPr id="360" name="Grafik 4" descr=""/>
          <p:cNvPicPr/>
          <p:nvPr/>
        </p:nvPicPr>
        <p:blipFill>
          <a:blip r:embed="rId1"/>
          <a:stretch/>
        </p:blipFill>
        <p:spPr>
          <a:xfrm>
            <a:off x="2240280" y="822240"/>
            <a:ext cx="4639680" cy="4320720"/>
          </a:xfrm>
          <a:prstGeom prst="rect">
            <a:avLst/>
          </a:prstGeom>
          <a:noFill/>
          <a:ln w="0">
            <a:noFill/>
          </a:ln>
        </p:spPr>
      </p:pic>
      <p:pic>
        <p:nvPicPr>
          <p:cNvPr id="361" name="Grafik 6" descr=""/>
          <p:cNvPicPr/>
          <p:nvPr/>
        </p:nvPicPr>
        <p:blipFill>
          <a:blip r:embed="rId2"/>
          <a:stretch/>
        </p:blipFill>
        <p:spPr>
          <a:xfrm>
            <a:off x="2751480" y="978840"/>
            <a:ext cx="3640680" cy="3589560"/>
          </a:xfrm>
          <a:prstGeom prst="rect">
            <a:avLst/>
          </a:prstGeom>
          <a:noFill/>
          <a:ln w="0">
            <a:noFill/>
          </a:ln>
        </p:spPr>
      </p:pic>
      <p:pic>
        <p:nvPicPr>
          <p:cNvPr id="362" name="Grafik 7" descr=""/>
          <p:cNvPicPr/>
          <p:nvPr/>
        </p:nvPicPr>
        <p:blipFill>
          <a:blip r:embed="rId3"/>
          <a:stretch/>
        </p:blipFill>
        <p:spPr>
          <a:xfrm>
            <a:off x="2516400" y="822240"/>
            <a:ext cx="3875760" cy="3875760"/>
          </a:xfrm>
          <a:prstGeom prst="rect">
            <a:avLst/>
          </a:prstGeom>
          <a:noFill/>
          <a:ln w="0">
            <a:noFill/>
          </a:ln>
        </p:spPr>
      </p:pic>
    </p:spTree>
  </p:cSld>
  <mc:AlternateContent>
    <mc:Choice Requires="p14">
      <p:transition spd="slow" p14:dur="2000"/>
    </mc:Choice>
    <mc:Fallback>
      <p:transition spd="slow"/>
    </mc:Fallback>
  </mc:AlternateContent>
  <p:timing>
    <p:tnLst>
      <p:par>
        <p:cTn id="1293" dur="indefinite" restart="never" nodeType="tmRoot">
          <p:childTnLst>
            <p:seq>
              <p:cTn id="1294" dur="indefinite" nodeType="mainSeq">
                <p:childTnLst>
                  <p:par>
                    <p:cTn id="1295" fill="hold">
                      <p:stCondLst>
                        <p:cond delay="indefinite"/>
                      </p:stCondLst>
                      <p:childTnLst>
                        <p:par>
                          <p:cTn id="1296" fill="hold">
                            <p:stCondLst>
                              <p:cond delay="0"/>
                            </p:stCondLst>
                            <p:childTnLst>
                              <p:par>
                                <p:cTn id="1297" nodeType="clickEffect" fill="hold" presetClass="exit" presetID="3" presetSubtype="10">
                                  <p:stCondLst>
                                    <p:cond delay="0"/>
                                  </p:stCondLst>
                                  <p:childTnLst>
                                    <p:animEffect filter="blinds(horizontal)" transition="out">
                                      <p:cBhvr additive="repl">
                                        <p:cTn id="1298" dur="500"/>
                                        <p:tgtEl>
                                          <p:spTgt spid="360"/>
                                        </p:tgtEl>
                                      </p:cBhvr>
                                    </p:animEffect>
                                    <p:set>
                                      <p:cBhvr>
                                        <p:cTn id="1299" dur="1" fill="hold">
                                          <p:stCondLst>
                                            <p:cond delay="499"/>
                                          </p:stCondLst>
                                        </p:cTn>
                                        <p:tgtEl>
                                          <p:spTgt spid="360"/>
                                        </p:tgtEl>
                                        <p:attrNameLst>
                                          <p:attrName>style.visibility</p:attrName>
                                        </p:attrNameLst>
                                      </p:cBhvr>
                                      <p:to>
                                        <p:strVal val="hidden"/>
                                      </p:to>
                                    </p:set>
                                  </p:childTnLst>
                                </p:cTn>
                              </p:par>
                              <p:par>
                                <p:cTn id="1300" nodeType="withEffect" fill="hold" presetClass="entr" presetID="1">
                                  <p:stCondLst>
                                    <p:cond delay="0"/>
                                  </p:stCondLst>
                                  <p:childTnLst>
                                    <p:set>
                                      <p:cBhvr>
                                        <p:cTn id="1301" dur="1" fill="hold">
                                          <p:stCondLst>
                                            <p:cond delay="0"/>
                                          </p:stCondLst>
                                        </p:cTn>
                                        <p:tgtEl>
                                          <p:spTgt spid="361"/>
                                        </p:tgtEl>
                                        <p:attrNameLst>
                                          <p:attrName>style.visibility</p:attrName>
                                        </p:attrNameLst>
                                      </p:cBhvr>
                                      <p:to>
                                        <p:strVal val="visible"/>
                                      </p:to>
                                    </p:set>
                                  </p:childTnLst>
                                </p:cTn>
                              </p:par>
                            </p:childTnLst>
                          </p:cTn>
                        </p:par>
                      </p:childTnLst>
                    </p:cTn>
                  </p:par>
                  <p:par>
                    <p:cTn id="1302" fill="hold">
                      <p:stCondLst>
                        <p:cond delay="indefinite"/>
                      </p:stCondLst>
                      <p:childTnLst>
                        <p:par>
                          <p:cTn id="1303" fill="hold">
                            <p:stCondLst>
                              <p:cond delay="0"/>
                            </p:stCondLst>
                            <p:childTnLst>
                              <p:par>
                                <p:cTn id="1304" nodeType="clickEffect" fill="hold" presetClass="exit" presetID="3" presetSubtype="10">
                                  <p:stCondLst>
                                    <p:cond delay="0"/>
                                  </p:stCondLst>
                                  <p:childTnLst>
                                    <p:animEffect filter="blinds(horizontal)" transition="out">
                                      <p:cBhvr additive="repl">
                                        <p:cTn id="1305" dur="500"/>
                                        <p:tgtEl>
                                          <p:spTgt spid="361"/>
                                        </p:tgtEl>
                                      </p:cBhvr>
                                    </p:animEffect>
                                    <p:set>
                                      <p:cBhvr>
                                        <p:cTn id="1306" dur="1" fill="hold">
                                          <p:stCondLst>
                                            <p:cond delay="499"/>
                                          </p:stCondLst>
                                        </p:cTn>
                                        <p:tgtEl>
                                          <p:spTgt spid="361"/>
                                        </p:tgtEl>
                                        <p:attrNameLst>
                                          <p:attrName>style.visibility</p:attrName>
                                        </p:attrNameLst>
                                      </p:cBhvr>
                                      <p:to>
                                        <p:strVal val="hidden"/>
                                      </p:to>
                                    </p:set>
                                  </p:childTnLst>
                                </p:cTn>
                              </p:par>
                              <p:par>
                                <p:cTn id="1307" nodeType="withEffect" fill="hold" presetClass="entr" presetID="1">
                                  <p:stCondLst>
                                    <p:cond delay="0"/>
                                  </p:stCondLst>
                                  <p:childTnLst>
                                    <p:set>
                                      <p:cBhvr>
                                        <p:cTn id="1308"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tabLst>
                <a:tab algn="l" pos="0"/>
              </a:tabLst>
            </a:pPr>
            <a:r>
              <a:rPr b="0" lang="en-US" sz="2800" strike="noStrike" u="none">
                <a:solidFill>
                  <a:schemeClr val="dk1"/>
                </a:solidFill>
                <a:uFillTx/>
                <a:latin typeface="Open Sans"/>
                <a:ea typeface="Open Sans"/>
              </a:rPr>
              <a:t>Kubernetes</a:t>
            </a:r>
            <a:endParaRPr b="0" lang="en-US" sz="2800" strike="noStrike" u="none">
              <a:solidFill>
                <a:srgbClr val="000000"/>
              </a:solidFill>
              <a:uFillTx/>
              <a:latin typeface="Arial"/>
            </a:endParaRPr>
          </a:p>
        </p:txBody>
      </p:sp>
      <p:sp>
        <p:nvSpPr>
          <p:cNvPr id="364" name="PlaceHolder 2"/>
          <p:cNvSpPr>
            <a:spLocks noGrp="1"/>
          </p:cNvSpPr>
          <p:nvPr>
            <p:ph/>
          </p:nvPr>
        </p:nvSpPr>
        <p:spPr>
          <a:xfrm>
            <a:off x="311760" y="1152360"/>
            <a:ext cx="580644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State of the Art Middleware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Constantly improved</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Secure by Design</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Industry Standard</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Open-Source </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Huge and ever growing community</a:t>
            </a:r>
            <a:endParaRPr b="0" lang="en-US" sz="1800" strike="noStrike" u="none">
              <a:solidFill>
                <a:srgbClr val="000000"/>
              </a:solidFill>
              <a:uFillTx/>
              <a:latin typeface="Open Sans"/>
            </a:endParaRPr>
          </a:p>
        </p:txBody>
      </p:sp>
      <p:pic>
        <p:nvPicPr>
          <p:cNvPr id="365" name="Google Shape;118;p21" descr=""/>
          <p:cNvPicPr/>
          <p:nvPr/>
        </p:nvPicPr>
        <p:blipFill>
          <a:blip r:embed="rId1"/>
          <a:stretch/>
        </p:blipFill>
        <p:spPr>
          <a:xfrm>
            <a:off x="4103280" y="1302840"/>
            <a:ext cx="4763880" cy="841680"/>
          </a:xfrm>
          <a:prstGeom prst="rect">
            <a:avLst/>
          </a:prstGeom>
          <a:noFill/>
          <a:ln w="0">
            <a:noFill/>
          </a:ln>
        </p:spPr>
      </p:pic>
    </p:spTree>
  </p:cSld>
  <mc:AlternateContent>
    <mc:Choice Requires="p14">
      <p:transition spd="slow" p14:dur="2000"/>
    </mc:Choice>
    <mc:Fallback>
      <p:transition spd="slow"/>
    </mc:Fallback>
  </mc:AlternateContent>
  <p:timing>
    <p:tnLst>
      <p:par>
        <p:cTn id="1309" dur="indefinite" restart="never" nodeType="tmRoot">
          <p:childTnLst>
            <p:seq>
              <p:cTn id="1310" dur="indefinite" nodeType="mainSeq">
                <p:childTnLst>
                  <p:par>
                    <p:cTn id="1311" fill="hold">
                      <p:stCondLst>
                        <p:cond delay="indefinite"/>
                      </p:stCondLst>
                      <p:childTnLst>
                        <p:par>
                          <p:cTn id="1312" fill="hold">
                            <p:stCondLst>
                              <p:cond delay="0"/>
                            </p:stCondLst>
                            <p:childTnLst>
                              <p:par>
                                <p:cTn id="1313" nodeType="clickEffect" fill="hold" presetClass="entr" presetID="1">
                                  <p:stCondLst>
                                    <p:cond delay="0"/>
                                  </p:stCondLst>
                                  <p:childTnLst>
                                    <p:set>
                                      <p:cBhvr>
                                        <p:cTn id="1314"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1315" fill="hold">
                      <p:stCondLst>
                        <p:cond delay="indefinite"/>
                      </p:stCondLst>
                      <p:childTnLst>
                        <p:par>
                          <p:cTn id="1316" fill="hold">
                            <p:stCondLst>
                              <p:cond delay="0"/>
                            </p:stCondLst>
                            <p:childTnLst>
                              <p:par>
                                <p:cTn id="1317" nodeType="clickEffect" fill="hold" presetClass="entr" presetID="1">
                                  <p:stCondLst>
                                    <p:cond delay="0"/>
                                  </p:stCondLst>
                                  <p:childTnLst>
                                    <p:set>
                                      <p:cBhvr>
                                        <p:cTn id="1318"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319" fill="hold">
                      <p:stCondLst>
                        <p:cond delay="indefinite"/>
                      </p:stCondLst>
                      <p:childTnLst>
                        <p:par>
                          <p:cTn id="1320" fill="hold">
                            <p:stCondLst>
                              <p:cond delay="0"/>
                            </p:stCondLst>
                            <p:childTnLst>
                              <p:par>
                                <p:cTn id="1321" nodeType="clickEffect" fill="hold" presetClass="entr" presetID="1">
                                  <p:stCondLst>
                                    <p:cond delay="0"/>
                                  </p:stCondLst>
                                  <p:childTnLst>
                                    <p:set>
                                      <p:cBhvr>
                                        <p:cTn id="1322" dur="1" fill="hold">
                                          <p:stCondLst>
                                            <p:cond delay="0"/>
                                          </p:stCondLst>
                                        </p:cTn>
                                        <p:tgtEl>
                                          <p:spTgt spid="364">
                                            <p:txEl>
                                              <p:pRg st="2" end="2"/>
                                            </p:txEl>
                                          </p:spTgt>
                                        </p:tgtEl>
                                        <p:attrNameLst>
                                          <p:attrName>style.visibility</p:attrName>
                                        </p:attrNameLst>
                                      </p:cBhvr>
                                      <p:to>
                                        <p:strVal val="visible"/>
                                      </p:to>
                                    </p:set>
                                  </p:childTnLst>
                                </p:cTn>
                              </p:par>
                            </p:childTnLst>
                          </p:cTn>
                        </p:par>
                      </p:childTnLst>
                    </p:cTn>
                  </p:par>
                  <p:par>
                    <p:cTn id="1323" fill="hold">
                      <p:stCondLst>
                        <p:cond delay="indefinite"/>
                      </p:stCondLst>
                      <p:childTnLst>
                        <p:par>
                          <p:cTn id="1324" fill="hold">
                            <p:stCondLst>
                              <p:cond delay="0"/>
                            </p:stCondLst>
                            <p:childTnLst>
                              <p:par>
                                <p:cTn id="1325" nodeType="clickEffect" fill="hold" presetClass="entr" presetID="1">
                                  <p:stCondLst>
                                    <p:cond delay="0"/>
                                  </p:stCondLst>
                                  <p:childTnLst>
                                    <p:set>
                                      <p:cBhvr>
                                        <p:cTn id="1326" dur="1" fill="hold">
                                          <p:stCondLst>
                                            <p:cond delay="0"/>
                                          </p:stCondLst>
                                        </p:cTn>
                                        <p:tgtEl>
                                          <p:spTgt spid="364">
                                            <p:txEl>
                                              <p:pRg st="3" end="3"/>
                                            </p:txEl>
                                          </p:spTgt>
                                        </p:tgtEl>
                                        <p:attrNameLst>
                                          <p:attrName>style.visibility</p:attrName>
                                        </p:attrNameLst>
                                      </p:cBhvr>
                                      <p:to>
                                        <p:strVal val="visible"/>
                                      </p:to>
                                    </p:set>
                                  </p:childTnLst>
                                </p:cTn>
                              </p:par>
                            </p:childTnLst>
                          </p:cTn>
                        </p:par>
                      </p:childTnLst>
                    </p:cTn>
                  </p:par>
                  <p:par>
                    <p:cTn id="1327" fill="hold">
                      <p:stCondLst>
                        <p:cond delay="indefinite"/>
                      </p:stCondLst>
                      <p:childTnLst>
                        <p:par>
                          <p:cTn id="1328" fill="hold">
                            <p:stCondLst>
                              <p:cond delay="0"/>
                            </p:stCondLst>
                            <p:childTnLst>
                              <p:par>
                                <p:cTn id="1329" nodeType="clickEffect" fill="hold" presetClass="entr" presetID="1">
                                  <p:stCondLst>
                                    <p:cond delay="0"/>
                                  </p:stCondLst>
                                  <p:childTnLst>
                                    <p:set>
                                      <p:cBhvr>
                                        <p:cTn id="1330"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par>
                    <p:cTn id="1331" fill="hold">
                      <p:stCondLst>
                        <p:cond delay="indefinite"/>
                      </p:stCondLst>
                      <p:childTnLst>
                        <p:par>
                          <p:cTn id="1332" fill="hold">
                            <p:stCondLst>
                              <p:cond delay="0"/>
                            </p:stCondLst>
                            <p:childTnLst>
                              <p:par>
                                <p:cTn id="1333" nodeType="clickEffect" fill="hold" presetClass="entr" presetID="1">
                                  <p:stCondLst>
                                    <p:cond delay="0"/>
                                  </p:stCondLst>
                                  <p:childTnLst>
                                    <p:set>
                                      <p:cBhvr>
                                        <p:cTn id="1334" dur="1" fill="hold">
                                          <p:stCondLst>
                                            <p:cond delay="0"/>
                                          </p:stCondLst>
                                        </p:cTn>
                                        <p:tgtEl>
                                          <p:spTgt spid="36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Was ist Kubernetes überhaupt?</a:t>
            </a:r>
            <a:endParaRPr b="0" lang="en-US" sz="2800" strike="noStrike" u="none">
              <a:solidFill>
                <a:srgbClr val="000000"/>
              </a:solidFill>
              <a:uFillTx/>
              <a:latin typeface="Arial"/>
            </a:endParaRPr>
          </a:p>
        </p:txBody>
      </p:sp>
      <p:sp>
        <p:nvSpPr>
          <p:cNvPr id="367" name="PlaceHolder 2"/>
          <p:cNvSpPr>
            <a:spLocks noGrp="1"/>
          </p:cNvSpPr>
          <p:nvPr>
            <p:ph/>
          </p:nvPr>
        </p:nvSpPr>
        <p:spPr>
          <a:xfrm>
            <a:off x="4832280" y="1152360"/>
            <a:ext cx="3999600" cy="3416040"/>
          </a:xfrm>
          <a:prstGeom prst="rect">
            <a:avLst/>
          </a:prstGeom>
          <a:noFill/>
          <a:ln w="0">
            <a:noFill/>
          </a:ln>
        </p:spPr>
        <p:txBody>
          <a:bodyPr lIns="91440" rIns="91440" tIns="91440" bIns="91440" anchor="t">
            <a:noAutofit/>
          </a:bodyPr>
          <a:p>
            <a:pPr indent="0">
              <a:spcBef>
                <a:spcPts val="1417"/>
              </a:spcBef>
              <a:buNone/>
            </a:pPr>
            <a:endParaRPr b="0" lang="en-US" sz="1400" strike="noStrike" u="none">
              <a:solidFill>
                <a:schemeClr val="dk2"/>
              </a:solidFill>
              <a:uFillTx/>
              <a:latin typeface="Open Sans"/>
              <a:ea typeface="Open Sans"/>
            </a:endParaRPr>
          </a:p>
        </p:txBody>
      </p:sp>
      <p:sp>
        <p:nvSpPr>
          <p:cNvPr id="368" name="PlaceHolder 3"/>
          <p:cNvSpPr>
            <a:spLocks noGrp="1"/>
          </p:cNvSpPr>
          <p:nvPr>
            <p:ph/>
          </p:nvPr>
        </p:nvSpPr>
        <p:spPr>
          <a:xfrm>
            <a:off x="311760" y="1152360"/>
            <a:ext cx="3999600" cy="3416040"/>
          </a:xfrm>
          <a:prstGeom prst="rect">
            <a:avLst/>
          </a:prstGeom>
          <a:noFill/>
          <a:ln w="0">
            <a:noFill/>
          </a:ln>
        </p:spPr>
        <p:txBody>
          <a:bodyPr lIns="91440" rIns="91440" tIns="91440" bIns="91440" anchor="t">
            <a:noAutofit/>
          </a:bodyPr>
          <a:p>
            <a:pPr indent="0">
              <a:spcBef>
                <a:spcPts val="1417"/>
              </a:spcBef>
              <a:buNone/>
            </a:pPr>
            <a:endParaRPr b="0" lang="en-US" sz="1400" strike="noStrike" u="none">
              <a:solidFill>
                <a:schemeClr val="dk2"/>
              </a:solidFill>
              <a:uFillTx/>
              <a:latin typeface="Open Sans"/>
              <a:ea typeface="Open Sans"/>
            </a:endParaRPr>
          </a:p>
        </p:txBody>
      </p:sp>
      <p:pic>
        <p:nvPicPr>
          <p:cNvPr id="369" name="Grafik 7" descr=""/>
          <p:cNvPicPr/>
          <p:nvPr/>
        </p:nvPicPr>
        <p:blipFill>
          <a:blip r:embed="rId1"/>
          <a:stretch/>
        </p:blipFill>
        <p:spPr>
          <a:xfrm>
            <a:off x="0" y="-174240"/>
            <a:ext cx="9143640" cy="6124320"/>
          </a:xfrm>
          <a:prstGeom prst="rect">
            <a:avLst/>
          </a:prstGeom>
          <a:noFill/>
          <a:ln w="0">
            <a:noFill/>
          </a:ln>
        </p:spPr>
      </p:pic>
      <p:sp>
        <p:nvSpPr>
          <p:cNvPr id="370" name="Google Shape;205;p44"/>
          <p:cNvSpPr/>
          <p:nvPr/>
        </p:nvSpPr>
        <p:spPr>
          <a:xfrm>
            <a:off x="68400" y="4205880"/>
            <a:ext cx="7618320" cy="609840"/>
          </a:xfrm>
          <a:prstGeom prst="rect">
            <a:avLst/>
          </a:prstGeom>
          <a:noFill/>
          <a:ln w="0">
            <a:noFill/>
          </a:ln>
        </p:spPr>
        <p:style>
          <a:lnRef idx="0"/>
          <a:fillRef idx="0"/>
          <a:effectRef idx="0"/>
          <a:fontRef idx="minor"/>
        </p:style>
        <p:txBody>
          <a:bodyPr tIns="91440" bIns="91440" anchor="t">
            <a:noAutofit/>
          </a:bodyPr>
          <a:p>
            <a:pPr>
              <a:lnSpc>
                <a:spcPct val="100000"/>
              </a:lnSpc>
            </a:pPr>
            <a:r>
              <a:rPr b="0" lang="en-US" sz="2800" strike="noStrike" u="none">
                <a:solidFill>
                  <a:srgbClr val="ffffff"/>
                </a:solidFill>
                <a:uFillTx/>
                <a:latin typeface="Open Sans"/>
                <a:ea typeface="Open Sans"/>
              </a:rPr>
              <a:t>Kubernetes as Orchestrator</a:t>
            </a:r>
            <a:endParaRPr b="0" lang="en-US" sz="2800" strike="noStrike" u="none">
              <a:solidFill>
                <a:srgbClr val="000000"/>
              </a:solidFill>
              <a:uFillTx/>
              <a:latin typeface="Arial"/>
            </a:endParaRPr>
          </a:p>
        </p:txBody>
      </p:sp>
      <p:sp>
        <p:nvSpPr>
          <p:cNvPr id="371" name="Google Shape;206;p44"/>
          <p:cNvSpPr/>
          <p:nvPr/>
        </p:nvSpPr>
        <p:spPr>
          <a:xfrm>
            <a:off x="68400" y="4639680"/>
            <a:ext cx="8520120" cy="457920"/>
          </a:xfrm>
          <a:prstGeom prst="rect">
            <a:avLst/>
          </a:prstGeom>
          <a:noFill/>
          <a:ln w="0">
            <a:noFill/>
          </a:ln>
        </p:spPr>
        <p:style>
          <a:lnRef idx="0"/>
          <a:fillRef idx="0"/>
          <a:effectRef idx="0"/>
          <a:fontRef idx="minor"/>
        </p:style>
        <p:txBody>
          <a:bodyPr tIns="91440" bIns="91440" anchor="t">
            <a:noAutofit/>
          </a:bodyPr>
          <a:p>
            <a:pPr>
              <a:lnSpc>
                <a:spcPct val="150000"/>
              </a:lnSpc>
              <a:spcAft>
                <a:spcPts val="1599"/>
              </a:spcAft>
              <a:tabLst>
                <a:tab algn="l" pos="0"/>
              </a:tabLst>
            </a:pPr>
            <a:r>
              <a:rPr b="0" lang="en-US" sz="1800" strike="noStrike" u="none">
                <a:solidFill>
                  <a:srgbClr val="ffffff"/>
                </a:solidFill>
                <a:uFillTx/>
                <a:latin typeface="Open Sans"/>
                <a:ea typeface="Open Sans"/>
              </a:rPr>
              <a:t>Organizing Workloads in CloudNative-Environments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Kubernetes as Orchestrator</a:t>
            </a:r>
            <a:endParaRPr b="0" lang="en-US" sz="2800" strike="noStrike" u="none">
              <a:solidFill>
                <a:srgbClr val="000000"/>
              </a:solidFill>
              <a:uFillTx/>
              <a:latin typeface="Arial"/>
            </a:endParaRPr>
          </a:p>
        </p:txBody>
      </p:sp>
      <p:sp>
        <p:nvSpPr>
          <p:cNvPr id="373" name="PlaceHolder 2"/>
          <p:cNvSpPr>
            <a:spLocks noGrp="1"/>
          </p:cNvSpPr>
          <p:nvPr>
            <p:ph/>
          </p:nvPr>
        </p:nvSpPr>
        <p:spPr>
          <a:xfrm>
            <a:off x="311760" y="1152360"/>
            <a:ext cx="4476960" cy="3416040"/>
          </a:xfrm>
          <a:prstGeom prst="rect">
            <a:avLst/>
          </a:prstGeom>
          <a:noFill/>
          <a:ln w="0">
            <a:noFill/>
          </a:ln>
        </p:spPr>
        <p:txBody>
          <a:bodyPr lIns="91440" rIns="91440" tIns="91440" bIns="91440" anchor="t">
            <a:noAutofit/>
          </a:bodyPr>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Back-end</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Operates workloads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Maps the lifecycle</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Scales and ensures health</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Versioning and upgrades</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Distributed platform</a:t>
            </a:r>
            <a:endParaRPr b="0" lang="en-US" sz="1800" strike="noStrike" u="none">
              <a:solidFill>
                <a:srgbClr val="000000"/>
              </a:solidFill>
              <a:uFillTx/>
              <a:latin typeface="Open Sans"/>
            </a:endParaRPr>
          </a:p>
          <a:p>
            <a:pPr marL="457200" indent="-343080">
              <a:lnSpc>
                <a:spcPct val="150000"/>
              </a:lnSpc>
              <a:buClr>
                <a:srgbClr val="595959"/>
              </a:buClr>
              <a:buFont typeface="Arial"/>
              <a:buChar char="•"/>
            </a:pPr>
            <a:r>
              <a:rPr b="0" lang="en-US" sz="1800" strike="noStrike" u="none">
                <a:solidFill>
                  <a:schemeClr val="dk2"/>
                </a:solidFill>
                <a:uFillTx/>
                <a:latin typeface="Open Sans"/>
                <a:ea typeface="Open Sans"/>
              </a:rPr>
              <a:t>Software-defined infrastructure</a:t>
            </a:r>
            <a:endParaRPr b="0" lang="en-US" sz="1800" strike="noStrike" u="none">
              <a:solidFill>
                <a:srgbClr val="000000"/>
              </a:solidFill>
              <a:uFillTx/>
              <a:latin typeface="Open Sans"/>
            </a:endParaRPr>
          </a:p>
        </p:txBody>
      </p:sp>
      <p:pic>
        <p:nvPicPr>
          <p:cNvPr id="374" name="Google Shape;215;p45" descr=""/>
          <p:cNvPicPr/>
          <p:nvPr/>
        </p:nvPicPr>
        <p:blipFill>
          <a:blip r:embed="rId1"/>
          <a:stretch/>
        </p:blipFill>
        <p:spPr>
          <a:xfrm>
            <a:off x="4959360" y="2243520"/>
            <a:ext cx="3471120" cy="613440"/>
          </a:xfrm>
          <a:prstGeom prst="rect">
            <a:avLst/>
          </a:prstGeom>
          <a:noFill/>
          <a:ln w="0">
            <a:noFill/>
          </a:ln>
        </p:spPr>
      </p:pic>
    </p:spTree>
  </p:cSld>
  <mc:AlternateContent>
    <mc:Choice Requires="p14">
      <p:transition spd="slow" p14:dur="2000"/>
    </mc:Choice>
    <mc:Fallback>
      <p:transition spd="slow"/>
    </mc:Fallback>
  </mc:AlternateContent>
  <p:timing>
    <p:tnLst>
      <p:par>
        <p:cTn id="1335" dur="indefinite" restart="never" nodeType="tmRoot">
          <p:childTnLst>
            <p:seq>
              <p:cTn id="1336" dur="indefinite" nodeType="mainSeq">
                <p:childTnLst>
                  <p:par>
                    <p:cTn id="1337" fill="hold">
                      <p:stCondLst>
                        <p:cond delay="indefinite"/>
                      </p:stCondLst>
                      <p:childTnLst>
                        <p:par>
                          <p:cTn id="1338" fill="hold">
                            <p:stCondLst>
                              <p:cond delay="0"/>
                            </p:stCondLst>
                            <p:childTnLst>
                              <p:par>
                                <p:cTn id="1339" nodeType="clickEffect" fill="hold" presetClass="entr" presetID="1">
                                  <p:stCondLst>
                                    <p:cond delay="0"/>
                                  </p:stCondLst>
                                  <p:childTnLst>
                                    <p:set>
                                      <p:cBhvr>
                                        <p:cTn id="1340" dur="1" fill="hold">
                                          <p:stCondLst>
                                            <p:cond delay="0"/>
                                          </p:stCondLst>
                                        </p:cTn>
                                        <p:tgtEl>
                                          <p:spTgt spid="373">
                                            <p:txEl>
                                              <p:pRg st="0" end="0"/>
                                            </p:txEl>
                                          </p:spTgt>
                                        </p:tgtEl>
                                        <p:attrNameLst>
                                          <p:attrName>style.visibility</p:attrName>
                                        </p:attrNameLst>
                                      </p:cBhvr>
                                      <p:to>
                                        <p:strVal val="visible"/>
                                      </p:to>
                                    </p:set>
                                  </p:childTnLst>
                                </p:cTn>
                              </p:par>
                            </p:childTnLst>
                          </p:cTn>
                        </p:par>
                      </p:childTnLst>
                    </p:cTn>
                  </p:par>
                  <p:par>
                    <p:cTn id="1341" fill="hold">
                      <p:stCondLst>
                        <p:cond delay="indefinite"/>
                      </p:stCondLst>
                      <p:childTnLst>
                        <p:par>
                          <p:cTn id="1342" fill="hold">
                            <p:stCondLst>
                              <p:cond delay="0"/>
                            </p:stCondLst>
                            <p:childTnLst>
                              <p:par>
                                <p:cTn id="1343" nodeType="clickEffect" fill="hold" presetClass="entr" presetID="1">
                                  <p:stCondLst>
                                    <p:cond delay="0"/>
                                  </p:stCondLst>
                                  <p:childTnLst>
                                    <p:set>
                                      <p:cBhvr>
                                        <p:cTn id="1344"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1345" fill="hold">
                      <p:stCondLst>
                        <p:cond delay="indefinite"/>
                      </p:stCondLst>
                      <p:childTnLst>
                        <p:par>
                          <p:cTn id="1346" fill="hold">
                            <p:stCondLst>
                              <p:cond delay="0"/>
                            </p:stCondLst>
                            <p:childTnLst>
                              <p:par>
                                <p:cTn id="1347" nodeType="clickEffect" fill="hold" presetClass="entr" presetID="1">
                                  <p:stCondLst>
                                    <p:cond delay="0"/>
                                  </p:stCondLst>
                                  <p:childTnLst>
                                    <p:set>
                                      <p:cBhvr>
                                        <p:cTn id="1348"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349" fill="hold">
                      <p:stCondLst>
                        <p:cond delay="indefinite"/>
                      </p:stCondLst>
                      <p:childTnLst>
                        <p:par>
                          <p:cTn id="1350" fill="hold">
                            <p:stCondLst>
                              <p:cond delay="0"/>
                            </p:stCondLst>
                            <p:childTnLst>
                              <p:par>
                                <p:cTn id="1351" nodeType="clickEffect" fill="hold" presetClass="entr" presetID="1">
                                  <p:stCondLst>
                                    <p:cond delay="0"/>
                                  </p:stCondLst>
                                  <p:childTnLst>
                                    <p:set>
                                      <p:cBhvr>
                                        <p:cTn id="1352"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353" fill="hold">
                      <p:stCondLst>
                        <p:cond delay="indefinite"/>
                      </p:stCondLst>
                      <p:childTnLst>
                        <p:par>
                          <p:cTn id="1354" fill="hold">
                            <p:stCondLst>
                              <p:cond delay="0"/>
                            </p:stCondLst>
                            <p:childTnLst>
                              <p:par>
                                <p:cTn id="1355" nodeType="clickEffect" fill="hold" presetClass="entr" presetID="1">
                                  <p:stCondLst>
                                    <p:cond delay="0"/>
                                  </p:stCondLst>
                                  <p:childTnLst>
                                    <p:set>
                                      <p:cBhvr>
                                        <p:cTn id="1356" dur="1" fill="hold">
                                          <p:stCondLst>
                                            <p:cond delay="0"/>
                                          </p:stCondLst>
                                        </p:cTn>
                                        <p:tgtEl>
                                          <p:spTgt spid="373">
                                            <p:txEl>
                                              <p:pRg st="4" end="4"/>
                                            </p:txEl>
                                          </p:spTgt>
                                        </p:tgtEl>
                                        <p:attrNameLst>
                                          <p:attrName>style.visibility</p:attrName>
                                        </p:attrNameLst>
                                      </p:cBhvr>
                                      <p:to>
                                        <p:strVal val="visible"/>
                                      </p:to>
                                    </p:set>
                                  </p:childTnLst>
                                </p:cTn>
                              </p:par>
                            </p:childTnLst>
                          </p:cTn>
                        </p:par>
                      </p:childTnLst>
                    </p:cTn>
                  </p:par>
                  <p:par>
                    <p:cTn id="1357" fill="hold">
                      <p:stCondLst>
                        <p:cond delay="indefinite"/>
                      </p:stCondLst>
                      <p:childTnLst>
                        <p:par>
                          <p:cTn id="1358" fill="hold">
                            <p:stCondLst>
                              <p:cond delay="0"/>
                            </p:stCondLst>
                            <p:childTnLst>
                              <p:par>
                                <p:cTn id="1359" nodeType="clickEffect" fill="hold" presetClass="entr" presetID="1">
                                  <p:stCondLst>
                                    <p:cond delay="0"/>
                                  </p:stCondLst>
                                  <p:childTnLst>
                                    <p:set>
                                      <p:cBhvr>
                                        <p:cTn id="136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par>
                    <p:cTn id="1361" fill="hold">
                      <p:stCondLst>
                        <p:cond delay="indefinite"/>
                      </p:stCondLst>
                      <p:childTnLst>
                        <p:par>
                          <p:cTn id="1362" fill="hold">
                            <p:stCondLst>
                              <p:cond delay="0"/>
                            </p:stCondLst>
                            <p:childTnLst>
                              <p:par>
                                <p:cTn id="1363" nodeType="clickEffect" fill="hold" presetClass="entr" presetID="1">
                                  <p:stCondLst>
                                    <p:cond delay="0"/>
                                  </p:stCondLst>
                                  <p:childTnLst>
                                    <p:set>
                                      <p:cBhvr>
                                        <p:cTn id="1364" dur="1" fill="hold">
                                          <p:stCondLst>
                                            <p:cond delay="0"/>
                                          </p:stCondLst>
                                        </p:cTn>
                                        <p:tgtEl>
                                          <p:spTgt spid="37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Autofit/>
          </a:bodyPr>
          <a:p>
            <a:pPr indent="0" algn="ctr">
              <a:lnSpc>
                <a:spcPct val="100000"/>
              </a:lnSpc>
              <a:buNone/>
            </a:pPr>
            <a:r>
              <a:rPr b="0" lang="en-US" sz="3600" strike="noStrike" u="none">
                <a:solidFill>
                  <a:schemeClr val="dk1"/>
                </a:solidFill>
                <a:uFillTx/>
                <a:latin typeface="Open Sans"/>
                <a:ea typeface="Open Sans"/>
              </a:rPr>
              <a:t>Kubernetes Tools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kubectl</a:t>
            </a:r>
            <a:endParaRPr b="0" lang="en-US" sz="2800" strike="noStrike" u="none">
              <a:solidFill>
                <a:srgbClr val="000000"/>
              </a:solidFill>
              <a:uFillTx/>
              <a:latin typeface="Arial"/>
            </a:endParaRPr>
          </a:p>
        </p:txBody>
      </p:sp>
      <p:sp>
        <p:nvSpPr>
          <p:cNvPr id="377"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Management and Access to K8S Clusters</a:t>
            </a:r>
            <a:endParaRPr b="0" lang="en-US" sz="1800" strike="noStrike" u="none">
              <a:solidFill>
                <a:srgbClr val="000000"/>
              </a:solidFill>
              <a:uFillTx/>
              <a:latin typeface="Open Sans"/>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Installation:</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Arial"/>
              <a:buChar char="•"/>
            </a:pPr>
            <a:r>
              <a:rPr b="0" lang="en-US" sz="1400" strike="noStrike" u="sng">
                <a:solidFill>
                  <a:schemeClr val="dk2"/>
                </a:solidFill>
                <a:uFillTx/>
                <a:latin typeface="Open Sans"/>
                <a:ea typeface="Open Sans"/>
                <a:hlinkClick r:id="rId1"/>
              </a:rPr>
              <a:t>https://kubernetes.io/docs/tasks/tools/install-kubectl/</a:t>
            </a:r>
            <a:endParaRPr b="0" lang="en-US" sz="1400" strike="noStrike" u="none">
              <a:solidFill>
                <a:srgbClr val="000000"/>
              </a:solidFill>
              <a:uFillTx/>
              <a:latin typeface="Arial"/>
            </a:endParaRPr>
          </a:p>
          <a:p>
            <a:pPr indent="0">
              <a:lnSpc>
                <a:spcPct val="115000"/>
              </a:lnSpc>
              <a:buNone/>
            </a:pP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Can manage multiple K8S-Instances: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kubectl config get-contexts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a:ea typeface="Open Sans"/>
              </a:rPr>
              <a:t>kubectl config set-context &lt;Name&gt;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365" dur="indefinite" restart="never" nodeType="tmRoot">
          <p:childTnLst>
            <p:seq>
              <p:cTn id="1366" dur="indefinite" nodeType="mainSeq">
                <p:childTnLst>
                  <p:par>
                    <p:cTn id="1367" fill="hold">
                      <p:stCondLst>
                        <p:cond delay="indefinite"/>
                      </p:stCondLst>
                      <p:childTnLst>
                        <p:par>
                          <p:cTn id="1368" fill="hold">
                            <p:stCondLst>
                              <p:cond delay="0"/>
                            </p:stCondLst>
                            <p:childTnLst>
                              <p:par>
                                <p:cTn id="1369" nodeType="clickEffect" fill="hold" presetClass="entr" presetID="1">
                                  <p:stCondLst>
                                    <p:cond delay="0"/>
                                  </p:stCondLst>
                                  <p:childTnLst>
                                    <p:set>
                                      <p:cBhvr>
                                        <p:cTn id="1370"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1371" fill="hold">
                      <p:stCondLst>
                        <p:cond delay="indefinite"/>
                      </p:stCondLst>
                      <p:childTnLst>
                        <p:par>
                          <p:cTn id="1372" fill="hold">
                            <p:stCondLst>
                              <p:cond delay="0"/>
                            </p:stCondLst>
                            <p:childTnLst>
                              <p:par>
                                <p:cTn id="1373" nodeType="clickEffect" fill="hold" presetClass="entr" presetID="1">
                                  <p:stCondLst>
                                    <p:cond delay="0"/>
                                  </p:stCondLst>
                                  <p:childTnLst>
                                    <p:set>
                                      <p:cBhvr>
                                        <p:cTn id="137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375" fill="hold">
                      <p:stCondLst>
                        <p:cond delay="indefinite"/>
                      </p:stCondLst>
                      <p:childTnLst>
                        <p:par>
                          <p:cTn id="1376" fill="hold">
                            <p:stCondLst>
                              <p:cond delay="0"/>
                            </p:stCondLst>
                            <p:childTnLst>
                              <p:par>
                                <p:cTn id="1377" nodeType="clickEffect" fill="hold" presetClass="entr" presetID="1">
                                  <p:stCondLst>
                                    <p:cond delay="0"/>
                                  </p:stCondLst>
                                  <p:childTnLst>
                                    <p:set>
                                      <p:cBhvr>
                                        <p:cTn id="137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379" fill="hold">
                      <p:stCondLst>
                        <p:cond delay="indefinite"/>
                      </p:stCondLst>
                      <p:childTnLst>
                        <p:par>
                          <p:cTn id="1380" fill="hold">
                            <p:stCondLst>
                              <p:cond delay="0"/>
                            </p:stCondLst>
                            <p:childTnLst>
                              <p:par>
                                <p:cTn id="1381" nodeType="clickEffect" fill="hold" presetClass="entr" presetID="1">
                                  <p:stCondLst>
                                    <p:cond delay="0"/>
                                  </p:stCondLst>
                                  <p:childTnLst>
                                    <p:set>
                                      <p:cBhvr>
                                        <p:cTn id="1382"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1">
                                  <p:stCondLst>
                                    <p:cond delay="0"/>
                                  </p:stCondLst>
                                  <p:childTnLst>
                                    <p:set>
                                      <p:cBhvr>
                                        <p:cTn id="1386" dur="1" fill="hold">
                                          <p:stCondLst>
                                            <p:cond delay="0"/>
                                          </p:stCondLst>
                                        </p:cTn>
                                        <p:tgtEl>
                                          <p:spTgt spid="377">
                                            <p:txEl>
                                              <p:pRg st="6" end="6"/>
                                            </p:txEl>
                                          </p:spTgt>
                                        </p:tgtEl>
                                        <p:attrNameLst>
                                          <p:attrName>style.visibility</p:attrName>
                                        </p:attrNameLst>
                                      </p:cBhvr>
                                      <p:to>
                                        <p:strVal val="visible"/>
                                      </p:to>
                                    </p:set>
                                  </p:childTnLst>
                                </p:cTn>
                              </p:par>
                            </p:childTnLst>
                          </p:cTn>
                        </p:par>
                      </p:childTnLst>
                    </p:cTn>
                  </p:par>
                  <p:par>
                    <p:cTn id="1387" fill="hold">
                      <p:stCondLst>
                        <p:cond delay="indefinite"/>
                      </p:stCondLst>
                      <p:childTnLst>
                        <p:par>
                          <p:cTn id="1388" fill="hold">
                            <p:stCondLst>
                              <p:cond delay="0"/>
                            </p:stCondLst>
                            <p:childTnLst>
                              <p:par>
                                <p:cTn id="1389" nodeType="clickEffect" fill="hold" presetClass="entr" presetID="1">
                                  <p:stCondLst>
                                    <p:cond delay="0"/>
                                  </p:stCondLst>
                                  <p:childTnLst>
                                    <p:set>
                                      <p:cBhvr>
                                        <p:cTn id="1390" dur="1" fill="hold">
                                          <p:stCondLst>
                                            <p:cond delay="0"/>
                                          </p:stCondLst>
                                        </p:cTn>
                                        <p:tgtEl>
                                          <p:spTgt spid="37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kubectl – Typical Usage Scenarios</a:t>
            </a:r>
            <a:endParaRPr b="0" lang="en-US" sz="2800" strike="noStrike" u="none">
              <a:solidFill>
                <a:srgbClr val="000000"/>
              </a:solidFill>
              <a:uFillTx/>
              <a:latin typeface="Arial"/>
            </a:endParaRPr>
          </a:p>
        </p:txBody>
      </p:sp>
      <p:sp>
        <p:nvSpPr>
          <p:cNvPr id="379"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Deployment and Upgrade of Workloads</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Creation of Objects</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Accessing Informationen and Status</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Scaling</a:t>
            </a:r>
            <a:br>
              <a:rPr sz="1800"/>
            </a:br>
            <a:r>
              <a:rPr b="0" lang="en-US" sz="1800" strike="noStrike" u="none">
                <a:solidFill>
                  <a:schemeClr val="dk2"/>
                </a:solidFill>
                <a:uFillTx/>
                <a:latin typeface="Open Sans"/>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a:ea typeface="Open Sans"/>
              </a:rPr>
              <a:t>...</a:t>
            </a:r>
            <a:endParaRPr b="0" lang="en-US" sz="1800" strike="noStrike" u="none">
              <a:solidFill>
                <a:srgbClr val="000000"/>
              </a:solidFill>
              <a:uFillTx/>
              <a:latin typeface="Open Sans"/>
            </a:endParaRPr>
          </a:p>
        </p:txBody>
      </p:sp>
    </p:spTree>
  </p:cSld>
  <mc:AlternateContent>
    <mc:Choice Requires="p14">
      <p:transition spd="slow" p14:dur="2000"/>
    </mc:Choice>
    <mc:Fallback>
      <p:transition spd="slow"/>
    </mc:Fallback>
  </mc:AlternateContent>
  <p:timing>
    <p:tnLst>
      <p:par>
        <p:cTn id="1391" dur="indefinite" restart="never" nodeType="tmRoot">
          <p:childTnLst>
            <p:seq>
              <p:cTn id="1392" dur="indefinite" nodeType="mainSeq">
                <p:childTnLst>
                  <p:par>
                    <p:cTn id="1393" fill="hold">
                      <p:stCondLst>
                        <p:cond delay="indefinite"/>
                      </p:stCondLst>
                      <p:childTnLst>
                        <p:par>
                          <p:cTn id="1394" fill="hold">
                            <p:stCondLst>
                              <p:cond delay="0"/>
                            </p:stCondLst>
                            <p:childTnLst>
                              <p:par>
                                <p:cTn id="1395" nodeType="clickEffect" fill="hold" presetClass="entr" presetID="1">
                                  <p:stCondLst>
                                    <p:cond delay="0"/>
                                  </p:stCondLst>
                                  <p:childTnLst>
                                    <p:set>
                                      <p:cBhvr>
                                        <p:cTn id="1396"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1397" fill="hold">
                      <p:stCondLst>
                        <p:cond delay="indefinite"/>
                      </p:stCondLst>
                      <p:childTnLst>
                        <p:par>
                          <p:cTn id="1398" fill="hold">
                            <p:stCondLst>
                              <p:cond delay="0"/>
                            </p:stCondLst>
                            <p:childTnLst>
                              <p:par>
                                <p:cTn id="1399" nodeType="clickEffect" fill="hold" presetClass="entr" presetID="1">
                                  <p:stCondLst>
                                    <p:cond delay="0"/>
                                  </p:stCondLst>
                                  <p:childTnLst>
                                    <p:set>
                                      <p:cBhvr>
                                        <p:cTn id="1400" dur="1" fill="hold">
                                          <p:stCondLst>
                                            <p:cond delay="0"/>
                                          </p:stCondLst>
                                        </p:cTn>
                                        <p:tgtEl>
                                          <p:spTgt spid="379">
                                            <p:txEl>
                                              <p:pRg st="1" end="1"/>
                                            </p:txEl>
                                          </p:spTgt>
                                        </p:tgtEl>
                                        <p:attrNameLst>
                                          <p:attrName>style.visibility</p:attrName>
                                        </p:attrNameLst>
                                      </p:cBhvr>
                                      <p:to>
                                        <p:strVal val="visible"/>
                                      </p:to>
                                    </p:set>
                                  </p:childTnLst>
                                </p:cTn>
                              </p:par>
                            </p:childTnLst>
                          </p:cTn>
                        </p:par>
                      </p:childTnLst>
                    </p:cTn>
                  </p:par>
                  <p:par>
                    <p:cTn id="1401" fill="hold">
                      <p:stCondLst>
                        <p:cond delay="indefinite"/>
                      </p:stCondLst>
                      <p:childTnLst>
                        <p:par>
                          <p:cTn id="1402" fill="hold">
                            <p:stCondLst>
                              <p:cond delay="0"/>
                            </p:stCondLst>
                            <p:childTnLst>
                              <p:par>
                                <p:cTn id="1403" nodeType="clickEffect" fill="hold" presetClass="entr" presetID="1">
                                  <p:stCondLst>
                                    <p:cond delay="0"/>
                                  </p:stCondLst>
                                  <p:childTnLst>
                                    <p:set>
                                      <p:cBhvr>
                                        <p:cTn id="1404" dur="1" fill="hold">
                                          <p:stCondLst>
                                            <p:cond delay="0"/>
                                          </p:stCondLst>
                                        </p:cTn>
                                        <p:tgtEl>
                                          <p:spTgt spid="379">
                                            <p:txEl>
                                              <p:pRg st="2" end="2"/>
                                            </p:txEl>
                                          </p:spTgt>
                                        </p:tgtEl>
                                        <p:attrNameLst>
                                          <p:attrName>style.visibility</p:attrName>
                                        </p:attrNameLst>
                                      </p:cBhvr>
                                      <p:to>
                                        <p:strVal val="visible"/>
                                      </p:to>
                                    </p:set>
                                  </p:childTnLst>
                                </p:cTn>
                              </p:par>
                            </p:childTnLst>
                          </p:cTn>
                        </p:par>
                      </p:childTnLst>
                    </p:cTn>
                  </p:par>
                  <p:par>
                    <p:cTn id="1405" fill="hold">
                      <p:stCondLst>
                        <p:cond delay="indefinite"/>
                      </p:stCondLst>
                      <p:childTnLst>
                        <p:par>
                          <p:cTn id="1406" fill="hold">
                            <p:stCondLst>
                              <p:cond delay="0"/>
                            </p:stCondLst>
                            <p:childTnLst>
                              <p:par>
                                <p:cTn id="1407" nodeType="clickEffect" fill="hold" presetClass="entr" presetID="1">
                                  <p:stCondLst>
                                    <p:cond delay="0"/>
                                  </p:stCondLst>
                                  <p:childTnLst>
                                    <p:set>
                                      <p:cBhvr>
                                        <p:cTn id="1408"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par>
                    <p:cTn id="1409" fill="hold">
                      <p:stCondLst>
                        <p:cond delay="indefinite"/>
                      </p:stCondLst>
                      <p:childTnLst>
                        <p:par>
                          <p:cTn id="1410" fill="hold">
                            <p:stCondLst>
                              <p:cond delay="0"/>
                            </p:stCondLst>
                            <p:childTnLst>
                              <p:par>
                                <p:cTn id="1411" nodeType="clickEffect" fill="hold" presetClass="entr" presetID="1">
                                  <p:stCondLst>
                                    <p:cond delay="0"/>
                                  </p:stCondLst>
                                  <p:childTnLst>
                                    <p:set>
                                      <p:cBhvr>
                                        <p:cTn id="1412" dur="1" fill="hold">
                                          <p:stCondLst>
                                            <p:cond delay="0"/>
                                          </p:stCondLst>
                                        </p:cTn>
                                        <p:tgtEl>
                                          <p:spTgt spid="3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311760" y="444960"/>
            <a:ext cx="7683120" cy="609840"/>
          </a:xfrm>
          <a:prstGeom prst="rect">
            <a:avLst/>
          </a:prstGeom>
          <a:noFill/>
          <a:ln w="0">
            <a:noFill/>
          </a:ln>
        </p:spPr>
        <p:txBody>
          <a:bodyPr lIns="91440" rIns="91440" tIns="91440" bIns="91440" anchor="t">
            <a:noAutofit/>
          </a:bodyPr>
          <a:p>
            <a:pPr indent="0">
              <a:lnSpc>
                <a:spcPct val="100000"/>
              </a:lnSpc>
              <a:buNone/>
            </a:pPr>
            <a:r>
              <a:rPr b="0" lang="en-US" sz="2800" strike="noStrike" u="none">
                <a:solidFill>
                  <a:schemeClr val="dk1"/>
                </a:solidFill>
                <a:uFillTx/>
                <a:latin typeface="Open Sans"/>
                <a:ea typeface="Open Sans"/>
              </a:rPr>
              <a:t>kubeadm</a:t>
            </a:r>
            <a:endParaRPr b="0" lang="en-US" sz="2800" strike="noStrike" u="none">
              <a:solidFill>
                <a:srgbClr val="000000"/>
              </a:solidFill>
              <a:uFillTx/>
              <a:latin typeface="Arial"/>
            </a:endParaRPr>
          </a:p>
        </p:txBody>
      </p:sp>
      <p:sp>
        <p:nvSpPr>
          <p:cNvPr id="381" name="PlaceHolder 2"/>
          <p:cNvSpPr>
            <a:spLocks noGrp="1"/>
          </p:cNvSpPr>
          <p:nvPr>
            <p:ph/>
          </p:nvPr>
        </p:nvSpPr>
        <p:spPr>
          <a:xfrm>
            <a:off x="311760" y="1152360"/>
            <a:ext cx="8520120" cy="3416040"/>
          </a:xfrm>
          <a:prstGeom prst="rect">
            <a:avLst/>
          </a:prstGeom>
          <a:noFill/>
          <a:ln w="0">
            <a:noFill/>
          </a:ln>
        </p:spPr>
        <p:txBody>
          <a:bodyPr lIns="91440" rIns="91440" tIns="91440" bIns="91440" anchor="t">
            <a:noAutofit/>
          </a:bodyPr>
          <a:p>
            <a:pPr marL="457200" indent="-343080">
              <a:lnSpc>
                <a:spcPct val="115000"/>
              </a:lnSpc>
              <a:buClr>
                <a:srgbClr val="595959"/>
              </a:buClr>
              <a:buFont typeface="Arial"/>
              <a:buChar char="•"/>
            </a:pPr>
            <a:r>
              <a:rPr b="0" lang="en-US" sz="1800" strike="noStrike" u="none">
                <a:solidFill>
                  <a:schemeClr val="dk2"/>
                </a:solidFill>
                <a:uFillTx/>
                <a:latin typeface="Open Sans Medium"/>
                <a:ea typeface="Open Sans Medium"/>
              </a:rPr>
              <a:t>Administrationtool for Kubernetes</a:t>
            </a:r>
            <a:br>
              <a:rPr sz="1800"/>
            </a:br>
            <a:r>
              <a:rPr b="0" lang="en-US" sz="1800" strike="noStrike" u="none">
                <a:solidFill>
                  <a:schemeClr val="dk2"/>
                </a:solidFill>
                <a:uFillTx/>
                <a:latin typeface="Open Sans Medium"/>
              </a:rPr>
              <a:t> </a:t>
            </a:r>
            <a:endParaRPr b="0" lang="en-US" sz="1800" strike="noStrike" u="none">
              <a:solidFill>
                <a:srgbClr val="000000"/>
              </a:solidFill>
              <a:uFillTx/>
              <a:latin typeface="Open Sans"/>
            </a:endParaRPr>
          </a:p>
          <a:p>
            <a:pPr marL="457200" indent="-343080">
              <a:lnSpc>
                <a:spcPct val="115000"/>
              </a:lnSpc>
              <a:buClr>
                <a:srgbClr val="595959"/>
              </a:buClr>
              <a:buFont typeface="Arial"/>
              <a:buChar char="•"/>
            </a:pPr>
            <a:r>
              <a:rPr b="0" lang="en-US" sz="1800" strike="noStrike" u="none">
                <a:solidFill>
                  <a:schemeClr val="dk2"/>
                </a:solidFill>
                <a:uFillTx/>
                <a:latin typeface="Open Sans Medium"/>
                <a:ea typeface="Open Sans Medium"/>
              </a:rPr>
              <a:t>Typical Usage Scenarios:</a:t>
            </a:r>
            <a:endParaRPr b="0" lang="en-US" sz="1800" strike="noStrike" u="none">
              <a:solidFill>
                <a:srgbClr val="000000"/>
              </a:solidFill>
              <a:uFillTx/>
              <a:latin typeface="Open Sans"/>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Medium"/>
                <a:ea typeface="Open Sans Medium"/>
              </a:rPr>
              <a:t>Creation and Update of Clusters</a:t>
            </a:r>
            <a:endParaRPr b="0" lang="en-US" sz="1400" strike="noStrike" u="none">
              <a:solidFill>
                <a:srgbClr val="000000"/>
              </a:solidFill>
              <a:uFillTx/>
              <a:latin typeface="Arial"/>
            </a:endParaRPr>
          </a:p>
          <a:p>
            <a:pPr lvl="1" marL="914400" indent="-317520">
              <a:lnSpc>
                <a:spcPct val="115000"/>
              </a:lnSpc>
              <a:spcBef>
                <a:spcPts val="1599"/>
              </a:spcBef>
              <a:buClr>
                <a:srgbClr val="595959"/>
              </a:buClr>
              <a:buFont typeface="Arial"/>
              <a:buChar char="•"/>
            </a:pPr>
            <a:r>
              <a:rPr b="0" lang="en-US" sz="1400" strike="noStrike" u="none">
                <a:solidFill>
                  <a:schemeClr val="dk2"/>
                </a:solidFill>
                <a:uFillTx/>
                <a:latin typeface="Open Sans Medium"/>
                <a:ea typeface="Open Sans Medium"/>
              </a:rPr>
              <a:t>Creation and Update of Worker-Nodes</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413" dur="indefinite" restart="never" nodeType="tmRoot">
          <p:childTnLst>
            <p:seq>
              <p:cTn id="1414" dur="indefinite" nodeType="mainSeq">
                <p:childTnLst>
                  <p:par>
                    <p:cTn id="1415" fill="hold">
                      <p:stCondLst>
                        <p:cond delay="indefinite"/>
                      </p:stCondLst>
                      <p:childTnLst>
                        <p:par>
                          <p:cTn id="1416" fill="hold">
                            <p:stCondLst>
                              <p:cond delay="0"/>
                            </p:stCondLst>
                            <p:childTnLst>
                              <p:par>
                                <p:cTn id="1417" nodeType="clickEffect" fill="hold" presetClass="entr" presetID="1">
                                  <p:stCondLst>
                                    <p:cond delay="0"/>
                                  </p:stCondLst>
                                  <p:childTnLst>
                                    <p:set>
                                      <p:cBhvr>
                                        <p:cTn id="1418"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1419" fill="hold">
                      <p:stCondLst>
                        <p:cond delay="indefinite"/>
                      </p:stCondLst>
                      <p:childTnLst>
                        <p:par>
                          <p:cTn id="1420" fill="hold">
                            <p:stCondLst>
                              <p:cond delay="0"/>
                            </p:stCondLst>
                            <p:childTnLst>
                              <p:par>
                                <p:cTn id="1421" nodeType="clickEffect" fill="hold" presetClass="entr" presetID="1">
                                  <p:stCondLst>
                                    <p:cond delay="0"/>
                                  </p:stCondLst>
                                  <p:childTnLst>
                                    <p:set>
                                      <p:cBhvr>
                                        <p:cTn id="1422"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423" fill="hold">
                      <p:stCondLst>
                        <p:cond delay="indefinite"/>
                      </p:stCondLst>
                      <p:childTnLst>
                        <p:par>
                          <p:cTn id="1424" fill="hold">
                            <p:stCondLst>
                              <p:cond delay="0"/>
                            </p:stCondLst>
                            <p:childTnLst>
                              <p:par>
                                <p:cTn id="1425" nodeType="clickEffect" fill="hold" presetClass="entr" presetID="1">
                                  <p:stCondLst>
                                    <p:cond delay="0"/>
                                  </p:stCondLst>
                                  <p:childTnLst>
                                    <p:set>
                                      <p:cBhvr>
                                        <p:cTn id="1426"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427" fill="hold">
                      <p:stCondLst>
                        <p:cond delay="indefinite"/>
                      </p:stCondLst>
                      <p:childTnLst>
                        <p:par>
                          <p:cTn id="1428" fill="hold">
                            <p:stCondLst>
                              <p:cond delay="0"/>
                            </p:stCondLst>
                            <p:childTnLst>
                              <p:par>
                                <p:cTn id="1429" nodeType="clickEffect" fill="hold" presetClass="entr" presetID="1">
                                  <p:stCondLst>
                                    <p:cond delay="0"/>
                                  </p:stCondLst>
                                  <p:childTnLst>
                                    <p:set>
                                      <p:cBhvr>
                                        <p:cTn id="1430"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22D033F8902B34EBAA32051C05E57D6" ma:contentTypeVersion="14" ma:contentTypeDescription="Ein neues Dokument erstellen." ma:contentTypeScope="" ma:versionID="bb3444e20cc3d223bb60ca5a0029b1d5">
  <xsd:schema xmlns:xsd="http://www.w3.org/2001/XMLSchema" xmlns:xs="http://www.w3.org/2001/XMLSchema" xmlns:p="http://schemas.microsoft.com/office/2006/metadata/properties" xmlns:ns3="c9cd0b38-0bee-402f-8c32-e2af3717c8e2" xmlns:ns4="23c20f57-678b-451e-85dc-2908c7cacbe8" targetNamespace="http://schemas.microsoft.com/office/2006/metadata/properties" ma:root="true" ma:fieldsID="227e956f15292c9ee3df045b49c58e05" ns3:_="" ns4:_="">
    <xsd:import namespace="c9cd0b38-0bee-402f-8c32-e2af3717c8e2"/>
    <xsd:import namespace="23c20f57-678b-451e-85dc-2908c7cacb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cd0b38-0bee-402f-8c32-e2af3717c8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c20f57-678b-451e-85dc-2908c7cacbe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C9FE93-7990-4870-8FB4-A41779F8E0F7}">
  <ds:schemaRefs>
    <ds:schemaRef ds:uri="http://schemas.microsoft.com/sharepoint/v3/contenttype/forms"/>
  </ds:schemaRefs>
</ds:datastoreItem>
</file>

<file path=customXml/itemProps2.xml><?xml version="1.0" encoding="utf-8"?>
<ds:datastoreItem xmlns:ds="http://schemas.openxmlformats.org/officeDocument/2006/customXml" ds:itemID="{59E65229-86A9-4AC4-8D6A-66C007F3D9E7}">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23c20f57-678b-451e-85dc-2908c7cacbe8"/>
    <ds:schemaRef ds:uri="c9cd0b38-0bee-402f-8c32-e2af3717c8e2"/>
    <ds:schemaRef ds:uri="http://www.w3.org/XML/1998/namespace"/>
  </ds:schemaRefs>
</ds:datastoreItem>
</file>

<file path=customXml/itemProps3.xml><?xml version="1.0" encoding="utf-8"?>
<ds:datastoreItem xmlns:ds="http://schemas.openxmlformats.org/officeDocument/2006/customXml" ds:itemID="{5838D51B-A9D7-40ED-A3D2-A67AC9156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cd0b38-0bee-402f-8c32-e2af3717c8e2"/>
    <ds:schemaRef ds:uri="23c20f57-678b-451e-85dc-2908c7cacb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8926</TotalTime>
  <Application>LibreOffice/24.8.4.2$Linux_X86_64 LibreOffice_project/480$Build-2</Application>
  <AppVersion>15.0000</AppVersion>
  <Words>6544</Words>
  <Paragraphs>1506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Karsten Samaschke</dc:creator>
  <dc:description/>
  <dc:language>en-US</dc:language>
  <cp:lastModifiedBy/>
  <dcterms:modified xsi:type="dcterms:W3CDTF">2025-02-04T07:01:33Z</dcterms:modified>
  <cp:revision>62</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0x010100522D033F8902B34EBAA32051C05E57D6</vt:lpwstr>
  </property>
  <property fmtid="{D5CDD505-2E9C-101B-9397-08002B2CF9AE}" pid="3" name="Notes">
    <vt:i4>155</vt:i4>
  </property>
  <property fmtid="{D5CDD505-2E9C-101B-9397-08002B2CF9AE}" pid="4" name="PresentationFormat">
    <vt:lpwstr>On-screen Show (16:9)</vt:lpwstr>
  </property>
  <property fmtid="{D5CDD505-2E9C-101B-9397-08002B2CF9AE}" pid="5" name="Slides">
    <vt:i4>211</vt:i4>
  </property>
</Properties>
</file>